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363" r:id="rId2"/>
    <p:sldId id="355" r:id="rId3"/>
    <p:sldId id="359" r:id="rId4"/>
    <p:sldId id="358" r:id="rId5"/>
    <p:sldId id="356" r:id="rId6"/>
    <p:sldId id="360" r:id="rId7"/>
    <p:sldId id="361" r:id="rId8"/>
    <p:sldId id="362" r:id="rId9"/>
    <p:sldId id="364" r:id="rId10"/>
    <p:sldId id="3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38" autoAdjust="0"/>
    <p:restoredTop sz="94660"/>
  </p:normalViewPr>
  <p:slideViewPr>
    <p:cSldViewPr snapToGrid="0">
      <p:cViewPr varScale="1">
        <p:scale>
          <a:sx n="87" d="100"/>
          <a:sy n="87" d="100"/>
        </p:scale>
        <p:origin x="53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a Fernanda Gonzalez Gonzalez" userId="e45cd43c-b7d4-4742-ad81-bd16eda1006c" providerId="ADAL" clId="{5EBF4B3D-FE8D-407F-A7E2-E6CF5DE127C7}"/>
    <pc:docChg chg="modSld">
      <pc:chgData name="Maria Fernanda Gonzalez Gonzalez" userId="e45cd43c-b7d4-4742-ad81-bd16eda1006c" providerId="ADAL" clId="{5EBF4B3D-FE8D-407F-A7E2-E6CF5DE127C7}" dt="2023-09-30T21:47:44.736" v="0" actId="729"/>
      <pc:docMkLst>
        <pc:docMk/>
      </pc:docMkLst>
      <pc:sldChg chg="mod modShow">
        <pc:chgData name="Maria Fernanda Gonzalez Gonzalez" userId="e45cd43c-b7d4-4742-ad81-bd16eda1006c" providerId="ADAL" clId="{5EBF4B3D-FE8D-407F-A7E2-E6CF5DE127C7}" dt="2023-09-30T21:47:44.736" v="0" actId="729"/>
        <pc:sldMkLst>
          <pc:docMk/>
          <pc:sldMk cId="1937451748" sldId="365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onzalez160\Documents\Mafe\EAN\Seminario%20Creacion%20empresas\Encuesta%20Tenedor%20de%20inmueble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Gonzalez160\Documents\Mafe\EAN\Seminario%20Creacion%20empresas\Encuesta%20Tenedor%20de%20inmuebl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[Encuesta Tenedor de inmuebles.xlsx]Tenedor de inmuebles!PivotTable1</c:name>
    <c:fmtId val="6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¿Se preocupa por la inversión rentable de sus recursos o activos?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ivotFmts>
      <c:pivotFmt>
        <c:idx val="0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</c15:spPr>
            </c:ext>
          </c:extLst>
        </c:dLbl>
      </c:pivotFmt>
      <c:pivotFmt>
        <c:idx val="1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</c15:spPr>
            </c:ext>
          </c:extLst>
        </c:dLbl>
      </c:pivotFmt>
      <c:pivotFmt>
        <c:idx val="3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4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5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7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8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</c15:spPr>
            </c:ext>
          </c:extLst>
        </c:dLbl>
      </c:pivotFmt>
      <c:pivotFmt>
        <c:idx val="9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10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11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2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13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</c:pivotFmts>
    <c:plotArea>
      <c:layout/>
      <c:pieChart>
        <c:varyColors val="1"/>
        <c:ser>
          <c:idx val="0"/>
          <c:order val="0"/>
          <c:tx>
            <c:strRef>
              <c:f>'Tenedor de inmuebles'!$B$16</c:f>
              <c:strCache>
                <c:ptCount val="1"/>
                <c:pt idx="0">
                  <c:v>Count of ¿Se preocupa por la inversión rentable de sus recursos o activos?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EAC-4F06-BE26-94857432BAF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EAC-4F06-BE26-94857432BAF7}"/>
              </c:ext>
            </c:extLst>
          </c:dPt>
          <c:dLbls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</c:ext>
            </c:extLst>
          </c:dLbls>
          <c:cat>
            <c:strRef>
              <c:f>'Tenedor de inmuebles'!$A$17:$A$19</c:f>
              <c:strCache>
                <c:ptCount val="2"/>
                <c:pt idx="0">
                  <c:v>No</c:v>
                </c:pt>
                <c:pt idx="1">
                  <c:v>Si</c:v>
                </c:pt>
              </c:strCache>
            </c:strRef>
          </c:cat>
          <c:val>
            <c:numRef>
              <c:f>'Tenedor de inmuebles'!$B$17:$B$19</c:f>
              <c:numCache>
                <c:formatCode>General</c:formatCode>
                <c:ptCount val="2"/>
                <c:pt idx="0">
                  <c:v>1</c:v>
                </c:pt>
                <c:pt idx="1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EAC-4F06-BE26-94857432BAF7}"/>
            </c:ext>
          </c:extLst>
        </c:ser>
        <c:ser>
          <c:idx val="1"/>
          <c:order val="1"/>
          <c:tx>
            <c:strRef>
              <c:f>'Tenedor de inmuebles'!$C$16</c:f>
              <c:strCache>
                <c:ptCount val="1"/>
                <c:pt idx="0">
                  <c:v>Count of ¿Se preocupa por la inversión rentable de sus recursos o activos?2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2EAC-4F06-BE26-94857432BAF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8-2EAC-4F06-BE26-94857432BAF7}"/>
              </c:ext>
            </c:extLst>
          </c:dPt>
          <c:cat>
            <c:strRef>
              <c:f>'Tenedor de inmuebles'!$A$17:$A$19</c:f>
              <c:strCache>
                <c:ptCount val="2"/>
                <c:pt idx="0">
                  <c:v>No</c:v>
                </c:pt>
                <c:pt idx="1">
                  <c:v>Si</c:v>
                </c:pt>
              </c:strCache>
            </c:strRef>
          </c:cat>
          <c:val>
            <c:numRef>
              <c:f>'Tenedor de inmuebles'!$C$17:$C$19</c:f>
              <c:numCache>
                <c:formatCode>0.00%</c:formatCode>
                <c:ptCount val="2"/>
                <c:pt idx="0">
                  <c:v>0.1</c:v>
                </c:pt>
                <c:pt idx="1">
                  <c:v>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EAC-4F06-BE26-94857432BA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[Encuesta Tenedor de inmuebles.xlsx]Tenedor de inmuebles!PivotTable5</c:name>
    <c:fmtId val="15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¿Le gustaría disponer de su inmueble(s) improductivos en venta o no en venta para el desarrollo de proyectos de construcción-inmobiliario? </a:t>
            </a:r>
          </a:p>
        </c:rich>
      </c:tx>
      <c:layout>
        <c:manualLayout>
          <c:xMode val="edge"/>
          <c:yMode val="edge"/>
          <c:x val="0.10890126292916373"/>
          <c:y val="6.8042947124594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2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3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4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5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6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7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8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9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10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11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2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13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</c:pivotFmts>
    <c:plotArea>
      <c:layout/>
      <c:pieChart>
        <c:varyColors val="1"/>
        <c:ser>
          <c:idx val="0"/>
          <c:order val="0"/>
          <c:tx>
            <c:strRef>
              <c:f>'Tenedor de inmuebles'!$B$79</c:f>
              <c:strCache>
                <c:ptCount val="1"/>
                <c:pt idx="0">
                  <c:v>Count of   ¿Le gustaría disponer de su inmueble(s) improductivos en venta o no en venta para el desarrollo de proyectos de construcción-inmobiliario? 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A8-46CE-8967-6A72A41E6C3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A8-46CE-8967-6A72A41E6C31}"/>
              </c:ext>
            </c:extLst>
          </c:dPt>
          <c:dLbls>
            <c:dLbl>
              <c:idx val="1"/>
              <c:layout>
                <c:manualLayout>
                  <c:x val="-1.4995712980366749E-2"/>
                  <c:y val="1.3243269829363382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7A8-46CE-8967-6A72A41E6C31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'Tenedor de inmuebles'!$A$80:$A$82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'Tenedor de inmuebles'!$B$80:$B$82</c:f>
              <c:numCache>
                <c:formatCode>General</c:formatCode>
                <c:ptCount val="2"/>
                <c:pt idx="0">
                  <c:v>9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7A8-46CE-8967-6A72A41E6C31}"/>
            </c:ext>
          </c:extLst>
        </c:ser>
        <c:ser>
          <c:idx val="1"/>
          <c:order val="1"/>
          <c:tx>
            <c:strRef>
              <c:f>'Tenedor de inmuebles'!$C$79</c:f>
              <c:strCache>
                <c:ptCount val="1"/>
                <c:pt idx="0">
                  <c:v>Count of   ¿Le gustaría disponer de su inmueble(s) improductivos en venta o no en venta para el desarrollo de proyectos de construcción-inmobiliario? 2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87A8-46CE-8967-6A72A41E6C3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8-87A8-46CE-8967-6A72A41E6C31}"/>
              </c:ext>
            </c:extLst>
          </c:dPt>
          <c:dLbls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'Tenedor de inmuebles'!$A$80:$A$82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'Tenedor de inmuebles'!$C$80:$C$82</c:f>
              <c:numCache>
                <c:formatCode>0.00%</c:formatCode>
                <c:ptCount val="2"/>
                <c:pt idx="0">
                  <c:v>0.9</c:v>
                </c:pt>
                <c:pt idx="1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87A8-46CE-8967-6A72A41E6C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0F2A1D-921D-4B78-B226-8EF91139BD79}" type="doc">
      <dgm:prSet loTypeId="urn:microsoft.com/office/officeart/2005/8/layout/defaul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CO"/>
        </a:p>
      </dgm:t>
    </dgm:pt>
    <dgm:pt modelId="{A334F12B-E110-4B46-9039-DD37FE72411C}">
      <dgm:prSet phldrT="[Text]" custT="1"/>
      <dgm:spPr/>
      <dgm:t>
        <a:bodyPr/>
        <a:lstStyle/>
        <a:p>
          <a:r>
            <a:rPr lang="es-CO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No hay la suficiente oferta de inmuebles aptos para realizar proyectos de construcción</a:t>
          </a:r>
          <a:r>
            <a:rPr lang="es-CO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</dgm:t>
    </dgm:pt>
    <dgm:pt modelId="{1BB9A1FA-A0C9-46FC-AD0C-64156050E09D}" type="parTrans" cxnId="{691BC08F-B1B7-4100-9BB6-1E43DF19E055}">
      <dgm:prSet/>
      <dgm:spPr/>
      <dgm:t>
        <a:bodyPr/>
        <a:lstStyle/>
        <a:p>
          <a:endParaRPr lang="es-CO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CEE561-1156-4067-AB72-086A77C6B57D}" type="sibTrans" cxnId="{691BC08F-B1B7-4100-9BB6-1E43DF19E055}">
      <dgm:prSet/>
      <dgm:spPr/>
      <dgm:t>
        <a:bodyPr/>
        <a:lstStyle/>
        <a:p>
          <a:endParaRPr lang="es-CO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F04F619-EEEB-4AD0-8B48-C0E5CD54C9BC}">
      <dgm:prSet phldrT="[Text]" custT="1"/>
      <dgm:spPr/>
      <dgm:t>
        <a:bodyPr/>
        <a:lstStyle/>
        <a:p>
          <a:r>
            <a:rPr lang="es-CO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Se presentan dificultades en la búsqueda y adquisición de inmuebles  </a:t>
          </a:r>
        </a:p>
      </dgm:t>
    </dgm:pt>
    <dgm:pt modelId="{BFD18F55-4B3F-43B7-A976-3079B12DEBB5}" type="parTrans" cxnId="{6192183F-9465-4900-A3D2-E34325F46D63}">
      <dgm:prSet/>
      <dgm:spPr/>
      <dgm:t>
        <a:bodyPr/>
        <a:lstStyle/>
        <a:p>
          <a:endParaRPr lang="es-CO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FF8CEDD-1A3B-47EA-96AD-577D33D3E279}" type="sibTrans" cxnId="{6192183F-9465-4900-A3D2-E34325F46D63}">
      <dgm:prSet/>
      <dgm:spPr/>
      <dgm:t>
        <a:bodyPr/>
        <a:lstStyle/>
        <a:p>
          <a:endParaRPr lang="es-CO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F2E2A7-C6EB-464E-9BD5-044840B8FC8B}">
      <dgm:prSet phldrT="[Text]"/>
      <dgm:spPr/>
      <dgm:t>
        <a:bodyPr/>
        <a:lstStyle/>
        <a:p>
          <a:r>
            <a:rPr lang="es-CO" dirty="0">
              <a:latin typeface="Times New Roman" panose="02020603050405020304" pitchFamily="18" charset="0"/>
              <a:cs typeface="Times New Roman" panose="02020603050405020304" pitchFamily="18" charset="0"/>
            </a:rPr>
            <a:t>Es muy importante conocer la normatividad urbanística y jurídica para desarrollar proyectos de construcción.</a:t>
          </a:r>
        </a:p>
      </dgm:t>
    </dgm:pt>
    <dgm:pt modelId="{B55E5974-66E6-48A2-A851-1936A764B8BD}" type="parTrans" cxnId="{CA6DE558-BA53-4BE1-BBB1-D63E272EEF38}">
      <dgm:prSet/>
      <dgm:spPr/>
      <dgm:t>
        <a:bodyPr/>
        <a:lstStyle/>
        <a:p>
          <a:endParaRPr lang="es-CO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6F4C380-073B-4FBE-8AA4-CB610E034CBC}" type="sibTrans" cxnId="{CA6DE558-BA53-4BE1-BBB1-D63E272EEF38}">
      <dgm:prSet/>
      <dgm:spPr/>
      <dgm:t>
        <a:bodyPr/>
        <a:lstStyle/>
        <a:p>
          <a:endParaRPr lang="es-CO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7566ACF-A856-463D-AD9E-D82E757F218E}">
      <dgm:prSet phldrT="[Text]"/>
      <dgm:spPr/>
      <dgm:t>
        <a:bodyPr/>
        <a:lstStyle/>
        <a:p>
          <a:r>
            <a:rPr lang="es-CO" dirty="0">
              <a:latin typeface="Times New Roman" panose="02020603050405020304" pitchFamily="18" charset="0"/>
              <a:cs typeface="Times New Roman" panose="02020603050405020304" pitchFamily="18" charset="0"/>
            </a:rPr>
            <a:t>No se cuenta actualmente con un canal digital para adquirir inmuebles aptos para construcciones</a:t>
          </a:r>
        </a:p>
      </dgm:t>
    </dgm:pt>
    <dgm:pt modelId="{59B00B1B-8496-40AE-B397-59C3C06F36D1}" type="parTrans" cxnId="{F1F655BD-B4B9-4A3C-A199-AECF408D2CB6}">
      <dgm:prSet/>
      <dgm:spPr/>
      <dgm:t>
        <a:bodyPr/>
        <a:lstStyle/>
        <a:p>
          <a:endParaRPr lang="es-CO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F83035-6367-4D67-B8B8-295050FAB7DC}" type="sibTrans" cxnId="{F1F655BD-B4B9-4A3C-A199-AECF408D2CB6}">
      <dgm:prSet/>
      <dgm:spPr/>
      <dgm:t>
        <a:bodyPr/>
        <a:lstStyle/>
        <a:p>
          <a:endParaRPr lang="es-CO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B8FF7C8-E591-4DED-A195-73A95ED664DD}">
      <dgm:prSet phldrT="[Text]"/>
      <dgm:spPr/>
      <dgm:t>
        <a:bodyPr/>
        <a:lstStyle/>
        <a:p>
          <a:r>
            <a:rPr lang="es-CO" dirty="0">
              <a:latin typeface="Times New Roman" panose="02020603050405020304" pitchFamily="18" charset="0"/>
              <a:cs typeface="Times New Roman" panose="02020603050405020304" pitchFamily="18" charset="0"/>
            </a:rPr>
            <a:t>A las constructoras les interesadas la idea de utilizar un canal digital para adquirir inmuebles</a:t>
          </a:r>
        </a:p>
      </dgm:t>
    </dgm:pt>
    <dgm:pt modelId="{520D7A40-ADD7-488C-A497-B5D23E14E8B8}" type="parTrans" cxnId="{03A033B8-CAD7-459A-9CC1-72627C1C2AA6}">
      <dgm:prSet/>
      <dgm:spPr/>
      <dgm:t>
        <a:bodyPr/>
        <a:lstStyle/>
        <a:p>
          <a:endParaRPr lang="es-CO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A1287AF-E762-4409-9686-29FB51EBF3C5}" type="sibTrans" cxnId="{03A033B8-CAD7-459A-9CC1-72627C1C2AA6}">
      <dgm:prSet/>
      <dgm:spPr/>
      <dgm:t>
        <a:bodyPr/>
        <a:lstStyle/>
        <a:p>
          <a:endParaRPr lang="es-CO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209105C-BE68-43E3-B7F9-03AD4EDBF330}" type="pres">
      <dgm:prSet presAssocID="{040F2A1D-921D-4B78-B226-8EF91139BD79}" presName="diagram" presStyleCnt="0">
        <dgm:presLayoutVars>
          <dgm:dir/>
          <dgm:resizeHandles val="exact"/>
        </dgm:presLayoutVars>
      </dgm:prSet>
      <dgm:spPr/>
    </dgm:pt>
    <dgm:pt modelId="{F6D5792D-C901-4A21-AB80-A29795213147}" type="pres">
      <dgm:prSet presAssocID="{A334F12B-E110-4B46-9039-DD37FE72411C}" presName="node" presStyleLbl="node1" presStyleIdx="0" presStyleCnt="5">
        <dgm:presLayoutVars>
          <dgm:bulletEnabled val="1"/>
        </dgm:presLayoutVars>
      </dgm:prSet>
      <dgm:spPr/>
    </dgm:pt>
    <dgm:pt modelId="{64CFB589-CB6A-4D99-9338-1D252804DEE3}" type="pres">
      <dgm:prSet presAssocID="{C2CEE561-1156-4067-AB72-086A77C6B57D}" presName="sibTrans" presStyleCnt="0"/>
      <dgm:spPr/>
    </dgm:pt>
    <dgm:pt modelId="{61172A27-A79D-44E4-B060-1A957BDEDFB3}" type="pres">
      <dgm:prSet presAssocID="{8F04F619-EEEB-4AD0-8B48-C0E5CD54C9BC}" presName="node" presStyleLbl="node1" presStyleIdx="1" presStyleCnt="5">
        <dgm:presLayoutVars>
          <dgm:bulletEnabled val="1"/>
        </dgm:presLayoutVars>
      </dgm:prSet>
      <dgm:spPr/>
    </dgm:pt>
    <dgm:pt modelId="{4DCF5685-298B-478D-A9F6-5358429ADC65}" type="pres">
      <dgm:prSet presAssocID="{DFF8CEDD-1A3B-47EA-96AD-577D33D3E279}" presName="sibTrans" presStyleCnt="0"/>
      <dgm:spPr/>
    </dgm:pt>
    <dgm:pt modelId="{D569AA8F-435F-40A0-95CC-8D76F8F11D51}" type="pres">
      <dgm:prSet presAssocID="{42F2E2A7-C6EB-464E-9BD5-044840B8FC8B}" presName="node" presStyleLbl="node1" presStyleIdx="2" presStyleCnt="5">
        <dgm:presLayoutVars>
          <dgm:bulletEnabled val="1"/>
        </dgm:presLayoutVars>
      </dgm:prSet>
      <dgm:spPr/>
    </dgm:pt>
    <dgm:pt modelId="{7E19289A-B295-4962-BC92-0444E1C722B6}" type="pres">
      <dgm:prSet presAssocID="{66F4C380-073B-4FBE-8AA4-CB610E034CBC}" presName="sibTrans" presStyleCnt="0"/>
      <dgm:spPr/>
    </dgm:pt>
    <dgm:pt modelId="{62B31147-0933-4611-91D3-A8C318BDEEC5}" type="pres">
      <dgm:prSet presAssocID="{57566ACF-A856-463D-AD9E-D82E757F218E}" presName="node" presStyleLbl="node1" presStyleIdx="3" presStyleCnt="5">
        <dgm:presLayoutVars>
          <dgm:bulletEnabled val="1"/>
        </dgm:presLayoutVars>
      </dgm:prSet>
      <dgm:spPr/>
    </dgm:pt>
    <dgm:pt modelId="{625EDC58-B7D3-4BBD-B197-E3CBE032249E}" type="pres">
      <dgm:prSet presAssocID="{52F83035-6367-4D67-B8B8-295050FAB7DC}" presName="sibTrans" presStyleCnt="0"/>
      <dgm:spPr/>
    </dgm:pt>
    <dgm:pt modelId="{B338975F-ED28-48E2-BC72-2D9354B92258}" type="pres">
      <dgm:prSet presAssocID="{BB8FF7C8-E591-4DED-A195-73A95ED664DD}" presName="node" presStyleLbl="node1" presStyleIdx="4" presStyleCnt="5">
        <dgm:presLayoutVars>
          <dgm:bulletEnabled val="1"/>
        </dgm:presLayoutVars>
      </dgm:prSet>
      <dgm:spPr/>
    </dgm:pt>
  </dgm:ptLst>
  <dgm:cxnLst>
    <dgm:cxn modelId="{AA376709-62AD-4A2C-B5D7-B536C9AD729F}" type="presOf" srcId="{A334F12B-E110-4B46-9039-DD37FE72411C}" destId="{F6D5792D-C901-4A21-AB80-A29795213147}" srcOrd="0" destOrd="0" presId="urn:microsoft.com/office/officeart/2005/8/layout/default"/>
    <dgm:cxn modelId="{6192183F-9465-4900-A3D2-E34325F46D63}" srcId="{040F2A1D-921D-4B78-B226-8EF91139BD79}" destId="{8F04F619-EEEB-4AD0-8B48-C0E5CD54C9BC}" srcOrd="1" destOrd="0" parTransId="{BFD18F55-4B3F-43B7-A976-3079B12DEBB5}" sibTransId="{DFF8CEDD-1A3B-47EA-96AD-577D33D3E279}"/>
    <dgm:cxn modelId="{03919B42-096B-4423-BDB0-94508786DAB5}" type="presOf" srcId="{BB8FF7C8-E591-4DED-A195-73A95ED664DD}" destId="{B338975F-ED28-48E2-BC72-2D9354B92258}" srcOrd="0" destOrd="0" presId="urn:microsoft.com/office/officeart/2005/8/layout/default"/>
    <dgm:cxn modelId="{A1752E45-E7EF-4D89-A760-F41691FBAACF}" type="presOf" srcId="{040F2A1D-921D-4B78-B226-8EF91139BD79}" destId="{7209105C-BE68-43E3-B7F9-03AD4EDBF330}" srcOrd="0" destOrd="0" presId="urn:microsoft.com/office/officeart/2005/8/layout/default"/>
    <dgm:cxn modelId="{6548DB67-8CDA-4196-B20B-158EA20CC94F}" type="presOf" srcId="{57566ACF-A856-463D-AD9E-D82E757F218E}" destId="{62B31147-0933-4611-91D3-A8C318BDEEC5}" srcOrd="0" destOrd="0" presId="urn:microsoft.com/office/officeart/2005/8/layout/default"/>
    <dgm:cxn modelId="{E88C1148-338B-48AB-8C74-7E77259864BA}" type="presOf" srcId="{8F04F619-EEEB-4AD0-8B48-C0E5CD54C9BC}" destId="{61172A27-A79D-44E4-B060-1A957BDEDFB3}" srcOrd="0" destOrd="0" presId="urn:microsoft.com/office/officeart/2005/8/layout/default"/>
    <dgm:cxn modelId="{CA6DE558-BA53-4BE1-BBB1-D63E272EEF38}" srcId="{040F2A1D-921D-4B78-B226-8EF91139BD79}" destId="{42F2E2A7-C6EB-464E-9BD5-044840B8FC8B}" srcOrd="2" destOrd="0" parTransId="{B55E5974-66E6-48A2-A851-1936A764B8BD}" sibTransId="{66F4C380-073B-4FBE-8AA4-CB610E034CBC}"/>
    <dgm:cxn modelId="{691BC08F-B1B7-4100-9BB6-1E43DF19E055}" srcId="{040F2A1D-921D-4B78-B226-8EF91139BD79}" destId="{A334F12B-E110-4B46-9039-DD37FE72411C}" srcOrd="0" destOrd="0" parTransId="{1BB9A1FA-A0C9-46FC-AD0C-64156050E09D}" sibTransId="{C2CEE561-1156-4067-AB72-086A77C6B57D}"/>
    <dgm:cxn modelId="{03A033B8-CAD7-459A-9CC1-72627C1C2AA6}" srcId="{040F2A1D-921D-4B78-B226-8EF91139BD79}" destId="{BB8FF7C8-E591-4DED-A195-73A95ED664DD}" srcOrd="4" destOrd="0" parTransId="{520D7A40-ADD7-488C-A497-B5D23E14E8B8}" sibTransId="{7A1287AF-E762-4409-9686-29FB51EBF3C5}"/>
    <dgm:cxn modelId="{F1F655BD-B4B9-4A3C-A199-AECF408D2CB6}" srcId="{040F2A1D-921D-4B78-B226-8EF91139BD79}" destId="{57566ACF-A856-463D-AD9E-D82E757F218E}" srcOrd="3" destOrd="0" parTransId="{59B00B1B-8496-40AE-B397-59C3C06F36D1}" sibTransId="{52F83035-6367-4D67-B8B8-295050FAB7DC}"/>
    <dgm:cxn modelId="{2748BFD2-548A-497B-AB8D-06DACAE01660}" type="presOf" srcId="{42F2E2A7-C6EB-464E-9BD5-044840B8FC8B}" destId="{D569AA8F-435F-40A0-95CC-8D76F8F11D51}" srcOrd="0" destOrd="0" presId="urn:microsoft.com/office/officeart/2005/8/layout/default"/>
    <dgm:cxn modelId="{296BFF3A-A311-42D2-8A39-4FDFA7BF2A7D}" type="presParOf" srcId="{7209105C-BE68-43E3-B7F9-03AD4EDBF330}" destId="{F6D5792D-C901-4A21-AB80-A29795213147}" srcOrd="0" destOrd="0" presId="urn:microsoft.com/office/officeart/2005/8/layout/default"/>
    <dgm:cxn modelId="{79499388-96A6-419F-B64A-D8E8AE9CC22D}" type="presParOf" srcId="{7209105C-BE68-43E3-B7F9-03AD4EDBF330}" destId="{64CFB589-CB6A-4D99-9338-1D252804DEE3}" srcOrd="1" destOrd="0" presId="urn:microsoft.com/office/officeart/2005/8/layout/default"/>
    <dgm:cxn modelId="{812361AA-3115-4354-829B-E9F4F7099AD9}" type="presParOf" srcId="{7209105C-BE68-43E3-B7F9-03AD4EDBF330}" destId="{61172A27-A79D-44E4-B060-1A957BDEDFB3}" srcOrd="2" destOrd="0" presId="urn:microsoft.com/office/officeart/2005/8/layout/default"/>
    <dgm:cxn modelId="{02073B0C-93F1-4846-9A4C-C288D0EDA8C9}" type="presParOf" srcId="{7209105C-BE68-43E3-B7F9-03AD4EDBF330}" destId="{4DCF5685-298B-478D-A9F6-5358429ADC65}" srcOrd="3" destOrd="0" presId="urn:microsoft.com/office/officeart/2005/8/layout/default"/>
    <dgm:cxn modelId="{4BB42051-5448-4E4C-8D43-E27391193433}" type="presParOf" srcId="{7209105C-BE68-43E3-B7F9-03AD4EDBF330}" destId="{D569AA8F-435F-40A0-95CC-8D76F8F11D51}" srcOrd="4" destOrd="0" presId="urn:microsoft.com/office/officeart/2005/8/layout/default"/>
    <dgm:cxn modelId="{A73F907E-88D6-477F-984C-ED7195F25020}" type="presParOf" srcId="{7209105C-BE68-43E3-B7F9-03AD4EDBF330}" destId="{7E19289A-B295-4962-BC92-0444E1C722B6}" srcOrd="5" destOrd="0" presId="urn:microsoft.com/office/officeart/2005/8/layout/default"/>
    <dgm:cxn modelId="{C25B0CF3-6684-454D-99EA-AC2525D4992F}" type="presParOf" srcId="{7209105C-BE68-43E3-B7F9-03AD4EDBF330}" destId="{62B31147-0933-4611-91D3-A8C318BDEEC5}" srcOrd="6" destOrd="0" presId="urn:microsoft.com/office/officeart/2005/8/layout/default"/>
    <dgm:cxn modelId="{4EB944D5-1D63-49BF-A802-55C3952392FA}" type="presParOf" srcId="{7209105C-BE68-43E3-B7F9-03AD4EDBF330}" destId="{625EDC58-B7D3-4BBD-B197-E3CBE032249E}" srcOrd="7" destOrd="0" presId="urn:microsoft.com/office/officeart/2005/8/layout/default"/>
    <dgm:cxn modelId="{5927EB3B-62ED-4FF3-9A7C-530A0ACBE32A}" type="presParOf" srcId="{7209105C-BE68-43E3-B7F9-03AD4EDBF330}" destId="{B338975F-ED28-48E2-BC72-2D9354B92258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D5792D-C901-4A21-AB80-A29795213147}">
      <dsp:nvSpPr>
        <dsp:cNvPr id="0" name=""/>
        <dsp:cNvSpPr/>
      </dsp:nvSpPr>
      <dsp:spPr>
        <a:xfrm>
          <a:off x="924343" y="2498"/>
          <a:ext cx="2320293" cy="13921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No hay la suficiente oferta de inmuebles aptos para realizar proyectos de construcción</a:t>
          </a:r>
          <a:r>
            <a:rPr lang="es-CO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</dsp:txBody>
      <dsp:txXfrm>
        <a:off x="924343" y="2498"/>
        <a:ext cx="2320293" cy="1392175"/>
      </dsp:txXfrm>
    </dsp:sp>
    <dsp:sp modelId="{61172A27-A79D-44E4-B060-1A957BDEDFB3}">
      <dsp:nvSpPr>
        <dsp:cNvPr id="0" name=""/>
        <dsp:cNvSpPr/>
      </dsp:nvSpPr>
      <dsp:spPr>
        <a:xfrm>
          <a:off x="3476665" y="2498"/>
          <a:ext cx="2320293" cy="1392175"/>
        </a:xfrm>
        <a:prstGeom prst="rect">
          <a:avLst/>
        </a:prstGeom>
        <a:solidFill>
          <a:schemeClr val="accent3">
            <a:hueOff val="-353548"/>
            <a:satOff val="1606"/>
            <a:lumOff val="-186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Se presentan dificultades en la búsqueda y adquisición de inmuebles  </a:t>
          </a:r>
        </a:p>
      </dsp:txBody>
      <dsp:txXfrm>
        <a:off x="3476665" y="2498"/>
        <a:ext cx="2320293" cy="1392175"/>
      </dsp:txXfrm>
    </dsp:sp>
    <dsp:sp modelId="{D569AA8F-435F-40A0-95CC-8D76F8F11D51}">
      <dsp:nvSpPr>
        <dsp:cNvPr id="0" name=""/>
        <dsp:cNvSpPr/>
      </dsp:nvSpPr>
      <dsp:spPr>
        <a:xfrm>
          <a:off x="924343" y="1626703"/>
          <a:ext cx="2320293" cy="1392175"/>
        </a:xfrm>
        <a:prstGeom prst="rect">
          <a:avLst/>
        </a:prstGeom>
        <a:solidFill>
          <a:schemeClr val="accent3">
            <a:hueOff val="-707096"/>
            <a:satOff val="3212"/>
            <a:lumOff val="-372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Es muy importante conocer la normatividad urbanística y jurídica para desarrollar proyectos de construcción.</a:t>
          </a:r>
        </a:p>
      </dsp:txBody>
      <dsp:txXfrm>
        <a:off x="924343" y="1626703"/>
        <a:ext cx="2320293" cy="1392175"/>
      </dsp:txXfrm>
    </dsp:sp>
    <dsp:sp modelId="{62B31147-0933-4611-91D3-A8C318BDEEC5}">
      <dsp:nvSpPr>
        <dsp:cNvPr id="0" name=""/>
        <dsp:cNvSpPr/>
      </dsp:nvSpPr>
      <dsp:spPr>
        <a:xfrm>
          <a:off x="3476665" y="1626703"/>
          <a:ext cx="2320293" cy="1392175"/>
        </a:xfrm>
        <a:prstGeom prst="rect">
          <a:avLst/>
        </a:prstGeom>
        <a:solidFill>
          <a:schemeClr val="accent3">
            <a:hueOff val="-1060644"/>
            <a:satOff val="4819"/>
            <a:lumOff val="-5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No se cuenta actualmente con un canal digital para adquirir inmuebles aptos para construcciones</a:t>
          </a:r>
        </a:p>
      </dsp:txBody>
      <dsp:txXfrm>
        <a:off x="3476665" y="1626703"/>
        <a:ext cx="2320293" cy="1392175"/>
      </dsp:txXfrm>
    </dsp:sp>
    <dsp:sp modelId="{B338975F-ED28-48E2-BC72-2D9354B92258}">
      <dsp:nvSpPr>
        <dsp:cNvPr id="0" name=""/>
        <dsp:cNvSpPr/>
      </dsp:nvSpPr>
      <dsp:spPr>
        <a:xfrm>
          <a:off x="2200504" y="3250908"/>
          <a:ext cx="2320293" cy="1392175"/>
        </a:xfrm>
        <a:prstGeom prst="rect">
          <a:avLst/>
        </a:prstGeom>
        <a:solidFill>
          <a:schemeClr val="accent3">
            <a:hueOff val="-1414192"/>
            <a:satOff val="6425"/>
            <a:lumOff val="-745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 las constructoras les interesadas la idea de utilizar un canal digital para adquirir inmuebles</a:t>
          </a:r>
        </a:p>
      </dsp:txBody>
      <dsp:txXfrm>
        <a:off x="2200504" y="3250908"/>
        <a:ext cx="2320293" cy="13921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C9D758-037F-428C-BE9B-E45380839612}" type="datetimeFigureOut">
              <a:rPr lang="es-CO" smtClean="0"/>
              <a:t>30/09/2023</a:t>
            </a:fld>
            <a:endParaRPr lang="es-C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42D55-BF4F-460D-9376-C0462D15BB7D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30312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2E69-22AA-4B7A-A9CA-B57BE760D9C4}" type="datetimeFigureOut">
              <a:rPr lang="es-CO" smtClean="0"/>
              <a:t>30/09/2023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FF4B9AC1-BB36-4B88-B0F1-60CE6FBE53B7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5968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2E69-22AA-4B7A-A9CA-B57BE760D9C4}" type="datetimeFigureOut">
              <a:rPr lang="es-CO" smtClean="0"/>
              <a:t>30/09/2023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B9AC1-BB36-4B88-B0F1-60CE6FBE53B7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32799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2E69-22AA-4B7A-A9CA-B57BE760D9C4}" type="datetimeFigureOut">
              <a:rPr lang="es-CO" smtClean="0"/>
              <a:t>30/09/2023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B9AC1-BB36-4B88-B0F1-60CE6FBE53B7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9531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2E69-22AA-4B7A-A9CA-B57BE760D9C4}" type="datetimeFigureOut">
              <a:rPr lang="es-CO" smtClean="0"/>
              <a:t>30/09/2023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B9AC1-BB36-4B88-B0F1-60CE6FBE53B7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0432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071D2E69-22AA-4B7A-A9CA-B57BE760D9C4}" type="datetimeFigureOut">
              <a:rPr lang="es-CO" smtClean="0"/>
              <a:t>30/09/2023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s-CO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FF4B9AC1-BB36-4B88-B0F1-60CE6FBE53B7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95652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2E69-22AA-4B7A-A9CA-B57BE760D9C4}" type="datetimeFigureOut">
              <a:rPr lang="es-CO" smtClean="0"/>
              <a:t>30/09/2023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B9AC1-BB36-4B88-B0F1-60CE6FBE53B7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91622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2E69-22AA-4B7A-A9CA-B57BE760D9C4}" type="datetimeFigureOut">
              <a:rPr lang="es-CO" smtClean="0"/>
              <a:t>30/09/2023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B9AC1-BB36-4B88-B0F1-60CE6FBE53B7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07091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2E69-22AA-4B7A-A9CA-B57BE760D9C4}" type="datetimeFigureOut">
              <a:rPr lang="es-CO" smtClean="0"/>
              <a:t>30/09/2023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B9AC1-BB36-4B88-B0F1-60CE6FBE53B7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66402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2E69-22AA-4B7A-A9CA-B57BE760D9C4}" type="datetimeFigureOut">
              <a:rPr lang="es-CO" smtClean="0"/>
              <a:t>30/09/2023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B9AC1-BB36-4B88-B0F1-60CE6FBE53B7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00816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2E69-22AA-4B7A-A9CA-B57BE760D9C4}" type="datetimeFigureOut">
              <a:rPr lang="es-CO" smtClean="0"/>
              <a:t>30/09/2023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B9AC1-BB36-4B88-B0F1-60CE6FBE53B7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28967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2E69-22AA-4B7A-A9CA-B57BE760D9C4}" type="datetimeFigureOut">
              <a:rPr lang="es-CO" smtClean="0"/>
              <a:t>30/09/2023</a:t>
            </a:fld>
            <a:endParaRPr lang="es-CO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B9AC1-BB36-4B88-B0F1-60CE6FBE53B7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7366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071D2E69-22AA-4B7A-A9CA-B57BE760D9C4}" type="datetimeFigureOut">
              <a:rPr lang="es-CO" smtClean="0"/>
              <a:t>30/09/2023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s-CO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FF4B9AC1-BB36-4B88-B0F1-60CE6FBE53B7}" type="slidenum">
              <a:rPr lang="es-CO" smtClean="0"/>
              <a:t>‹#›</a:t>
            </a:fld>
            <a:endParaRPr lang="es-CO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9344FE-99AB-4AB8-B439-B22DDB6D62FA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444300" y="6705600"/>
            <a:ext cx="1147762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ctr"/>
            <a:r>
              <a:rPr lang="es-CO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Schlumberger-Private</a:t>
            </a:r>
          </a:p>
        </p:txBody>
      </p:sp>
    </p:spTree>
    <p:extLst>
      <p:ext uri="{BB962C8B-B14F-4D97-AF65-F5344CB8AC3E}">
        <p14:creationId xmlns:p14="http://schemas.microsoft.com/office/powerpoint/2010/main" val="40292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Anexo%20Entrevista.docx" TargetMode="External"/><Relationship Id="rId2" Type="http://schemas.openxmlformats.org/officeDocument/2006/relationships/hyperlink" Target="https://docs.google.com/forms/d/1caSnX08xHdWkgn9z4TCVBpNFlbA5r_1_Gb1yUm8mLbA/viewform?ts=6327c55c&amp;edit_requested=true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ECD7D8D-8F4E-4D4E-9654-B01383E185CF}"/>
              </a:ext>
            </a:extLst>
          </p:cNvPr>
          <p:cNvSpPr txBox="1"/>
          <p:nvPr/>
        </p:nvSpPr>
        <p:spPr>
          <a:xfrm>
            <a:off x="1262729" y="1289303"/>
            <a:ext cx="9638443" cy="3339303"/>
          </a:xfrm>
          <a:prstGeom prst="rect">
            <a:avLst/>
          </a:prstGeom>
          <a:ln>
            <a:noFill/>
          </a:ln>
        </p:spPr>
        <p:txBody>
          <a:bodyPr vert="horz" lIns="274320" tIns="182880" rIns="274320" bIns="182880" rtlCol="0" anchor="ctr" anchorCtr="1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s-CO" sz="5000" kern="1200" cap="all" spc="200" baseline="0" dirty="0">
                <a:solidFill>
                  <a:srgbClr val="262626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Caracterización</a:t>
            </a:r>
            <a:r>
              <a:rPr lang="en-US" sz="5000" kern="1200" cap="all" spc="200" baseline="0" dirty="0">
                <a:solidFill>
                  <a:srgbClr val="262626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478115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CA7176E-2CEA-4072-9C8A-7A2405E7A09E}"/>
              </a:ext>
            </a:extLst>
          </p:cNvPr>
          <p:cNvSpPr txBox="1"/>
          <p:nvPr/>
        </p:nvSpPr>
        <p:spPr>
          <a:xfrm>
            <a:off x="3075709" y="906087"/>
            <a:ext cx="5843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/>
              <a:t>ANEXOS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A7F136-3D0A-44BA-94C9-86796D759747}"/>
              </a:ext>
            </a:extLst>
          </p:cNvPr>
          <p:cNvSpPr txBox="1"/>
          <p:nvPr/>
        </p:nvSpPr>
        <p:spPr>
          <a:xfrm>
            <a:off x="756458" y="1604356"/>
            <a:ext cx="1059041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Formato encuesta Tenedores de inmuebles </a:t>
            </a:r>
            <a:r>
              <a:rPr lang="es-CO" dirty="0">
                <a:hlinkClick r:id="rId2"/>
              </a:rPr>
              <a:t>https://docs.google.com/forms/d/1caSnX08xHdWkgn9z4TCVBpNFlbA5r_1_Gb1yUm8mLbA/viewform?ts=6327c55c&amp;edit_requested=true</a:t>
            </a:r>
            <a:endParaRPr lang="es-CO" dirty="0"/>
          </a:p>
          <a:p>
            <a:endParaRPr lang="es-C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Entrevista Inversionistas y/o constructoras </a:t>
            </a:r>
            <a:r>
              <a:rPr lang="es-CO" dirty="0">
                <a:hlinkClick r:id="rId3" action="ppaction://hlinkfile"/>
              </a:rPr>
              <a:t>Anexo Entrevista.docx</a:t>
            </a:r>
            <a:endParaRPr lang="es-CO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37451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93910D31-27B1-6D91-48E4-F31500038C01}"/>
              </a:ext>
            </a:extLst>
          </p:cNvPr>
          <p:cNvSpPr/>
          <p:nvPr/>
        </p:nvSpPr>
        <p:spPr>
          <a:xfrm>
            <a:off x="685898" y="295405"/>
            <a:ext cx="10910169" cy="626718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Elipse 2">
            <a:extLst>
              <a:ext uri="{FF2B5EF4-FFF2-40B4-BE49-F238E27FC236}">
                <a16:creationId xmlns:a16="http://schemas.microsoft.com/office/drawing/2014/main" id="{8FB68994-5671-2128-E623-6D48FC5EA4AA}"/>
              </a:ext>
            </a:extLst>
          </p:cNvPr>
          <p:cNvSpPr/>
          <p:nvPr/>
        </p:nvSpPr>
        <p:spPr>
          <a:xfrm>
            <a:off x="4788131" y="2103353"/>
            <a:ext cx="2488849" cy="11765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0744BA54-1C6C-90B8-D48C-EC45B9173A72}"/>
              </a:ext>
            </a:extLst>
          </p:cNvPr>
          <p:cNvCxnSpPr>
            <a:cxnSpLocks/>
            <a:endCxn id="3" idx="1"/>
          </p:cNvCxnSpPr>
          <p:nvPr/>
        </p:nvCxnSpPr>
        <p:spPr>
          <a:xfrm>
            <a:off x="720499" y="438411"/>
            <a:ext cx="4432115" cy="18372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108B16E4-343A-76A6-0898-A6D45CEFDA70}"/>
              </a:ext>
            </a:extLst>
          </p:cNvPr>
          <p:cNvCxnSpPr>
            <a:cxnSpLocks/>
            <a:stCxn id="3" idx="5"/>
          </p:cNvCxnSpPr>
          <p:nvPr/>
        </p:nvCxnSpPr>
        <p:spPr>
          <a:xfrm>
            <a:off x="6912497" y="3107592"/>
            <a:ext cx="4699130" cy="215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223C0359-B56D-E694-F63A-99DC1CF5DFAE}"/>
              </a:ext>
            </a:extLst>
          </p:cNvPr>
          <p:cNvCxnSpPr>
            <a:cxnSpLocks/>
            <a:endCxn id="3" idx="7"/>
          </p:cNvCxnSpPr>
          <p:nvPr/>
        </p:nvCxnSpPr>
        <p:spPr>
          <a:xfrm flipH="1">
            <a:off x="6912497" y="438411"/>
            <a:ext cx="4688660" cy="18372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A8FB935A-F312-BE9B-B581-3E9CB0CCFCA0}"/>
              </a:ext>
            </a:extLst>
          </p:cNvPr>
          <p:cNvCxnSpPr>
            <a:cxnSpLocks/>
            <a:stCxn id="3" idx="3"/>
          </p:cNvCxnSpPr>
          <p:nvPr/>
        </p:nvCxnSpPr>
        <p:spPr>
          <a:xfrm flipH="1">
            <a:off x="720499" y="3107592"/>
            <a:ext cx="4432115" cy="215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3940FCA-E2BC-D3F4-90D4-E3A1EAD8E285}"/>
              </a:ext>
            </a:extLst>
          </p:cNvPr>
          <p:cNvSpPr txBox="1"/>
          <p:nvPr/>
        </p:nvSpPr>
        <p:spPr>
          <a:xfrm>
            <a:off x="1085191" y="295404"/>
            <a:ext cx="2918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¿QUE PIENSA Y SIENTE?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6F4DA6CE-9088-425E-782C-B51D56070B83}"/>
              </a:ext>
            </a:extLst>
          </p:cNvPr>
          <p:cNvSpPr txBox="1"/>
          <p:nvPr/>
        </p:nvSpPr>
        <p:spPr>
          <a:xfrm>
            <a:off x="9202057" y="1583099"/>
            <a:ext cx="1200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¿Qué VE?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D6C6D408-6681-6D94-44EB-B0006D7EAB13}"/>
              </a:ext>
            </a:extLst>
          </p:cNvPr>
          <p:cNvSpPr txBox="1"/>
          <p:nvPr/>
        </p:nvSpPr>
        <p:spPr>
          <a:xfrm>
            <a:off x="4935096" y="3388360"/>
            <a:ext cx="248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¿QUE DICE Y HACE?</a:t>
            </a: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BC8F415A-4F69-614F-4A37-0DD9EB03DC46}"/>
              </a:ext>
            </a:extLst>
          </p:cNvPr>
          <p:cNvCxnSpPr/>
          <p:nvPr/>
        </p:nvCxnSpPr>
        <p:spPr>
          <a:xfrm>
            <a:off x="685898" y="5262392"/>
            <a:ext cx="109101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22E4E5C8-8CB3-0C44-817B-584C7497EE20}"/>
              </a:ext>
            </a:extLst>
          </p:cNvPr>
          <p:cNvCxnSpPr/>
          <p:nvPr/>
        </p:nvCxnSpPr>
        <p:spPr>
          <a:xfrm>
            <a:off x="6276108" y="5262392"/>
            <a:ext cx="0" cy="1300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4F3A2C3-708A-75F8-581C-BD0D86B312EC}"/>
              </a:ext>
            </a:extLst>
          </p:cNvPr>
          <p:cNvSpPr txBox="1"/>
          <p:nvPr/>
        </p:nvSpPr>
        <p:spPr>
          <a:xfrm>
            <a:off x="717149" y="1372705"/>
            <a:ext cx="1383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¿Qué OYE?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D77303B5-1BDE-2543-A4AC-2653A24A1B65}"/>
              </a:ext>
            </a:extLst>
          </p:cNvPr>
          <p:cNvSpPr txBox="1"/>
          <p:nvPr/>
        </p:nvSpPr>
        <p:spPr>
          <a:xfrm>
            <a:off x="715409" y="5252351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ESFUERZOS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1F56A5B1-E82B-0334-5751-925F4957D29C}"/>
              </a:ext>
            </a:extLst>
          </p:cNvPr>
          <p:cNvSpPr txBox="1"/>
          <p:nvPr/>
        </p:nvSpPr>
        <p:spPr>
          <a:xfrm>
            <a:off x="6321278" y="5262392"/>
            <a:ext cx="1710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RESULTADOS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749ADC2-F5E5-84D2-AFFE-201F2E2C47D2}"/>
              </a:ext>
            </a:extLst>
          </p:cNvPr>
          <p:cNvSpPr txBox="1"/>
          <p:nvPr/>
        </p:nvSpPr>
        <p:spPr>
          <a:xfrm>
            <a:off x="3832214" y="388659"/>
            <a:ext cx="5857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Interés en monetizar los activos improductivos.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Frustración por la dificultades del mercado para venta de bienes inmuebles.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4A9C90E4-6384-124D-2E54-78E60BC16A4E}"/>
              </a:ext>
            </a:extLst>
          </p:cNvPr>
          <p:cNvSpPr txBox="1"/>
          <p:nvPr/>
        </p:nvSpPr>
        <p:spPr>
          <a:xfrm flipH="1">
            <a:off x="3816654" y="1314581"/>
            <a:ext cx="3762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Temor por la inseguridad jurídica de negocios.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D08089D-F054-C388-EF4A-2B6F91622351}"/>
              </a:ext>
            </a:extLst>
          </p:cNvPr>
          <p:cNvSpPr txBox="1"/>
          <p:nvPr/>
        </p:nvSpPr>
        <p:spPr>
          <a:xfrm flipH="1">
            <a:off x="725031" y="1960883"/>
            <a:ext cx="41709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Propuestas de negocios de alto riesgo.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Propuestas de negocios subvaloradas.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Dificultad de conseguir inversionista para desarrollo de proyectos.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Desconocimiento de normas técnicas y jurídicas para el desarrollo de proyectos.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9D542011-69F3-F786-5A1B-BF2556B0AA87}"/>
              </a:ext>
            </a:extLst>
          </p:cNvPr>
          <p:cNvSpPr txBox="1"/>
          <p:nvPr/>
        </p:nvSpPr>
        <p:spPr>
          <a:xfrm flipH="1">
            <a:off x="7913368" y="2057670"/>
            <a:ext cx="41709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Casos de estafa y/robo.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Problema jurídicos.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Ausencia de </a:t>
            </a:r>
            <a:r>
              <a:rPr lang="es-C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inversionsitas</a:t>
            </a:r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y/o compradores.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Dificultades para el desarrollo de iniciativas. 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EFC93E8D-1FB1-AEB5-BF31-E2E6F8793FC1}"/>
              </a:ext>
            </a:extLst>
          </p:cNvPr>
          <p:cNvSpPr txBox="1"/>
          <p:nvPr/>
        </p:nvSpPr>
        <p:spPr>
          <a:xfrm flipH="1">
            <a:off x="3818239" y="3866160"/>
            <a:ext cx="4924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Búsqueda no efectiva de oportunidades de desarrollo.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4BB5E63C-FE07-0231-3FDE-B47591C3B716}"/>
              </a:ext>
            </a:extLst>
          </p:cNvPr>
          <p:cNvSpPr txBox="1"/>
          <p:nvPr/>
        </p:nvSpPr>
        <p:spPr>
          <a:xfrm flipH="1">
            <a:off x="2667931" y="4445194"/>
            <a:ext cx="7622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encuentra canales de relación para la venta/ desarrollo de proyectos.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47FF8AD3-E430-C05A-3709-49E327FD0E4F}"/>
              </a:ext>
            </a:extLst>
          </p:cNvPr>
          <p:cNvSpPr txBox="1"/>
          <p:nvPr/>
        </p:nvSpPr>
        <p:spPr>
          <a:xfrm flipH="1">
            <a:off x="1867780" y="4810829"/>
            <a:ext cx="7622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Venta injusta de bienes e inmuebles.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8C3E867D-32BC-C522-073E-30A07CCD4A1F}"/>
              </a:ext>
            </a:extLst>
          </p:cNvPr>
          <p:cNvSpPr txBox="1"/>
          <p:nvPr/>
        </p:nvSpPr>
        <p:spPr>
          <a:xfrm flipH="1">
            <a:off x="734520" y="5636361"/>
            <a:ext cx="53614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venta de bienes inmuebles.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conexión con inversionistas.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Estructuración y desarrollo de proyectos inmobiliarios. 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68A5DD60-7A3E-5AFE-5B1F-A8391A09C842}"/>
              </a:ext>
            </a:extLst>
          </p:cNvPr>
          <p:cNvSpPr txBox="1"/>
          <p:nvPr/>
        </p:nvSpPr>
        <p:spPr>
          <a:xfrm flipH="1">
            <a:off x="6414703" y="5589327"/>
            <a:ext cx="53614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Ventas y/o inversión de bienes inmuebles.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Desarrollo de proyectos de construcción. </a:t>
            </a:r>
          </a:p>
        </p:txBody>
      </p:sp>
      <p:sp>
        <p:nvSpPr>
          <p:cNvPr id="36" name="CuadroTexto 11">
            <a:extLst>
              <a:ext uri="{FF2B5EF4-FFF2-40B4-BE49-F238E27FC236}">
                <a16:creationId xmlns:a16="http://schemas.microsoft.com/office/drawing/2014/main" id="{16E99F43-7308-495A-9972-6BBDACAC2BDE}"/>
              </a:ext>
            </a:extLst>
          </p:cNvPr>
          <p:cNvSpPr txBox="1"/>
          <p:nvPr/>
        </p:nvSpPr>
        <p:spPr>
          <a:xfrm>
            <a:off x="4898503" y="2346830"/>
            <a:ext cx="2217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SEG 1Mapa Empatía</a:t>
            </a:r>
            <a:r>
              <a:rPr lang="es-C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Tenedores Inmuebles</a:t>
            </a:r>
          </a:p>
        </p:txBody>
      </p:sp>
    </p:spTree>
    <p:extLst>
      <p:ext uri="{BB962C8B-B14F-4D97-AF65-F5344CB8AC3E}">
        <p14:creationId xmlns:p14="http://schemas.microsoft.com/office/powerpoint/2010/main" val="3361158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93910D31-27B1-6D91-48E4-F31500038C01}"/>
              </a:ext>
            </a:extLst>
          </p:cNvPr>
          <p:cNvSpPr/>
          <p:nvPr/>
        </p:nvSpPr>
        <p:spPr>
          <a:xfrm>
            <a:off x="685898" y="295405"/>
            <a:ext cx="10910169" cy="626718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Elipse 2">
            <a:extLst>
              <a:ext uri="{FF2B5EF4-FFF2-40B4-BE49-F238E27FC236}">
                <a16:creationId xmlns:a16="http://schemas.microsoft.com/office/drawing/2014/main" id="{8FB68994-5671-2128-E623-6D48FC5EA4AA}"/>
              </a:ext>
            </a:extLst>
          </p:cNvPr>
          <p:cNvSpPr/>
          <p:nvPr/>
        </p:nvSpPr>
        <p:spPr>
          <a:xfrm>
            <a:off x="4622495" y="2420911"/>
            <a:ext cx="2692940" cy="85898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0744BA54-1C6C-90B8-D48C-EC45B9173A72}"/>
              </a:ext>
            </a:extLst>
          </p:cNvPr>
          <p:cNvCxnSpPr>
            <a:cxnSpLocks/>
            <a:endCxn id="3" idx="1"/>
          </p:cNvCxnSpPr>
          <p:nvPr/>
        </p:nvCxnSpPr>
        <p:spPr>
          <a:xfrm>
            <a:off x="720499" y="438411"/>
            <a:ext cx="4296368" cy="21082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108B16E4-343A-76A6-0898-A6D45CEFDA70}"/>
              </a:ext>
            </a:extLst>
          </p:cNvPr>
          <p:cNvCxnSpPr>
            <a:cxnSpLocks/>
            <a:stCxn id="3" idx="5"/>
          </p:cNvCxnSpPr>
          <p:nvPr/>
        </p:nvCxnSpPr>
        <p:spPr>
          <a:xfrm>
            <a:off x="6921063" y="3154097"/>
            <a:ext cx="4690564" cy="21082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223C0359-B56D-E694-F63A-99DC1CF5DFAE}"/>
              </a:ext>
            </a:extLst>
          </p:cNvPr>
          <p:cNvCxnSpPr>
            <a:cxnSpLocks/>
            <a:endCxn id="3" idx="7"/>
          </p:cNvCxnSpPr>
          <p:nvPr/>
        </p:nvCxnSpPr>
        <p:spPr>
          <a:xfrm flipH="1">
            <a:off x="6921063" y="438411"/>
            <a:ext cx="4680094" cy="21082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A8FB935A-F312-BE9B-B581-3E9CB0CCFCA0}"/>
              </a:ext>
            </a:extLst>
          </p:cNvPr>
          <p:cNvCxnSpPr>
            <a:cxnSpLocks/>
            <a:stCxn id="3" idx="3"/>
          </p:cNvCxnSpPr>
          <p:nvPr/>
        </p:nvCxnSpPr>
        <p:spPr>
          <a:xfrm flipH="1">
            <a:off x="720499" y="3154097"/>
            <a:ext cx="4296368" cy="21082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3940FCA-E2BC-D3F4-90D4-E3A1EAD8E285}"/>
              </a:ext>
            </a:extLst>
          </p:cNvPr>
          <p:cNvSpPr txBox="1"/>
          <p:nvPr/>
        </p:nvSpPr>
        <p:spPr>
          <a:xfrm>
            <a:off x="1085191" y="295404"/>
            <a:ext cx="2409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¿QUE PIENSA Y SIENTE?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6F4DA6CE-9088-425E-782C-B51D56070B83}"/>
              </a:ext>
            </a:extLst>
          </p:cNvPr>
          <p:cNvSpPr txBox="1"/>
          <p:nvPr/>
        </p:nvSpPr>
        <p:spPr>
          <a:xfrm>
            <a:off x="9202057" y="1583099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¿Qué VE?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D6C6D408-6681-6D94-44EB-B0006D7EAB13}"/>
              </a:ext>
            </a:extLst>
          </p:cNvPr>
          <p:cNvSpPr txBox="1"/>
          <p:nvPr/>
        </p:nvSpPr>
        <p:spPr>
          <a:xfrm>
            <a:off x="5259676" y="3372758"/>
            <a:ext cx="2032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¿QUE DICE Y HACE?</a:t>
            </a: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BC8F415A-4F69-614F-4A37-0DD9EB03DC46}"/>
              </a:ext>
            </a:extLst>
          </p:cNvPr>
          <p:cNvCxnSpPr/>
          <p:nvPr/>
        </p:nvCxnSpPr>
        <p:spPr>
          <a:xfrm>
            <a:off x="685898" y="5262392"/>
            <a:ext cx="109101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22E4E5C8-8CB3-0C44-817B-584C7497EE20}"/>
              </a:ext>
            </a:extLst>
          </p:cNvPr>
          <p:cNvCxnSpPr/>
          <p:nvPr/>
        </p:nvCxnSpPr>
        <p:spPr>
          <a:xfrm>
            <a:off x="6276108" y="5262392"/>
            <a:ext cx="0" cy="1300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4F3A2C3-708A-75F8-581C-BD0D86B312EC}"/>
              </a:ext>
            </a:extLst>
          </p:cNvPr>
          <p:cNvSpPr txBox="1"/>
          <p:nvPr/>
        </p:nvSpPr>
        <p:spPr>
          <a:xfrm>
            <a:off x="717149" y="1372705"/>
            <a:ext cx="1215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¿Qué OYE?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D77303B5-1BDE-2543-A4AC-2653A24A1B65}"/>
              </a:ext>
            </a:extLst>
          </p:cNvPr>
          <p:cNvSpPr txBox="1"/>
          <p:nvPr/>
        </p:nvSpPr>
        <p:spPr>
          <a:xfrm>
            <a:off x="715409" y="5252351"/>
            <a:ext cx="1253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ESFUERZOS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CDCE292F-C1FB-E99B-8E5A-9ACED26EA6E1}"/>
              </a:ext>
            </a:extLst>
          </p:cNvPr>
          <p:cNvSpPr txBox="1"/>
          <p:nvPr/>
        </p:nvSpPr>
        <p:spPr>
          <a:xfrm>
            <a:off x="715409" y="5262392"/>
            <a:ext cx="1253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ESFUERZOS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1F56A5B1-E82B-0334-5751-925F4957D29C}"/>
              </a:ext>
            </a:extLst>
          </p:cNvPr>
          <p:cNvSpPr txBox="1"/>
          <p:nvPr/>
        </p:nvSpPr>
        <p:spPr>
          <a:xfrm>
            <a:off x="6321278" y="5262392"/>
            <a:ext cx="138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RESULTADOS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749ADC2-F5E5-84D2-AFFE-201F2E2C47D2}"/>
              </a:ext>
            </a:extLst>
          </p:cNvPr>
          <p:cNvSpPr txBox="1"/>
          <p:nvPr/>
        </p:nvSpPr>
        <p:spPr>
          <a:xfrm>
            <a:off x="3832214" y="388659"/>
            <a:ext cx="58576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Interés en invertir en proyectos de alto interés.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Frustración para hacer negocios seguros y rentables.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Temor por la inseguridad jurídica de negocios.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Ausencia de oferta de proyectos y/o inmuebles aptos para desarrollo de proyectos inmobiliarios.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D08089D-F054-C388-EF4A-2B6F91622351}"/>
              </a:ext>
            </a:extLst>
          </p:cNvPr>
          <p:cNvSpPr txBox="1"/>
          <p:nvPr/>
        </p:nvSpPr>
        <p:spPr>
          <a:xfrm flipH="1">
            <a:off x="725031" y="1960883"/>
            <a:ext cx="41709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Propuestas de negocios de alto riesgo.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Propuestas de negocios no viables.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Dificultad de conseguir bienes e inmuebles y/o proyectos.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Desconocimiento de normas técnicas y jurídicas para el desarrollo de proyectos.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9D542011-69F3-F786-5A1B-BF2556B0AA87}"/>
              </a:ext>
            </a:extLst>
          </p:cNvPr>
          <p:cNvSpPr txBox="1"/>
          <p:nvPr/>
        </p:nvSpPr>
        <p:spPr>
          <a:xfrm flipH="1">
            <a:off x="7292540" y="2023198"/>
            <a:ext cx="41709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s-CO" dirty="0"/>
              <a:t>Casos de estafa y/robo.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s-CO" dirty="0"/>
              <a:t>Problema jurídicos.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s-CO" dirty="0"/>
              <a:t>Déficit de oportunidades de negocio.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s-CO" dirty="0"/>
              <a:t>Dificultades para el desarrollo de iniciativas. 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s-CO" dirty="0"/>
              <a:t>Siniestros de los negocios.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EFC93E8D-1FB1-AEB5-BF31-E2E6F8793FC1}"/>
              </a:ext>
            </a:extLst>
          </p:cNvPr>
          <p:cNvSpPr txBox="1"/>
          <p:nvPr/>
        </p:nvSpPr>
        <p:spPr>
          <a:xfrm flipH="1">
            <a:off x="3818239" y="3866160"/>
            <a:ext cx="4924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Desarrollo actividades de alto riesgo.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4BB5E63C-FE07-0231-3FDE-B47591C3B716}"/>
              </a:ext>
            </a:extLst>
          </p:cNvPr>
          <p:cNvSpPr txBox="1"/>
          <p:nvPr/>
        </p:nvSpPr>
        <p:spPr>
          <a:xfrm flipH="1">
            <a:off x="2692546" y="4295933"/>
            <a:ext cx="7622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Inversiones sin soportes técnicos, jurídicos y financieros. 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47FF8AD3-E430-C05A-3709-49E327FD0E4F}"/>
              </a:ext>
            </a:extLst>
          </p:cNvPr>
          <p:cNvSpPr txBox="1"/>
          <p:nvPr/>
        </p:nvSpPr>
        <p:spPr>
          <a:xfrm flipH="1">
            <a:off x="1932738" y="4760668"/>
            <a:ext cx="7622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No inversión de los recursos y generación de capitales ociosos. 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8C3E867D-32BC-C522-073E-30A07CCD4A1F}"/>
              </a:ext>
            </a:extLst>
          </p:cNvPr>
          <p:cNvSpPr txBox="1"/>
          <p:nvPr/>
        </p:nvSpPr>
        <p:spPr>
          <a:xfrm flipH="1">
            <a:off x="734520" y="5636361"/>
            <a:ext cx="53614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De inversión en negocios viables.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De conexión con tenedores y/o desarrollador de proyectos.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Estructuración y desarrollo de proyectos inmobiliarios. 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68A5DD60-7A3E-5AFE-5B1F-A8391A09C842}"/>
              </a:ext>
            </a:extLst>
          </p:cNvPr>
          <p:cNvSpPr txBox="1"/>
          <p:nvPr/>
        </p:nvSpPr>
        <p:spPr>
          <a:xfrm flipH="1">
            <a:off x="6414703" y="5589327"/>
            <a:ext cx="53614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Inversión en bienes inmuebles viables.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Desarrollo de proyectos rentables y seguros. </a:t>
            </a:r>
          </a:p>
        </p:txBody>
      </p:sp>
      <p:sp>
        <p:nvSpPr>
          <p:cNvPr id="30" name="CuadroTexto 11">
            <a:extLst>
              <a:ext uri="{FF2B5EF4-FFF2-40B4-BE49-F238E27FC236}">
                <a16:creationId xmlns:a16="http://schemas.microsoft.com/office/drawing/2014/main" id="{C893ACBA-AA19-4B95-B5A2-49A83812EE15}"/>
              </a:ext>
            </a:extLst>
          </p:cNvPr>
          <p:cNvSpPr txBox="1"/>
          <p:nvPr/>
        </p:nvSpPr>
        <p:spPr>
          <a:xfrm>
            <a:off x="4622495" y="2580895"/>
            <a:ext cx="2692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dirty="0"/>
              <a:t>SEG 2 Mapa Empatía</a:t>
            </a:r>
          </a:p>
          <a:p>
            <a:pPr algn="ctr"/>
            <a:r>
              <a:rPr lang="es-CO" sz="1400" b="1" dirty="0"/>
              <a:t>Inversionistas y/o Constructoras </a:t>
            </a:r>
          </a:p>
        </p:txBody>
      </p:sp>
    </p:spTree>
    <p:extLst>
      <p:ext uri="{BB962C8B-B14F-4D97-AF65-F5344CB8AC3E}">
        <p14:creationId xmlns:p14="http://schemas.microsoft.com/office/powerpoint/2010/main" val="2897340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93910D31-27B1-6D91-48E4-F31500038C01}"/>
              </a:ext>
            </a:extLst>
          </p:cNvPr>
          <p:cNvSpPr/>
          <p:nvPr/>
        </p:nvSpPr>
        <p:spPr>
          <a:xfrm>
            <a:off x="685898" y="295405"/>
            <a:ext cx="10910169" cy="626718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Elipse 2">
            <a:extLst>
              <a:ext uri="{FF2B5EF4-FFF2-40B4-BE49-F238E27FC236}">
                <a16:creationId xmlns:a16="http://schemas.microsoft.com/office/drawing/2014/main" id="{8FB68994-5671-2128-E623-6D48FC5EA4AA}"/>
              </a:ext>
            </a:extLst>
          </p:cNvPr>
          <p:cNvSpPr/>
          <p:nvPr/>
        </p:nvSpPr>
        <p:spPr>
          <a:xfrm>
            <a:off x="4895963" y="2420911"/>
            <a:ext cx="2381017" cy="85898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0744BA54-1C6C-90B8-D48C-EC45B9173A72}"/>
              </a:ext>
            </a:extLst>
          </p:cNvPr>
          <p:cNvCxnSpPr>
            <a:cxnSpLocks/>
            <a:endCxn id="3" idx="1"/>
          </p:cNvCxnSpPr>
          <p:nvPr/>
        </p:nvCxnSpPr>
        <p:spPr>
          <a:xfrm>
            <a:off x="725031" y="438411"/>
            <a:ext cx="4519624" cy="21082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108B16E4-343A-76A6-0898-A6D45CEFDA70}"/>
              </a:ext>
            </a:extLst>
          </p:cNvPr>
          <p:cNvCxnSpPr>
            <a:cxnSpLocks/>
            <a:stCxn id="3" idx="5"/>
          </p:cNvCxnSpPr>
          <p:nvPr/>
        </p:nvCxnSpPr>
        <p:spPr>
          <a:xfrm>
            <a:off x="6928288" y="3154097"/>
            <a:ext cx="4683339" cy="21082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223C0359-B56D-E694-F63A-99DC1CF5DFAE}"/>
              </a:ext>
            </a:extLst>
          </p:cNvPr>
          <p:cNvCxnSpPr>
            <a:cxnSpLocks/>
            <a:endCxn id="3" idx="7"/>
          </p:cNvCxnSpPr>
          <p:nvPr/>
        </p:nvCxnSpPr>
        <p:spPr>
          <a:xfrm flipH="1">
            <a:off x="6928288" y="438411"/>
            <a:ext cx="4672869" cy="21082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A8FB935A-F312-BE9B-B581-3E9CB0CCFCA0}"/>
              </a:ext>
            </a:extLst>
          </p:cNvPr>
          <p:cNvCxnSpPr>
            <a:cxnSpLocks/>
            <a:stCxn id="3" idx="3"/>
          </p:cNvCxnSpPr>
          <p:nvPr/>
        </p:nvCxnSpPr>
        <p:spPr>
          <a:xfrm flipH="1">
            <a:off x="720499" y="3154097"/>
            <a:ext cx="4524156" cy="21082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3940FCA-E2BC-D3F4-90D4-E3A1EAD8E285}"/>
              </a:ext>
            </a:extLst>
          </p:cNvPr>
          <p:cNvSpPr txBox="1"/>
          <p:nvPr/>
        </p:nvSpPr>
        <p:spPr>
          <a:xfrm>
            <a:off x="1085191" y="295404"/>
            <a:ext cx="2409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¿QUE PIENSA Y SIENTE?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6F4DA6CE-9088-425E-782C-B51D56070B83}"/>
              </a:ext>
            </a:extLst>
          </p:cNvPr>
          <p:cNvSpPr txBox="1"/>
          <p:nvPr/>
        </p:nvSpPr>
        <p:spPr>
          <a:xfrm>
            <a:off x="9202057" y="1583099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¿Qué VE?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D6C6D408-6681-6D94-44EB-B0006D7EAB13}"/>
              </a:ext>
            </a:extLst>
          </p:cNvPr>
          <p:cNvSpPr txBox="1"/>
          <p:nvPr/>
        </p:nvSpPr>
        <p:spPr>
          <a:xfrm>
            <a:off x="5259676" y="3372758"/>
            <a:ext cx="2032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¿QUE DICE Y HACE?</a:t>
            </a: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BC8F415A-4F69-614F-4A37-0DD9EB03DC46}"/>
              </a:ext>
            </a:extLst>
          </p:cNvPr>
          <p:cNvCxnSpPr/>
          <p:nvPr/>
        </p:nvCxnSpPr>
        <p:spPr>
          <a:xfrm>
            <a:off x="685898" y="5262392"/>
            <a:ext cx="109101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22E4E5C8-8CB3-0C44-817B-584C7497EE20}"/>
              </a:ext>
            </a:extLst>
          </p:cNvPr>
          <p:cNvCxnSpPr/>
          <p:nvPr/>
        </p:nvCxnSpPr>
        <p:spPr>
          <a:xfrm>
            <a:off x="6276108" y="5262392"/>
            <a:ext cx="0" cy="1300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4F3A2C3-708A-75F8-581C-BD0D86B312EC}"/>
              </a:ext>
            </a:extLst>
          </p:cNvPr>
          <p:cNvSpPr txBox="1"/>
          <p:nvPr/>
        </p:nvSpPr>
        <p:spPr>
          <a:xfrm>
            <a:off x="717149" y="1372705"/>
            <a:ext cx="1215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¿Qué OYE?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D77303B5-1BDE-2543-A4AC-2653A24A1B65}"/>
              </a:ext>
            </a:extLst>
          </p:cNvPr>
          <p:cNvSpPr txBox="1"/>
          <p:nvPr/>
        </p:nvSpPr>
        <p:spPr>
          <a:xfrm>
            <a:off x="715409" y="5252351"/>
            <a:ext cx="1253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ESFUERZOS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CDCE292F-C1FB-E99B-8E5A-9ACED26EA6E1}"/>
              </a:ext>
            </a:extLst>
          </p:cNvPr>
          <p:cNvSpPr txBox="1"/>
          <p:nvPr/>
        </p:nvSpPr>
        <p:spPr>
          <a:xfrm>
            <a:off x="715409" y="5262392"/>
            <a:ext cx="1253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ESFUERZOS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1F56A5B1-E82B-0334-5751-925F4957D29C}"/>
              </a:ext>
            </a:extLst>
          </p:cNvPr>
          <p:cNvSpPr txBox="1"/>
          <p:nvPr/>
        </p:nvSpPr>
        <p:spPr>
          <a:xfrm>
            <a:off x="6321278" y="5262392"/>
            <a:ext cx="138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RESULTADOS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749ADC2-F5E5-84D2-AFFE-201F2E2C47D2}"/>
              </a:ext>
            </a:extLst>
          </p:cNvPr>
          <p:cNvSpPr txBox="1"/>
          <p:nvPr/>
        </p:nvSpPr>
        <p:spPr>
          <a:xfrm>
            <a:off x="3832214" y="388659"/>
            <a:ext cx="5857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Interés en desarrollar los proyectos de construcción ya estructurados.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Frustración por las dificultades financieras para desarrollar los proyectos </a:t>
            </a:r>
            <a:r>
              <a:rPr lang="es-CO" dirty="0" err="1"/>
              <a:t>estrcutructurados</a:t>
            </a:r>
            <a:r>
              <a:rPr lang="es-CO" dirty="0"/>
              <a:t>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4A9C90E4-6384-124D-2E54-78E60BC16A4E}"/>
              </a:ext>
            </a:extLst>
          </p:cNvPr>
          <p:cNvSpPr txBox="1"/>
          <p:nvPr/>
        </p:nvSpPr>
        <p:spPr>
          <a:xfrm flipH="1">
            <a:off x="4588264" y="1530821"/>
            <a:ext cx="3762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Temor por la inseguridad jurídica de negocios.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D08089D-F054-C388-EF4A-2B6F91622351}"/>
              </a:ext>
            </a:extLst>
          </p:cNvPr>
          <p:cNvSpPr txBox="1"/>
          <p:nvPr/>
        </p:nvSpPr>
        <p:spPr>
          <a:xfrm flipH="1">
            <a:off x="725031" y="1960883"/>
            <a:ext cx="41709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Propuestas de negocios de alto riesgo.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Propuestas de negocios subvaloradas.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Dificultad de conseguir inversionistas para desarrollo de proyectos.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Altos costos para el desarrollo de proyectos.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9D542011-69F3-F786-5A1B-BF2556B0AA87}"/>
              </a:ext>
            </a:extLst>
          </p:cNvPr>
          <p:cNvSpPr txBox="1"/>
          <p:nvPr/>
        </p:nvSpPr>
        <p:spPr>
          <a:xfrm flipH="1">
            <a:off x="7292540" y="2023198"/>
            <a:ext cx="41709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s-CO" dirty="0"/>
              <a:t>Casos de estafa y/robo.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s-CO" dirty="0"/>
              <a:t>Problema jurídicos en etapas de </a:t>
            </a:r>
            <a:r>
              <a:rPr lang="es-CO" dirty="0" err="1"/>
              <a:t>preconstrucción</a:t>
            </a:r>
            <a:r>
              <a:rPr lang="es-CO" dirty="0"/>
              <a:t>, construcción y ventas.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s-CO" dirty="0"/>
              <a:t>Ausencia de </a:t>
            </a:r>
            <a:r>
              <a:rPr lang="es-CO" dirty="0" err="1"/>
              <a:t>inversionsitas</a:t>
            </a:r>
            <a:r>
              <a:rPr lang="es-CO" dirty="0"/>
              <a:t> y/o compradores.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s-CO" dirty="0"/>
              <a:t>Dificultades para el desarrollo de iniciativas. 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EFC93E8D-1FB1-AEB5-BF31-E2E6F8793FC1}"/>
              </a:ext>
            </a:extLst>
          </p:cNvPr>
          <p:cNvSpPr txBox="1"/>
          <p:nvPr/>
        </p:nvSpPr>
        <p:spPr>
          <a:xfrm flipH="1">
            <a:off x="3813776" y="3803368"/>
            <a:ext cx="4924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Búsqueda no efectiva de oportunidades de desarrollo.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4BB5E63C-FE07-0231-3FDE-B47591C3B716}"/>
              </a:ext>
            </a:extLst>
          </p:cNvPr>
          <p:cNvSpPr txBox="1"/>
          <p:nvPr/>
        </p:nvSpPr>
        <p:spPr>
          <a:xfrm flipH="1">
            <a:off x="2667932" y="4420270"/>
            <a:ext cx="7622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No encuentra canales de relación para el desarrollo de proyectos.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47FF8AD3-E430-C05A-3709-49E327FD0E4F}"/>
              </a:ext>
            </a:extLst>
          </p:cNvPr>
          <p:cNvSpPr txBox="1"/>
          <p:nvPr/>
        </p:nvSpPr>
        <p:spPr>
          <a:xfrm flipH="1">
            <a:off x="1867780" y="4810829"/>
            <a:ext cx="7622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Venta injusta de proyectos de construcción.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8C3E867D-32BC-C522-073E-30A07CCD4A1F}"/>
              </a:ext>
            </a:extLst>
          </p:cNvPr>
          <p:cNvSpPr txBox="1"/>
          <p:nvPr/>
        </p:nvSpPr>
        <p:spPr>
          <a:xfrm flipH="1">
            <a:off x="734520" y="5636361"/>
            <a:ext cx="53614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De venta de proyectos para construcción.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De conexión con inversionistas.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Desarrollo de proyectos inmobiliarios. 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68A5DD60-7A3E-5AFE-5B1F-A8391A09C842}"/>
              </a:ext>
            </a:extLst>
          </p:cNvPr>
          <p:cNvSpPr txBox="1"/>
          <p:nvPr/>
        </p:nvSpPr>
        <p:spPr>
          <a:xfrm flipH="1">
            <a:off x="6414703" y="5589327"/>
            <a:ext cx="53614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Ventas de proyectos de construcción.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Desarrollo de proyectos de construcción. </a:t>
            </a:r>
          </a:p>
        </p:txBody>
      </p:sp>
      <p:sp>
        <p:nvSpPr>
          <p:cNvPr id="32" name="CuadroTexto 11">
            <a:extLst>
              <a:ext uri="{FF2B5EF4-FFF2-40B4-BE49-F238E27FC236}">
                <a16:creationId xmlns:a16="http://schemas.microsoft.com/office/drawing/2014/main" id="{0428301A-A4A0-46CF-AED4-CA27DC4BDF64}"/>
              </a:ext>
            </a:extLst>
          </p:cNvPr>
          <p:cNvSpPr txBox="1"/>
          <p:nvPr/>
        </p:nvSpPr>
        <p:spPr>
          <a:xfrm>
            <a:off x="4749526" y="2530898"/>
            <a:ext cx="26929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dirty="0"/>
              <a:t>SEG 3 Mapa Empatía</a:t>
            </a:r>
          </a:p>
          <a:p>
            <a:pPr algn="ctr"/>
            <a:r>
              <a:rPr lang="es-CO" sz="1400" b="1" dirty="0"/>
              <a:t>Tenedores De Proyectos ya estructurados </a:t>
            </a:r>
            <a:r>
              <a:rPr lang="es-CO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22096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3911658-E5E4-63A2-9BF5-7CABCEA4A54F}"/>
              </a:ext>
            </a:extLst>
          </p:cNvPr>
          <p:cNvSpPr txBox="1"/>
          <p:nvPr/>
        </p:nvSpPr>
        <p:spPr>
          <a:xfrm>
            <a:off x="706582" y="346364"/>
            <a:ext cx="6292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PERFIL DE PERSONA – TENEDORES DE INMUBLES Y/O PROYECTOS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9481F2F-45F3-1EFF-3F2C-E34ACF8F7C5E}"/>
              </a:ext>
            </a:extLst>
          </p:cNvPr>
          <p:cNvSpPr txBox="1"/>
          <p:nvPr/>
        </p:nvSpPr>
        <p:spPr>
          <a:xfrm>
            <a:off x="706582" y="786487"/>
            <a:ext cx="2399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NOMBRE: David Cuellar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831F9A2-76D5-F3FB-1445-C944B7D29020}"/>
              </a:ext>
            </a:extLst>
          </p:cNvPr>
          <p:cNvSpPr txBox="1"/>
          <p:nvPr/>
        </p:nvSpPr>
        <p:spPr>
          <a:xfrm>
            <a:off x="4353600" y="786487"/>
            <a:ext cx="11754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NOMBRE:</a:t>
            </a:r>
          </a:p>
          <a:p>
            <a:r>
              <a:rPr lang="es-CO" dirty="0"/>
              <a:t>Soltero.</a:t>
            </a:r>
          </a:p>
          <a:p>
            <a:r>
              <a:rPr lang="es-CO" dirty="0"/>
              <a:t>2 Hijos</a:t>
            </a:r>
          </a:p>
          <a:p>
            <a:r>
              <a:rPr lang="es-CO" dirty="0"/>
              <a:t>Arquitecto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F586570-024E-5D8A-E47F-96FFC8DBA115}"/>
              </a:ext>
            </a:extLst>
          </p:cNvPr>
          <p:cNvSpPr txBox="1"/>
          <p:nvPr/>
        </p:nvSpPr>
        <p:spPr>
          <a:xfrm>
            <a:off x="6660477" y="786487"/>
            <a:ext cx="41244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MOTIVACIONES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Venta de inmuebles y/o proyectos inmobiliarios.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Generación de recursos.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Crecimiento empresarial y/o personal.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242DB47-847C-3D2A-34FB-CD5425F122A6}"/>
              </a:ext>
            </a:extLst>
          </p:cNvPr>
          <p:cNvSpPr txBox="1"/>
          <p:nvPr/>
        </p:nvSpPr>
        <p:spPr>
          <a:xfrm>
            <a:off x="698122" y="2774436"/>
            <a:ext cx="28754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OBJETIVO</a:t>
            </a:r>
          </a:p>
          <a:p>
            <a:endParaRPr lang="es-C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Invertir en proyectos inmobiliarios rentables.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Desarrollo de proyectos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Venta de proyectos.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37091907-8589-C72C-1339-8BCE8A736E29}"/>
              </a:ext>
            </a:extLst>
          </p:cNvPr>
          <p:cNvSpPr txBox="1"/>
          <p:nvPr/>
        </p:nvSpPr>
        <p:spPr>
          <a:xfrm>
            <a:off x="3785071" y="2774436"/>
            <a:ext cx="28754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ESCENARIO</a:t>
            </a:r>
          </a:p>
          <a:p>
            <a:endParaRPr lang="es-C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Colombia y sector inmobiliario. 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39F4C9C-66D8-2452-C81A-0C0AECF4D8B5}"/>
              </a:ext>
            </a:extLst>
          </p:cNvPr>
          <p:cNvSpPr txBox="1"/>
          <p:nvPr/>
        </p:nvSpPr>
        <p:spPr>
          <a:xfrm>
            <a:off x="6304890" y="2774435"/>
            <a:ext cx="287540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CARACTERISTICAS</a:t>
            </a:r>
          </a:p>
          <a:p>
            <a:endParaRPr lang="es-C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Venta de inmuebles.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Búsqueda de inversionistas.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Negociación de los proyectos.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Análisis y Desarrollo del proyecto de inversión.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Ejecución y desarrollo de proyectos de construcción.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552E010-68C3-A7D8-D5BF-585D4FF69761}"/>
              </a:ext>
            </a:extLst>
          </p:cNvPr>
          <p:cNvSpPr txBox="1"/>
          <p:nvPr/>
        </p:nvSpPr>
        <p:spPr>
          <a:xfrm>
            <a:off x="9106950" y="2757654"/>
            <a:ext cx="287540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ACCIONISTAS</a:t>
            </a:r>
          </a:p>
          <a:p>
            <a:endParaRPr lang="es-C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Búsqueda de inversionistas.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Análisis técnico y de viabilidad de los proyectos.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Inversiones seguros y rentables. </a:t>
            </a:r>
          </a:p>
        </p:txBody>
      </p:sp>
    </p:spTree>
    <p:extLst>
      <p:ext uri="{BB962C8B-B14F-4D97-AF65-F5344CB8AC3E}">
        <p14:creationId xmlns:p14="http://schemas.microsoft.com/office/powerpoint/2010/main" val="3883626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3911658-E5E4-63A2-9BF5-7CABCEA4A54F}"/>
              </a:ext>
            </a:extLst>
          </p:cNvPr>
          <p:cNvSpPr txBox="1"/>
          <p:nvPr/>
        </p:nvSpPr>
        <p:spPr>
          <a:xfrm>
            <a:off x="706582" y="346364"/>
            <a:ext cx="3658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PERFIL DE PERSONA - INVERSIONISTA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9481F2F-45F3-1EFF-3F2C-E34ACF8F7C5E}"/>
              </a:ext>
            </a:extLst>
          </p:cNvPr>
          <p:cNvSpPr txBox="1"/>
          <p:nvPr/>
        </p:nvSpPr>
        <p:spPr>
          <a:xfrm>
            <a:off x="706582" y="786487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NOMBRE: Carlos Duque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831F9A2-76D5-F3FB-1445-C944B7D29020}"/>
              </a:ext>
            </a:extLst>
          </p:cNvPr>
          <p:cNvSpPr txBox="1"/>
          <p:nvPr/>
        </p:nvSpPr>
        <p:spPr>
          <a:xfrm>
            <a:off x="4353600" y="786487"/>
            <a:ext cx="13650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NOMBRE:</a:t>
            </a:r>
          </a:p>
          <a:p>
            <a:r>
              <a:rPr lang="es-CO" dirty="0"/>
              <a:t>Casado</a:t>
            </a:r>
          </a:p>
          <a:p>
            <a:r>
              <a:rPr lang="es-CO" dirty="0"/>
              <a:t>5 Hijos</a:t>
            </a:r>
          </a:p>
          <a:p>
            <a:r>
              <a:rPr lang="es-CO" dirty="0"/>
              <a:t>Inversionista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F586570-024E-5D8A-E47F-96FFC8DBA115}"/>
              </a:ext>
            </a:extLst>
          </p:cNvPr>
          <p:cNvSpPr txBox="1"/>
          <p:nvPr/>
        </p:nvSpPr>
        <p:spPr>
          <a:xfrm>
            <a:off x="6660477" y="786487"/>
            <a:ext cx="28304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MOTIVACIONES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Inversiones éxitos.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Generación de recursos.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Crecimiento empresarial.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242DB47-847C-3D2A-34FB-CD5425F122A6}"/>
              </a:ext>
            </a:extLst>
          </p:cNvPr>
          <p:cNvSpPr txBox="1"/>
          <p:nvPr/>
        </p:nvSpPr>
        <p:spPr>
          <a:xfrm>
            <a:off x="757143" y="2774437"/>
            <a:ext cx="28754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OBJETIVO</a:t>
            </a:r>
          </a:p>
          <a:p>
            <a:endParaRPr lang="es-C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Invertir en proyectos inmobiliarios rentables.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37091907-8589-C72C-1339-8BCE8A736E29}"/>
              </a:ext>
            </a:extLst>
          </p:cNvPr>
          <p:cNvSpPr txBox="1"/>
          <p:nvPr/>
        </p:nvSpPr>
        <p:spPr>
          <a:xfrm>
            <a:off x="3785071" y="2774436"/>
            <a:ext cx="28754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ESCENARIO</a:t>
            </a:r>
          </a:p>
          <a:p>
            <a:endParaRPr lang="es-C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Colombia y sector inmobiliario. 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39F4C9C-66D8-2452-C81A-0C0AECF4D8B5}"/>
              </a:ext>
            </a:extLst>
          </p:cNvPr>
          <p:cNvSpPr txBox="1"/>
          <p:nvPr/>
        </p:nvSpPr>
        <p:spPr>
          <a:xfrm>
            <a:off x="6304890" y="2774435"/>
            <a:ext cx="287540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CARACTERISTICAS</a:t>
            </a:r>
          </a:p>
          <a:p>
            <a:endParaRPr lang="es-C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Búsqueda de proyectos de inversión seguros y rentables.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Negociación de los proyectos.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Análisis y Desarrollo del proyecto de inversión.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Ejecución y desarrollo de proyectos de construcción.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2043E75-F7E7-4F55-DC31-685761F6995E}"/>
              </a:ext>
            </a:extLst>
          </p:cNvPr>
          <p:cNvSpPr txBox="1"/>
          <p:nvPr/>
        </p:nvSpPr>
        <p:spPr>
          <a:xfrm>
            <a:off x="6304890" y="2774436"/>
            <a:ext cx="287540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CARACTERISTICAS</a:t>
            </a:r>
          </a:p>
          <a:p>
            <a:endParaRPr lang="es-C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Búsqueda de proyectos de inversión seguros y rentables.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Negociación de los proyectos.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Análisis y Desarrollo del proyecto de inversión.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Ejecución y desarrollo de proyectos de construcción.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552E010-68C3-A7D8-D5BF-585D4FF69761}"/>
              </a:ext>
            </a:extLst>
          </p:cNvPr>
          <p:cNvSpPr txBox="1"/>
          <p:nvPr/>
        </p:nvSpPr>
        <p:spPr>
          <a:xfrm>
            <a:off x="9106950" y="2757654"/>
            <a:ext cx="287540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ACCIONISTAS</a:t>
            </a:r>
          </a:p>
          <a:p>
            <a:endParaRPr lang="es-C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Búsqueda de bienes inmuebles y/o proyectos para inversión.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Análisis técnico y de viabilidad de los proyectos.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Inversiones seguros y rentables. </a:t>
            </a:r>
          </a:p>
        </p:txBody>
      </p:sp>
    </p:spTree>
    <p:extLst>
      <p:ext uri="{BB962C8B-B14F-4D97-AF65-F5344CB8AC3E}">
        <p14:creationId xmlns:p14="http://schemas.microsoft.com/office/powerpoint/2010/main" val="1068892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AD40818C-D5A3-D292-DC69-70E5CE4924F9}"/>
              </a:ext>
            </a:extLst>
          </p:cNvPr>
          <p:cNvSpPr txBox="1"/>
          <p:nvPr/>
        </p:nvSpPr>
        <p:spPr>
          <a:xfrm>
            <a:off x="706582" y="458221"/>
            <a:ext cx="5752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ENCUENTAS SEGMENTO 1 Tenedores Inmuebles</a:t>
            </a:r>
          </a:p>
        </p:txBody>
      </p:sp>
      <p:sp>
        <p:nvSpPr>
          <p:cNvPr id="4" name="CuadroTexto 1">
            <a:extLst>
              <a:ext uri="{FF2B5EF4-FFF2-40B4-BE49-F238E27FC236}">
                <a16:creationId xmlns:a16="http://schemas.microsoft.com/office/drawing/2014/main" id="{B7FA4CCF-3F35-4EC6-BEC6-C3E2C83FEB73}"/>
              </a:ext>
            </a:extLst>
          </p:cNvPr>
          <p:cNvSpPr txBox="1"/>
          <p:nvPr/>
        </p:nvSpPr>
        <p:spPr>
          <a:xfrm>
            <a:off x="706582" y="1091286"/>
            <a:ext cx="11064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Uno de los segmentos a estudiar son las personas tenedoras de los bienes inmuebles, son ellos los que tiene un recurso importante para llevar acabo la idea de negocio. </a:t>
            </a:r>
          </a:p>
          <a:p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encuestan 10 personas con bienes inmuebles.</a:t>
            </a:r>
          </a:p>
          <a:p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BEE6EC17-9BC9-42E0-8403-97EE46AE680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0704195"/>
              </p:ext>
            </p:extLst>
          </p:nvPr>
        </p:nvGraphicFramePr>
        <p:xfrm>
          <a:off x="243840" y="218209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21508C3-5C75-4188-9730-6F38E380E8B8}"/>
              </a:ext>
            </a:extLst>
          </p:cNvPr>
          <p:cNvSpPr txBox="1"/>
          <p:nvPr/>
        </p:nvSpPr>
        <p:spPr>
          <a:xfrm>
            <a:off x="648393" y="5212081"/>
            <a:ext cx="38155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90% de los encuestados se interesa por la rentabilidad de sus activos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E714EF-C290-4FEE-92AC-CBC13735A312}"/>
              </a:ext>
            </a:extLst>
          </p:cNvPr>
          <p:cNvSpPr txBox="1"/>
          <p:nvPr/>
        </p:nvSpPr>
        <p:spPr>
          <a:xfrm>
            <a:off x="4815839" y="5212081"/>
            <a:ext cx="65144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Actualmente el 80% de los encuestados tienen inmuebles, y del 20% que no, en algún momento de su vida ha vendido alguno. De los cuales el 90% lo vendería a un proyecto de construcción, obedeciendo a la seguridad que les brinda negociar con constructoras. 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E2ED3205-5877-4BCE-A621-1E46C702C99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6856917"/>
              </p:ext>
            </p:extLst>
          </p:nvPr>
        </p:nvGraphicFramePr>
        <p:xfrm>
          <a:off x="4961311" y="2103120"/>
          <a:ext cx="5928361" cy="28769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47393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AD40818C-D5A3-D292-DC69-70E5CE4924F9}"/>
              </a:ext>
            </a:extLst>
          </p:cNvPr>
          <p:cNvSpPr txBox="1"/>
          <p:nvPr/>
        </p:nvSpPr>
        <p:spPr>
          <a:xfrm>
            <a:off x="706582" y="458221"/>
            <a:ext cx="5752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ENTREVISTA SEGMENTO 2 Constructoras </a:t>
            </a:r>
          </a:p>
        </p:txBody>
      </p:sp>
      <p:sp>
        <p:nvSpPr>
          <p:cNvPr id="4" name="CuadroTexto 1">
            <a:extLst>
              <a:ext uri="{FF2B5EF4-FFF2-40B4-BE49-F238E27FC236}">
                <a16:creationId xmlns:a16="http://schemas.microsoft.com/office/drawing/2014/main" id="{B7FA4CCF-3F35-4EC6-BEC6-C3E2C83FEB73}"/>
              </a:ext>
            </a:extLst>
          </p:cNvPr>
          <p:cNvSpPr txBox="1"/>
          <p:nvPr/>
        </p:nvSpPr>
        <p:spPr>
          <a:xfrm>
            <a:off x="706582" y="1091286"/>
            <a:ext cx="11064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Después de realizar la entrevista a tres representantes de constructoras y un inversionista de proyectos de construcción, se llegan a las siguientes conclusiones:</a:t>
            </a:r>
          </a:p>
          <a:p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A06B311B-8C3D-48E0-BF7F-D284F7D84C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34416688"/>
              </p:ext>
            </p:extLst>
          </p:nvPr>
        </p:nvGraphicFramePr>
        <p:xfrm>
          <a:off x="2735349" y="1737617"/>
          <a:ext cx="6721302" cy="46455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78949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A08E87D0-4B75-48EC-A5CC-28A570AC47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127" y="325428"/>
            <a:ext cx="10956145" cy="6207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517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8bb759f6-5337-4dc5-b19b-e74b6da11f8f}" enabled="1" method="Standard" siteId="{41ff26dc-250f-4b13-8981-739be8610c21}" contentBits="2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1415</TotalTime>
  <Words>1084</Words>
  <Application>Microsoft Office PowerPoint</Application>
  <PresentationFormat>Widescreen</PresentationFormat>
  <Paragraphs>167</Paragraphs>
  <Slides>10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Rockwell</vt:lpstr>
      <vt:lpstr>Rockwell Condensed</vt:lpstr>
      <vt:lpstr>Times New Roman</vt:lpstr>
      <vt:lpstr>Wingdings</vt:lpstr>
      <vt:lpstr>Wood Type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CATALINA LUCIA RUIZ ARIAS</dc:creator>
  <cp:lastModifiedBy>Maria Fernanda Gonzalez Gonzalez</cp:lastModifiedBy>
  <cp:revision>14</cp:revision>
  <dcterms:created xsi:type="dcterms:W3CDTF">2020-07-23T20:26:06Z</dcterms:created>
  <dcterms:modified xsi:type="dcterms:W3CDTF">2023-09-30T21:47:46Z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Tema de Office:8</vt:lpwstr>
  </property>
  <property fmtid="{D5CDD505-2E9C-101B-9397-08002B2CF9AE}" pid="3" name="ClassificationContentMarkingFooterText">
    <vt:lpwstr>Schlumberger-Private</vt:lpwstr>
  </property>
</Properties>
</file>