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60" r:id="rId6"/>
    <p:sldId id="259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278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con el problema: no basta tener apps; el reto es que el usuario quiera volver. Explicar las cuatro variables y cerrar con la pregunta guía. Tiempo objetivo: 55 segundos.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leer toda la tecnología. Explicar en una frase: prototipo web ligero, construido para facilitar el hábito, no para imponerlo. Resaltar Fogg y Kelders como autoridad. Tiempo objetivo: 30 segundos.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Vender con datos: 90% diseño amigable, 80% recordatorios personalizados, 75% interés y piloto. Conectar cada dato con una decisión de diseño. Tiempo objetivo: 35-40 segundos.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Cerrar con impacto y transferencia. No prometer ingresos; presentar monetización como ruta de sostenibilidad. Abrir preguntas. Tiempo objetivo: 50-55 segundos.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diapositiva es una transición a la demo. No leerla completa: decir “voy a mostrar cuatro momentos”. Iniciar la web y seguir la ruta. Tiempo objetivo: 2.5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>
            <a:extLst>
              <a:ext uri="{FF2B5EF4-FFF2-40B4-BE49-F238E27FC236}">
                <a16:creationId xmlns:a16="http://schemas.microsoft.com/office/drawing/2014/main" id="{13B0DC0C-A5A0-4EC2-6739-EDA307D4A878}"/>
              </a:ext>
            </a:extLst>
          </p:cNvPr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4" name="Text 8">
            <a:extLst>
              <a:ext uri="{FF2B5EF4-FFF2-40B4-BE49-F238E27FC236}">
                <a16:creationId xmlns:a16="http://schemas.microsoft.com/office/drawing/2014/main" id="{3618BD33-215F-8AC9-535B-7D0D3CDC80F3}"/>
              </a:ext>
            </a:extLst>
          </p:cNvPr>
          <p:cNvSpPr/>
          <p:nvPr/>
        </p:nvSpPr>
        <p:spPr>
          <a:xfrm>
            <a:off x="678263" y="3074294"/>
            <a:ext cx="608427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700" b="1" dirty="0">
              <a:solidFill>
                <a:srgbClr val="172B3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en-US" sz="2700" b="1" dirty="0" err="1">
                <a:solidFill>
                  <a:srgbClr val="172B3A"/>
                </a:solidFill>
                <a:ea typeface="Arial" pitchFamily="34" charset="-122"/>
                <a:cs typeface="Arial" pitchFamily="34" charset="-120"/>
              </a:rPr>
              <a:t>Sustentación</a:t>
            </a:r>
            <a:r>
              <a:rPr lang="en-US" sz="2700" b="1" dirty="0">
                <a:solidFill>
                  <a:srgbClr val="172B3A"/>
                </a:solidFill>
                <a:ea typeface="Arial" pitchFamily="34" charset="-122"/>
                <a:cs typeface="Arial" pitchFamily="34" charset="-120"/>
              </a:rPr>
              <a:t> Proyecto </a:t>
            </a:r>
            <a:r>
              <a:rPr lang="en-US" sz="2700" b="1" dirty="0" err="1">
                <a:solidFill>
                  <a:srgbClr val="172B3A"/>
                </a:solidFill>
                <a:ea typeface="Arial" pitchFamily="34" charset="-122"/>
                <a:cs typeface="Arial" pitchFamily="34" charset="-120"/>
              </a:rPr>
              <a:t>Integrador</a:t>
            </a:r>
            <a:r>
              <a:rPr lang="en-US" sz="2700" b="1" dirty="0">
                <a:solidFill>
                  <a:srgbClr val="172B3A"/>
                </a:solidFill>
                <a:ea typeface="Arial" pitchFamily="34" charset="-122"/>
                <a:cs typeface="Arial" pitchFamily="34" charset="-120"/>
              </a:rPr>
              <a:t> - </a:t>
            </a:r>
            <a:r>
              <a:rPr lang="en-CO" sz="2400" dirty="0"/>
              <a:t>Aplicación web para el monitoreo y mejora de hábitos saludables</a:t>
            </a:r>
            <a:endParaRPr lang="en-US" sz="2400" b="1" dirty="0">
              <a:solidFill>
                <a:srgbClr val="172B3A"/>
              </a:solidFill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endParaRPr lang="en-US" sz="2700" b="1" dirty="0">
              <a:solidFill>
                <a:srgbClr val="172B3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Hecho</a:t>
            </a:r>
            <a:r>
              <a:rPr lang="en-US" sz="2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</a:t>
            </a:r>
            <a:r>
              <a:rPr lang="en-US" sz="2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400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Germán Verdugo</a:t>
            </a:r>
            <a:endParaRPr lang="en-US" sz="2700" dirty="0">
              <a:solidFill>
                <a:srgbClr val="172B3A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endParaRPr lang="en-US" sz="2700" b="1" dirty="0">
              <a:solidFill>
                <a:srgbClr val="172B3A"/>
              </a:solidFill>
              <a:latin typeface="Arial" pitchFamily="34" charset="0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172B3A"/>
                </a:solidFill>
                <a:latin typeface="Arial" pitchFamily="34" charset="0"/>
                <a:cs typeface="Arial" pitchFamily="34" charset="-120"/>
              </a:rPr>
              <a:t>Ingeniería de Sistemas</a:t>
            </a:r>
          </a:p>
          <a:p>
            <a:pPr marL="0" indent="0">
              <a:buNone/>
            </a:pPr>
            <a:endParaRPr lang="en-US" sz="2700" b="1" dirty="0">
              <a:solidFill>
                <a:srgbClr val="172B3A"/>
              </a:solidFill>
              <a:latin typeface="Arial" pitchFamily="34" charset="0"/>
              <a:cs typeface="Arial" pitchFamily="34" charset="-120"/>
            </a:endParaRPr>
          </a:p>
          <a:p>
            <a:r>
              <a:rPr lang="en-US" sz="2400" b="1" dirty="0" err="1">
                <a:solidFill>
                  <a:srgbClr val="172B3A"/>
                </a:solidFill>
                <a:latin typeface="Arial" pitchFamily="34" charset="0"/>
                <a:cs typeface="Arial" pitchFamily="34" charset="-120"/>
              </a:rPr>
              <a:t>Facultad</a:t>
            </a:r>
            <a:r>
              <a:rPr lang="en-US" sz="2400" b="1" dirty="0">
                <a:solidFill>
                  <a:srgbClr val="172B3A"/>
                </a:solidFill>
                <a:latin typeface="Arial" pitchFamily="34" charset="0"/>
                <a:cs typeface="Arial" pitchFamily="34" charset="-120"/>
              </a:rPr>
              <a:t> de Ingeniería</a:t>
            </a:r>
          </a:p>
          <a:p>
            <a:endParaRPr lang="en-US" sz="2700" b="1" dirty="0">
              <a:solidFill>
                <a:srgbClr val="172B3A"/>
              </a:solidFill>
              <a:latin typeface="Arial" pitchFamily="34" charset="0"/>
              <a:cs typeface="Arial" pitchFamily="34" charset="-120"/>
            </a:endParaRPr>
          </a:p>
          <a:p>
            <a:r>
              <a:rPr lang="en-US" sz="2400" b="1" dirty="0">
                <a:solidFill>
                  <a:srgbClr val="172B3A"/>
                </a:solidFill>
                <a:latin typeface="Arial" pitchFamily="34" charset="0"/>
                <a:cs typeface="Arial" pitchFamily="34" charset="-120"/>
              </a:rPr>
              <a:t>Director: </a:t>
            </a:r>
            <a:r>
              <a:rPr lang="en-US" sz="2400" dirty="0">
                <a:solidFill>
                  <a:srgbClr val="172B3A"/>
                </a:solidFill>
                <a:latin typeface="Arial" pitchFamily="34" charset="0"/>
                <a:cs typeface="Arial" pitchFamily="34" charset="-120"/>
              </a:rPr>
              <a:t>William López</a:t>
            </a:r>
            <a:endParaRPr lang="en-US" sz="2400" dirty="0"/>
          </a:p>
        </p:txBody>
      </p:sp>
      <p:pic>
        <p:nvPicPr>
          <p:cNvPr id="5" name="Picture 4" descr="Universidad EAN - Función Pública">
            <a:extLst>
              <a:ext uri="{FF2B5EF4-FFF2-40B4-BE49-F238E27FC236}">
                <a16:creationId xmlns:a16="http://schemas.microsoft.com/office/drawing/2014/main" id="{F2CD7B72-EF70-817E-E98C-787D6CCB9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670" y="2488800"/>
            <a:ext cx="3596272" cy="202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4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C"/>
          </a:solidFill>
          <a:ln w="12700">
            <a:solidFill>
              <a:srgbClr val="F6FB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EAF5F7"/>
          </a:solidFill>
          <a:ln w="12700">
            <a:solidFill>
              <a:srgbClr val="EAF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0" name="Text 8"/>
          <p:cNvSpPr/>
          <p:nvPr/>
        </p:nvSpPr>
        <p:spPr>
          <a:xfrm>
            <a:off x="457200" y="411480"/>
            <a:ext cx="85059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problema de salud digital: usar no es adherirse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530352" y="2048054"/>
            <a:ext cx="630936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Muchas apps registran datos, pero fallan cuando la experiencia se vuelve rígida, invasiva o difícil de sostener.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30352" y="3710351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Pregunta guía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30352" y="4032199"/>
            <a:ext cx="608076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¿Qué características funcionales y de experiencia de usuario debe incorporar una aplicación web para apoyar el monitoreo de hábitos saludables y mostrar aceptación inicial en Bogotá?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552843" y="1772026"/>
            <a:ext cx="420624" cy="420624"/>
          </a:xfrm>
          <a:prstGeom prst="ellipse">
            <a:avLst/>
          </a:prstGeom>
          <a:solidFill>
            <a:srgbClr val="005EB8"/>
          </a:solidFill>
          <a:ln w="12700">
            <a:solidFill>
              <a:srgbClr val="005EB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6" name="Text 14"/>
          <p:cNvSpPr/>
          <p:nvPr/>
        </p:nvSpPr>
        <p:spPr>
          <a:xfrm>
            <a:off x="8083195" y="179031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Sueño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083195" y="208292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7–8 h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9427363" y="1772026"/>
            <a:ext cx="420624" cy="420624"/>
          </a:xfrm>
          <a:prstGeom prst="ellipse">
            <a:avLst/>
          </a:prstGeom>
          <a:solidFill>
            <a:srgbClr val="4CAF50"/>
          </a:solidFill>
          <a:ln w="12700">
            <a:solidFill>
              <a:srgbClr val="4CAF5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9" name="Text 17"/>
          <p:cNvSpPr/>
          <p:nvPr/>
        </p:nvSpPr>
        <p:spPr>
          <a:xfrm>
            <a:off x="9957715" y="179031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Actividad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9957715" y="208292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3–4/sem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552843" y="3372226"/>
            <a:ext cx="420624" cy="420624"/>
          </a:xfrm>
          <a:prstGeom prst="ellipse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2" name="Text 20"/>
          <p:cNvSpPr/>
          <p:nvPr/>
        </p:nvSpPr>
        <p:spPr>
          <a:xfrm>
            <a:off x="8083195" y="339051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Agua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083195" y="368312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4–6 vasos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9427363" y="3372226"/>
            <a:ext cx="420624" cy="420624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5" name="Text 23"/>
          <p:cNvSpPr/>
          <p:nvPr/>
        </p:nvSpPr>
        <p:spPr>
          <a:xfrm>
            <a:off x="9957715" y="339051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Estado de </a:t>
            </a:r>
            <a:r>
              <a:rPr lang="en-US" sz="1150" b="1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Ánimo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9957715" y="368312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neutro+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086600" y="4800600"/>
            <a:ext cx="39776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variables autorreportables, una </a:t>
            </a:r>
            <a:r>
              <a:rPr lang="en-US" sz="16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experiencia</a:t>
            </a:r>
            <a:r>
              <a:rPr lang="en-US" sz="16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ligera</a:t>
            </a:r>
            <a:r>
              <a:rPr lang="en-US" sz="16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apoyada</a:t>
            </a:r>
            <a:r>
              <a:rPr lang="en-US" sz="16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</a:t>
            </a:r>
            <a:r>
              <a:rPr lang="en-US" sz="16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literatura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132320" y="6291072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Fuentes base</a:t>
            </a:r>
            <a:r>
              <a:rPr lang="en-US" sz="90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sz="68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encuesta propia 2025; WHO, 2020; Watson et al., 2015</a:t>
            </a:r>
            <a:endParaRPr lang="en-US" sz="680" dirty="0"/>
          </a:p>
        </p:txBody>
      </p:sp>
      <p:pic>
        <p:nvPicPr>
          <p:cNvPr id="29" name="Picture 28" descr="Universidad EAN - Función Pública">
            <a:extLst>
              <a:ext uri="{FF2B5EF4-FFF2-40B4-BE49-F238E27FC236}">
                <a16:creationId xmlns:a16="http://schemas.microsoft.com/office/drawing/2014/main" id="{BE68B5E7-898F-83EC-CF62-5BFE2F81C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8" y="5995682"/>
            <a:ext cx="1200823" cy="6754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C"/>
          </a:solidFill>
          <a:ln w="12700">
            <a:solidFill>
              <a:srgbClr val="F6FB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EAF5F7"/>
          </a:solidFill>
          <a:ln w="12700">
            <a:solidFill>
              <a:srgbClr val="EAF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0" name="Text 8"/>
          <p:cNvSpPr/>
          <p:nvPr/>
        </p:nvSpPr>
        <p:spPr>
          <a:xfrm>
            <a:off x="457199" y="411480"/>
            <a:ext cx="872699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solución: una web app simple, útil y no invasiva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502920" y="1325880"/>
            <a:ext cx="59436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aplicación web funcional para registrar hábitos, consultar historial y configurar recordatorios personalizados.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85800" y="2743200"/>
            <a:ext cx="18288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905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4" name="Text 12"/>
          <p:cNvSpPr/>
          <p:nvPr/>
        </p:nvSpPr>
        <p:spPr>
          <a:xfrm>
            <a:off x="822960" y="290779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 breve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68680" y="32004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sueño · ejercicio · agua · ánimo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2569464" y="3054096"/>
            <a:ext cx="320040" cy="256032"/>
          </a:xfrm>
          <a:prstGeom prst="rightArrow">
            <a:avLst/>
          </a:prstGeom>
          <a:solidFill>
            <a:srgbClr val="6B7785">
              <a:alpha val="65000"/>
            </a:srgbClr>
          </a:solidFill>
          <a:ln w="12700">
            <a:solidFill>
              <a:srgbClr val="6B778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7" name="Shape 15"/>
          <p:cNvSpPr/>
          <p:nvPr/>
        </p:nvSpPr>
        <p:spPr>
          <a:xfrm>
            <a:off x="3017520" y="2743200"/>
            <a:ext cx="18288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9050">
            <a:solidFill>
              <a:srgbClr val="009CA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6"/>
          <p:cNvSpPr/>
          <p:nvPr/>
        </p:nvSpPr>
        <p:spPr>
          <a:xfrm>
            <a:off x="3154680" y="290779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Historial visual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3200400" y="32004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progreso y tendencias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901184" y="3054096"/>
            <a:ext cx="320040" cy="256032"/>
          </a:xfrm>
          <a:prstGeom prst="rightArrow">
            <a:avLst/>
          </a:prstGeom>
          <a:solidFill>
            <a:srgbClr val="6B7785">
              <a:alpha val="65000"/>
            </a:srgbClr>
          </a:solidFill>
          <a:ln w="12700">
            <a:solidFill>
              <a:srgbClr val="6B778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1" name="Shape 19"/>
          <p:cNvSpPr/>
          <p:nvPr/>
        </p:nvSpPr>
        <p:spPr>
          <a:xfrm>
            <a:off x="5349240" y="2743200"/>
            <a:ext cx="18288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905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2" name="Text 20"/>
          <p:cNvSpPr/>
          <p:nvPr/>
        </p:nvSpPr>
        <p:spPr>
          <a:xfrm>
            <a:off x="5486400" y="290779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Recordatorios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532120" y="320040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personalización y menor fricción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7777423" y="1879543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Marco de referencia en 2 ideas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823143" y="2428183"/>
            <a:ext cx="3383280" cy="347472"/>
          </a:xfrm>
          <a:prstGeom prst="roundRect">
            <a:avLst>
              <a:gd name="adj" fmla="val 13158"/>
            </a:avLst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6" name="Text 24"/>
          <p:cNvSpPr/>
          <p:nvPr/>
        </p:nvSpPr>
        <p:spPr>
          <a:xfrm>
            <a:off x="7932871" y="2510479"/>
            <a:ext cx="3163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Motivación + capacidad + disparador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14583" y="2857951"/>
            <a:ext cx="3200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Fogg: una acción ocurre si el sistema facilita actuar en el momento correcto.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823143" y="3708343"/>
            <a:ext cx="3383280" cy="347472"/>
          </a:xfrm>
          <a:prstGeom prst="roundRect">
            <a:avLst>
              <a:gd name="adj" fmla="val 13158"/>
            </a:avLst>
          </a:prstGeom>
          <a:solidFill>
            <a:srgbClr val="005EB8"/>
          </a:solidFill>
          <a:ln w="12700">
            <a:solidFill>
              <a:srgbClr val="005EB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9" name="Text 27"/>
          <p:cNvSpPr/>
          <p:nvPr/>
        </p:nvSpPr>
        <p:spPr>
          <a:xfrm>
            <a:off x="7932871" y="3790639"/>
            <a:ext cx="3163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Adherencia web y diseño persuasivo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7914583" y="4138111"/>
            <a:ext cx="320040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Kelders et al.: la continuidad depende de características del sistema, no solo del interés inicial.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85800" y="4980464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Decisión técnica: stack web ligero y </a:t>
            </a:r>
            <a:r>
              <a:rPr lang="en-US" sz="1500" i="1" dirty="0" err="1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mantenible</a:t>
            </a:r>
            <a:r>
              <a:rPr lang="en-US" sz="1500" i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7132320" y="6291072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Fogg, </a:t>
            </a:r>
            <a:r>
              <a:rPr lang="en-US" sz="90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2009</a:t>
            </a:r>
            <a:r>
              <a:rPr lang="en-US" sz="68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Kelders et al., 2012; Norman, 2013</a:t>
            </a:r>
            <a:endParaRPr lang="en-US" sz="680" dirty="0"/>
          </a:p>
        </p:txBody>
      </p:sp>
      <p:pic>
        <p:nvPicPr>
          <p:cNvPr id="33" name="Picture 32" descr="Universidad EAN - Función Pública">
            <a:extLst>
              <a:ext uri="{FF2B5EF4-FFF2-40B4-BE49-F238E27FC236}">
                <a16:creationId xmlns:a16="http://schemas.microsoft.com/office/drawing/2014/main" id="{31CE779B-468D-C809-5120-8CECA5C22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8" y="5995682"/>
            <a:ext cx="1200823" cy="6754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C"/>
          </a:solidFill>
          <a:ln w="12700">
            <a:solidFill>
              <a:srgbClr val="F6FB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EAF5F7"/>
          </a:solidFill>
          <a:ln w="12700">
            <a:solidFill>
              <a:srgbClr val="EAF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0" name="Text 8"/>
          <p:cNvSpPr/>
          <p:nvPr/>
        </p:nvSpPr>
        <p:spPr>
          <a:xfrm>
            <a:off x="457200" y="4114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Datos que orientaron el diseño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558688" y="129844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</a:t>
            </a:r>
            <a:r>
              <a:rPr lang="en-US" sz="1600" b="1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diagnóstica</a:t>
            </a:r>
            <a:r>
              <a:rPr lang="en-US" sz="1600" b="1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participantes en Bogotá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68680" y="201168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</a:t>
            </a:r>
            <a:endParaRPr lang="en-US" sz="3500" dirty="0"/>
          </a:p>
        </p:txBody>
      </p:sp>
      <p:sp>
        <p:nvSpPr>
          <p:cNvPr id="14" name="Text 12"/>
          <p:cNvSpPr/>
          <p:nvPr/>
        </p:nvSpPr>
        <p:spPr>
          <a:xfrm>
            <a:off x="822960" y="2670048"/>
            <a:ext cx="1783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valora un diseño amigable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788920" y="201168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</a:t>
            </a:r>
            <a:endParaRPr lang="en-US" sz="3500" dirty="0"/>
          </a:p>
        </p:txBody>
      </p:sp>
      <p:sp>
        <p:nvSpPr>
          <p:cNvPr id="16" name="Text 14"/>
          <p:cNvSpPr/>
          <p:nvPr/>
        </p:nvSpPr>
        <p:spPr>
          <a:xfrm>
            <a:off x="2743200" y="2670048"/>
            <a:ext cx="1783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prefiere recordatorios personalizados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00600" y="201168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75%</a:t>
            </a:r>
            <a:endParaRPr lang="en-US" sz="3500" dirty="0"/>
          </a:p>
        </p:txBody>
      </p:sp>
      <p:sp>
        <p:nvSpPr>
          <p:cNvPr id="18" name="Text 16"/>
          <p:cNvSpPr/>
          <p:nvPr/>
        </p:nvSpPr>
        <p:spPr>
          <a:xfrm>
            <a:off x="4754880" y="2670048"/>
            <a:ext cx="1783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tiene interés en registrar hábitos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812280" y="2011680"/>
            <a:ext cx="1691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75%</a:t>
            </a:r>
            <a:endParaRPr lang="en-US" sz="3500" dirty="0"/>
          </a:p>
        </p:txBody>
      </p:sp>
      <p:sp>
        <p:nvSpPr>
          <p:cNvPr id="20" name="Text 18"/>
          <p:cNvSpPr/>
          <p:nvPr/>
        </p:nvSpPr>
        <p:spPr>
          <a:xfrm>
            <a:off x="6766560" y="2670048"/>
            <a:ext cx="1783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aceptaría participar en piloto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85800" y="4160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Traducción a diseño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5800" y="4480560"/>
            <a:ext cx="9784080" cy="0"/>
          </a:xfrm>
          <a:prstGeom prst="line">
            <a:avLst/>
          </a:prstGeom>
          <a:noFill/>
          <a:ln w="19050">
            <a:solidFill>
              <a:srgbClr val="009CA6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3" name="Text 21"/>
          <p:cNvSpPr/>
          <p:nvPr/>
        </p:nvSpPr>
        <p:spPr>
          <a:xfrm>
            <a:off x="777240" y="4681728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pasos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77240" y="4983480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 rápido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291840" y="4681728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claridad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3291840" y="4983480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historial visual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806440" y="4681728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control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806440" y="4983480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recordatorios configurables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8321040" y="4681728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presión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8321040" y="4983480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lógica de castigo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132320" y="6291072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aplicada </a:t>
            </a:r>
            <a:r>
              <a:rPr lang="en-US" sz="900" i="1" dirty="0" err="1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</a:t>
            </a:r>
            <a:r>
              <a:rPr lang="en-US" sz="900" i="1" dirty="0">
                <a:solidFill>
                  <a:srgbClr val="6B77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2025</a:t>
            </a:r>
            <a:endParaRPr lang="en-US" sz="900" dirty="0"/>
          </a:p>
        </p:txBody>
      </p:sp>
      <p:pic>
        <p:nvPicPr>
          <p:cNvPr id="32" name="Picture 31" descr="Universidad EAN - Función Pública">
            <a:extLst>
              <a:ext uri="{FF2B5EF4-FFF2-40B4-BE49-F238E27FC236}">
                <a16:creationId xmlns:a16="http://schemas.microsoft.com/office/drawing/2014/main" id="{560F4F3A-6411-385A-4E5C-F04166226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8" y="5995682"/>
            <a:ext cx="1200823" cy="6754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31840"/>
            <a:ext cx="12191695" cy="6858000"/>
          </a:xfrm>
          <a:prstGeom prst="rect">
            <a:avLst/>
          </a:prstGeom>
          <a:solidFill>
            <a:srgbClr val="F6FBFC"/>
          </a:solidFill>
          <a:ln w="12700">
            <a:solidFill>
              <a:srgbClr val="F6FB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EAF5F7"/>
          </a:solidFill>
          <a:ln w="12700">
            <a:solidFill>
              <a:srgbClr val="EAF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0" name="Text 8"/>
          <p:cNvSpPr/>
          <p:nvPr/>
        </p:nvSpPr>
        <p:spPr>
          <a:xfrm>
            <a:off x="457200" y="4114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Impacto y ruta de transferencia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548640" y="13258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Impacto esperado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1874520"/>
            <a:ext cx="19202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7780">
            <a:solidFill>
              <a:srgbClr val="009CA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4" name="Text 12"/>
          <p:cNvSpPr/>
          <p:nvPr/>
        </p:nvSpPr>
        <p:spPr>
          <a:xfrm>
            <a:off x="777240" y="208483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apoya autocuidado sin culpabilizar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2880360" y="1874520"/>
            <a:ext cx="19202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7780">
            <a:solidFill>
              <a:srgbClr val="005EB8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7" name="Text 15"/>
          <p:cNvSpPr/>
          <p:nvPr/>
        </p:nvSpPr>
        <p:spPr>
          <a:xfrm>
            <a:off x="3017520" y="208483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Técnico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01752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prototipo web funcional y escalable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5120640" y="1874520"/>
            <a:ext cx="19202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7780">
            <a:solidFill>
              <a:srgbClr val="4CAF50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0" name="Text 18"/>
          <p:cNvSpPr/>
          <p:nvPr/>
        </p:nvSpPr>
        <p:spPr>
          <a:xfrm>
            <a:off x="5257800" y="208483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Económico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257800" y="2377440"/>
            <a:ext cx="16459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costos bajos de mantenimiento inicial</a:t>
            </a:r>
            <a:endParaRPr lang="en-US" sz="880" dirty="0"/>
          </a:p>
        </p:txBody>
      </p:sp>
      <p:sp>
        <p:nvSpPr>
          <p:cNvPr id="22" name="Text 20"/>
          <p:cNvSpPr/>
          <p:nvPr/>
        </p:nvSpPr>
        <p:spPr>
          <a:xfrm>
            <a:off x="7642272" y="13258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de continuidad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7596552" y="1783080"/>
            <a:ext cx="3383280" cy="1828800"/>
          </a:xfrm>
          <a:prstGeom prst="roundRect">
            <a:avLst>
              <a:gd name="adj" fmla="val 4000"/>
            </a:avLst>
          </a:prstGeom>
          <a:solidFill>
            <a:srgbClr val="E7F7F4"/>
          </a:solidFill>
          <a:ln w="12700">
            <a:solidFill>
              <a:srgbClr val="009CA6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4" name="Text 22"/>
          <p:cNvSpPr/>
          <p:nvPr/>
        </p:nvSpPr>
        <p:spPr>
          <a:xfrm>
            <a:off x="7779432" y="19797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Versión gratuita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825152" y="2244904"/>
            <a:ext cx="2926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Acceso abierto con publicidad contextual de baja intrusión para sostener operación básica.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779432" y="2779075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Futuro premium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825152" y="3106348"/>
            <a:ext cx="29260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Reportes avanzados, metas inteligentes y acompañamiento personalizado.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85800" y="3977640"/>
            <a:ext cx="9966960" cy="0"/>
          </a:xfrm>
          <a:prstGeom prst="line">
            <a:avLst/>
          </a:prstGeom>
          <a:noFill/>
          <a:ln w="12700">
            <a:solidFill>
              <a:srgbClr val="6B7785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0" name="Text 28"/>
          <p:cNvSpPr/>
          <p:nvPr/>
        </p:nvSpPr>
        <p:spPr>
          <a:xfrm>
            <a:off x="3383280" y="4322499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Medir adherencia, usabilidad y continuidad de uso con registros reales.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777240" y="5230368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</a:t>
            </a:r>
            <a:r>
              <a:rPr lang="en-US" sz="1700" b="1" dirty="0" err="1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solución</a:t>
            </a:r>
            <a:r>
              <a:rPr lang="en-US" sz="17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pequeña en interacción, pero grande en valor </a:t>
            </a:r>
            <a:r>
              <a:rPr lang="en-US" sz="1700" b="1" dirty="0" err="1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cotidiano</a:t>
            </a:r>
            <a:r>
              <a:rPr lang="en-US" sz="17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 </a:t>
            </a:r>
            <a:r>
              <a:rPr lang="en-US" sz="1700" b="1" dirty="0" err="1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</a:t>
            </a:r>
            <a:r>
              <a:rPr lang="en-US" sz="17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700" b="1" dirty="0" err="1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viabilidad</a:t>
            </a:r>
            <a:r>
              <a:rPr lang="en-US" sz="17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lang="en-US" sz="1700" b="1" dirty="0" err="1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escalabilidad</a:t>
            </a:r>
            <a:r>
              <a:rPr lang="en-US" sz="1700" b="1" dirty="0">
                <a:solidFill>
                  <a:srgbClr val="009C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700" dirty="0"/>
          </a:p>
        </p:txBody>
      </p:sp>
      <p:pic>
        <p:nvPicPr>
          <p:cNvPr id="33" name="Picture 32" descr="Universidad EAN - Función Pública">
            <a:extLst>
              <a:ext uri="{FF2B5EF4-FFF2-40B4-BE49-F238E27FC236}">
                <a16:creationId xmlns:a16="http://schemas.microsoft.com/office/drawing/2014/main" id="{FAEEB8F9-B798-7964-F2ED-AF8BFA52C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8" y="5995682"/>
            <a:ext cx="1200823" cy="6754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C"/>
          </a:solidFill>
          <a:ln w="12700">
            <a:solidFill>
              <a:srgbClr val="F6FB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EAF5F7"/>
          </a:solidFill>
          <a:ln w="12700">
            <a:solidFill>
              <a:srgbClr val="EAF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0" name="Text 8"/>
          <p:cNvSpPr/>
          <p:nvPr/>
        </p:nvSpPr>
        <p:spPr>
          <a:xfrm>
            <a:off x="457200" y="4114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centro de ingeniería: demo en vivo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777240" y="2333025"/>
            <a:ext cx="438912" cy="438912"/>
          </a:xfrm>
          <a:prstGeom prst="ellipse">
            <a:avLst/>
          </a:prstGeom>
          <a:solidFill>
            <a:srgbClr val="009C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4" name="Text 12"/>
          <p:cNvSpPr/>
          <p:nvPr/>
        </p:nvSpPr>
        <p:spPr>
          <a:xfrm>
            <a:off x="777240" y="2433609"/>
            <a:ext cx="4389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417320" y="2369601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Inicio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971800" y="2378745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Propósito claro y navegación simple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" y="3091977"/>
            <a:ext cx="438912" cy="438912"/>
          </a:xfrm>
          <a:prstGeom prst="ellipse">
            <a:avLst/>
          </a:prstGeom>
          <a:solidFill>
            <a:srgbClr val="005EB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6"/>
          <p:cNvSpPr/>
          <p:nvPr/>
        </p:nvSpPr>
        <p:spPr>
          <a:xfrm>
            <a:off x="777240" y="3192561"/>
            <a:ext cx="4389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417320" y="3128553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971800" y="3137697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Ingresar sueño, ejercicio, agua y ánimo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77240" y="3850929"/>
            <a:ext cx="438912" cy="438912"/>
          </a:xfrm>
          <a:prstGeom prst="ellipse">
            <a:avLst/>
          </a:prstGeom>
          <a:solidFill>
            <a:srgbClr val="009C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2" name="Text 20"/>
          <p:cNvSpPr/>
          <p:nvPr/>
        </p:nvSpPr>
        <p:spPr>
          <a:xfrm>
            <a:off x="777240" y="3951513"/>
            <a:ext cx="4389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417320" y="3887505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Historial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971800" y="3896649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Mostrar tendencias y registros previos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777240" y="4609881"/>
            <a:ext cx="438912" cy="438912"/>
          </a:xfrm>
          <a:prstGeom prst="ellipse">
            <a:avLst/>
          </a:prstGeom>
          <a:solidFill>
            <a:srgbClr val="005EB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6" name="Text 24"/>
          <p:cNvSpPr/>
          <p:nvPr/>
        </p:nvSpPr>
        <p:spPr>
          <a:xfrm>
            <a:off x="777240" y="4710465"/>
            <a:ext cx="4389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417320" y="4646457"/>
            <a:ext cx="1417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2B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Recordatorios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2971800" y="4655601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Configurar alertas </a:t>
            </a:r>
            <a:r>
              <a:rPr lang="en-US" sz="1200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según</a:t>
            </a: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necesidad</a:t>
            </a: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sin </a:t>
            </a:r>
            <a:r>
              <a:rPr lang="en-US" sz="1200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</a:t>
            </a: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sean</a:t>
            </a:r>
            <a:r>
              <a:rPr lang="en-US" sz="1200" dirty="0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>
                <a:solidFill>
                  <a:srgbClr val="1E2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invasivas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955280" y="1463039"/>
            <a:ext cx="3459480" cy="3682217"/>
          </a:xfrm>
          <a:prstGeom prst="roundRect">
            <a:avLst>
              <a:gd name="adj" fmla="val 2286"/>
            </a:avLst>
          </a:prstGeom>
          <a:solidFill>
            <a:srgbClr val="172B3A"/>
          </a:solidFill>
          <a:ln w="12700">
            <a:solidFill>
              <a:srgbClr val="172B3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0" name="Text 28"/>
          <p:cNvSpPr/>
          <p:nvPr/>
        </p:nvSpPr>
        <p:spPr>
          <a:xfrm>
            <a:off x="8156447" y="1511778"/>
            <a:ext cx="306756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</a:t>
            </a:r>
            <a:endParaRPr lang="en-US" sz="3100" dirty="0"/>
          </a:p>
        </p:txBody>
      </p:sp>
      <p:pic>
        <p:nvPicPr>
          <p:cNvPr id="35" name="Picture 34" descr="Universidad EAN - Función Pública">
            <a:extLst>
              <a:ext uri="{FF2B5EF4-FFF2-40B4-BE49-F238E27FC236}">
                <a16:creationId xmlns:a16="http://schemas.microsoft.com/office/drawing/2014/main" id="{4F39ECC0-C47A-0B5A-D91B-8C7785D96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8" y="5995682"/>
            <a:ext cx="1200823" cy="6754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C69406-26C1-623B-F9F2-2D9D2883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2020" y="2060345"/>
            <a:ext cx="2286000" cy="28769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607</Words>
  <Application>Microsoft Macintosh PowerPoint</Application>
  <PresentationFormat>Widescreen</PresentationFormat>
  <Paragraphs>98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Universidad EAN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Aplicación web para el monitoreo y mejora de hábitos saludables</dc:title>
  <dc:subject>Sustentación final - aplicación web hábitos saludables</dc:subject>
  <dc:creator>Germán Dario Verdugo Romero</dc:creator>
  <cp:lastModifiedBy>GERMAN DARIO VERDUGO ROMERO</cp:lastModifiedBy>
  <cp:revision>13</cp:revision>
  <dcterms:created xsi:type="dcterms:W3CDTF">2026-06-02T02:09:52Z</dcterms:created>
  <dcterms:modified xsi:type="dcterms:W3CDTF">2026-06-03T02:25:05Z</dcterms:modified>
</cp:coreProperties>
</file>