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g"/>
  <Default Extension="m4a" ContentType="audio/mp4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7620000" cy="5715000"/>
  <p:notesSz cx="6858000" cy="9144000"/>
  <p:embeddedFontLst>
    <p:embeddedFont>
      <p:font typeface="Arsenal" panose="020B0604020202020204" charset="0"/>
      <p:regular r:id="rId14"/>
      <p:bold r:id="rId15"/>
      <p:italic r:id="rId16"/>
      <p:bold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libri Light" panose="020F0302020204030204" pitchFamily="34" charset="0"/>
      <p:regular r:id="rId22"/>
      <p:italic r:id="rId23"/>
    </p:embeddedFont>
    <p:embeddedFont>
      <p:font typeface="Caveat" panose="020B0604020202020204" charset="0"/>
      <p:regular r:id="rId24"/>
      <p:bold r:id="rId25"/>
    </p:embeddedFont>
    <p:embeddedFont>
      <p:font typeface="Didact Gothic" panose="020B0604020202020204" charset="0"/>
      <p:regular r:id="rId26"/>
    </p:embeddedFont>
    <p:embeddedFont>
      <p:font typeface="Montserrat" panose="020B0604020202020204" charset="0"/>
      <p:regular r:id="rId27"/>
      <p:bold r:id="rId28"/>
    </p:embeddedFont>
    <p:embeddedFont>
      <p:font typeface="Playfair Display" panose="020B060402020202020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88"/>
    <p:restoredTop sz="93465"/>
  </p:normalViewPr>
  <p:slideViewPr>
    <p:cSldViewPr snapToGrid="0" snapToObjects="1">
      <p:cViewPr varScale="1">
        <p:scale>
          <a:sx n="80" d="100"/>
          <a:sy n="80" d="100"/>
        </p:scale>
        <p:origin x="18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font" Target="fonts/font19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font" Target="fonts/font1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FD9E0-9557-4039-975F-044D9EA658A1}" type="datetimeFigureOut">
              <a:rPr lang="es-CO" smtClean="0"/>
              <a:t>3/06/2021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117A7-628A-4EC5-AE44-8A01AC2D7B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29222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419" dirty="0"/>
              <a:t>`Nuestro objetivo es ofrecer a un sector de mercado compuesto por hombres y mujeres con edades entre los 18 y 40 años interesados en el consumo sostenible, prendas únicas con excelente calidad y diseño cuya compra les permitirá sentirse bien vestidos y a la vez contribuir y participar en la solución de un problema tan serio como la violencia de pareja.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A9D1A-092F-4972-A090-E7380CC5B58E}" type="slidenum">
              <a:rPr lang="es-419" smtClean="0"/>
              <a:t>7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99701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419" dirty="0"/>
              <a:t>La inversión inicial y puesta en marcha del proyecto tiene un costo de  $69.5 millones y se necesita un capital de trabajo de $776.6 millones; de los cuales $100 millones son aportes de los emprendedores y el resto será obtenido a través del sistema bancario y financiero. La utilidad neta proyectadas a 5 años es  de $1.324.6 Millones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A9D1A-092F-4972-A090-E7380CC5B58E}" type="slidenum">
              <a:rPr lang="es-419" smtClean="0"/>
              <a:t>8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756426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419" dirty="0"/>
              <a:t>.  Con base en las ventas proyectadas para los 5 primeros años y una tasa mínima de rentabilidad del 18%, se determinó que el VPN es de $208.7 Millones , el periodo de recuperación de la inversión es de 4 años y un mes y la TIR es de 26.29%. En otras palabras el proyecto es financieramente viable, y alcanzará su punto de equilibrio antes de terminar el primer año con la venta de 7400 </a:t>
            </a:r>
            <a:r>
              <a:rPr lang="es-419"/>
              <a:t>prendas p. </a:t>
            </a:r>
            <a:endParaRPr lang="es-41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A9D1A-092F-4972-A090-E7380CC5B58E}" type="slidenum">
              <a:rPr lang="es-419" smtClean="0"/>
              <a:t>9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169467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419" dirty="0"/>
              <a:t>Nuestro equipo conformado por las empresarias Edna Torres y quien les habla Angela Borbon los invita a impulsar y apoyar este proyecto para fomentar desarrollo económico y proveer alternativas de cambio social que fomenten la independencia económica de las mujeres víctimas de la violencia de pareja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A9D1A-092F-4972-A090-E7380CC5B58E}" type="slidenum">
              <a:rPr lang="es-419" smtClean="0"/>
              <a:t>10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773268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419" dirty="0"/>
              <a:t>para que ellas y todos podamos asegurar que UNA VEZ MAS NO.</a:t>
            </a:r>
          </a:p>
          <a:p>
            <a:r>
              <a:rPr lang="es-419" dirty="0"/>
              <a:t>.</a:t>
            </a:r>
          </a:p>
          <a:p>
            <a:endParaRPr lang="es-41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A9D1A-092F-4972-A090-E7380CC5B58E}" type="slidenum">
              <a:rPr lang="es-419" smtClean="0"/>
              <a:t>11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602599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53" y="936861"/>
            <a:ext cx="6487795" cy="1992983"/>
          </a:xfrm>
        </p:spPr>
        <p:txBody>
          <a:bodyPr anchor="b"/>
          <a:lstStyle>
            <a:lvl1pPr algn="ctr">
              <a:defRPr sz="500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4088" y="3006701"/>
            <a:ext cx="5724525" cy="1382101"/>
          </a:xfrm>
        </p:spPr>
        <p:txBody>
          <a:bodyPr/>
          <a:lstStyle>
            <a:lvl1pPr marL="0" indent="0" algn="ctr">
              <a:buNone/>
              <a:defRPr sz="2003"/>
            </a:lvl1pPr>
            <a:lvl2pPr marL="381625" indent="0" algn="ctr">
              <a:buNone/>
              <a:defRPr sz="1669"/>
            </a:lvl2pPr>
            <a:lvl3pPr marL="763250" indent="0" algn="ctr">
              <a:buNone/>
              <a:defRPr sz="1502"/>
            </a:lvl3pPr>
            <a:lvl4pPr marL="1144875" indent="0" algn="ctr">
              <a:buNone/>
              <a:defRPr sz="1336"/>
            </a:lvl4pPr>
            <a:lvl5pPr marL="1526499" indent="0" algn="ctr">
              <a:buNone/>
              <a:defRPr sz="1336"/>
            </a:lvl5pPr>
            <a:lvl6pPr marL="1908124" indent="0" algn="ctr">
              <a:buNone/>
              <a:defRPr sz="1336"/>
            </a:lvl6pPr>
            <a:lvl7pPr marL="2289749" indent="0" algn="ctr">
              <a:buNone/>
              <a:defRPr sz="1336"/>
            </a:lvl7pPr>
            <a:lvl8pPr marL="2671374" indent="0" algn="ctr">
              <a:buNone/>
              <a:defRPr sz="1336"/>
            </a:lvl8pPr>
            <a:lvl9pPr marL="3052999" indent="0" algn="ctr">
              <a:buNone/>
              <a:defRPr sz="133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50DF-CD20-6846-B942-C3FE0C0FE064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2CF-3E8F-2847-9E6D-9BC391C825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01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50DF-CD20-6846-B942-C3FE0C0FE064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2CF-3E8F-2847-9E6D-9BC391C825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042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2151" y="304778"/>
            <a:ext cx="1645801" cy="48512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4749" y="304778"/>
            <a:ext cx="4841994" cy="48512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50DF-CD20-6846-B942-C3FE0C0FE064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2CF-3E8F-2847-9E6D-9BC391C825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4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50DF-CD20-6846-B942-C3FE0C0FE064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2CF-3E8F-2847-9E6D-9BC391C825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83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73" y="1427158"/>
            <a:ext cx="6583204" cy="2381243"/>
          </a:xfrm>
        </p:spPr>
        <p:txBody>
          <a:bodyPr anchor="b"/>
          <a:lstStyle>
            <a:lvl1pPr>
              <a:defRPr sz="500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73" y="3830928"/>
            <a:ext cx="6583204" cy="1252239"/>
          </a:xfrm>
        </p:spPr>
        <p:txBody>
          <a:bodyPr/>
          <a:lstStyle>
            <a:lvl1pPr marL="0" indent="0">
              <a:buNone/>
              <a:defRPr sz="2003">
                <a:solidFill>
                  <a:schemeClr val="tx1"/>
                </a:solidFill>
              </a:defRPr>
            </a:lvl1pPr>
            <a:lvl2pPr marL="381625" indent="0">
              <a:buNone/>
              <a:defRPr sz="1669">
                <a:solidFill>
                  <a:schemeClr val="tx1">
                    <a:tint val="75000"/>
                  </a:schemeClr>
                </a:solidFill>
              </a:defRPr>
            </a:lvl2pPr>
            <a:lvl3pPr marL="763250" indent="0">
              <a:buNone/>
              <a:defRPr sz="1502">
                <a:solidFill>
                  <a:schemeClr val="tx1">
                    <a:tint val="75000"/>
                  </a:schemeClr>
                </a:solidFill>
              </a:defRPr>
            </a:lvl3pPr>
            <a:lvl4pPr marL="1144875" indent="0">
              <a:buNone/>
              <a:defRPr sz="1336">
                <a:solidFill>
                  <a:schemeClr val="tx1">
                    <a:tint val="75000"/>
                  </a:schemeClr>
                </a:solidFill>
              </a:defRPr>
            </a:lvl4pPr>
            <a:lvl5pPr marL="1526499" indent="0">
              <a:buNone/>
              <a:defRPr sz="1336">
                <a:solidFill>
                  <a:schemeClr val="tx1">
                    <a:tint val="75000"/>
                  </a:schemeClr>
                </a:solidFill>
              </a:defRPr>
            </a:lvl5pPr>
            <a:lvl6pPr marL="1908124" indent="0">
              <a:buNone/>
              <a:defRPr sz="1336">
                <a:solidFill>
                  <a:schemeClr val="tx1">
                    <a:tint val="75000"/>
                  </a:schemeClr>
                </a:solidFill>
              </a:defRPr>
            </a:lvl6pPr>
            <a:lvl7pPr marL="2289749" indent="0">
              <a:buNone/>
              <a:defRPr sz="1336">
                <a:solidFill>
                  <a:schemeClr val="tx1">
                    <a:tint val="75000"/>
                  </a:schemeClr>
                </a:solidFill>
              </a:defRPr>
            </a:lvl7pPr>
            <a:lvl8pPr marL="2671374" indent="0">
              <a:buNone/>
              <a:defRPr sz="1336">
                <a:solidFill>
                  <a:schemeClr val="tx1">
                    <a:tint val="75000"/>
                  </a:schemeClr>
                </a:solidFill>
              </a:defRPr>
            </a:lvl8pPr>
            <a:lvl9pPr marL="3052999" indent="0">
              <a:buNone/>
              <a:defRPr sz="133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50DF-CD20-6846-B942-C3FE0C0FE064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2CF-3E8F-2847-9E6D-9BC391C825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49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4748" y="1523890"/>
            <a:ext cx="3243898" cy="36321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4054" y="1523890"/>
            <a:ext cx="3243898" cy="36321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50DF-CD20-6846-B942-C3FE0C0FE064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2CF-3E8F-2847-9E6D-9BC391C825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053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42" y="304779"/>
            <a:ext cx="6583204" cy="11064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5743" y="1403304"/>
            <a:ext cx="3228989" cy="687738"/>
          </a:xfrm>
        </p:spPr>
        <p:txBody>
          <a:bodyPr anchor="b"/>
          <a:lstStyle>
            <a:lvl1pPr marL="0" indent="0">
              <a:buNone/>
              <a:defRPr sz="2003" b="1"/>
            </a:lvl1pPr>
            <a:lvl2pPr marL="381625" indent="0">
              <a:buNone/>
              <a:defRPr sz="1669" b="1"/>
            </a:lvl2pPr>
            <a:lvl3pPr marL="763250" indent="0">
              <a:buNone/>
              <a:defRPr sz="1502" b="1"/>
            </a:lvl3pPr>
            <a:lvl4pPr marL="1144875" indent="0">
              <a:buNone/>
              <a:defRPr sz="1336" b="1"/>
            </a:lvl4pPr>
            <a:lvl5pPr marL="1526499" indent="0">
              <a:buNone/>
              <a:defRPr sz="1336" b="1"/>
            </a:lvl5pPr>
            <a:lvl6pPr marL="1908124" indent="0">
              <a:buNone/>
              <a:defRPr sz="1336" b="1"/>
            </a:lvl6pPr>
            <a:lvl7pPr marL="2289749" indent="0">
              <a:buNone/>
              <a:defRPr sz="1336" b="1"/>
            </a:lvl7pPr>
            <a:lvl8pPr marL="2671374" indent="0">
              <a:buNone/>
              <a:defRPr sz="1336" b="1"/>
            </a:lvl8pPr>
            <a:lvl9pPr marL="3052999" indent="0">
              <a:buNone/>
              <a:defRPr sz="133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43" y="2091042"/>
            <a:ext cx="3228989" cy="30756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4055" y="1403304"/>
            <a:ext cx="3244892" cy="687738"/>
          </a:xfrm>
        </p:spPr>
        <p:txBody>
          <a:bodyPr anchor="b"/>
          <a:lstStyle>
            <a:lvl1pPr marL="0" indent="0">
              <a:buNone/>
              <a:defRPr sz="2003" b="1"/>
            </a:lvl1pPr>
            <a:lvl2pPr marL="381625" indent="0">
              <a:buNone/>
              <a:defRPr sz="1669" b="1"/>
            </a:lvl2pPr>
            <a:lvl3pPr marL="763250" indent="0">
              <a:buNone/>
              <a:defRPr sz="1502" b="1"/>
            </a:lvl3pPr>
            <a:lvl4pPr marL="1144875" indent="0">
              <a:buNone/>
              <a:defRPr sz="1336" b="1"/>
            </a:lvl4pPr>
            <a:lvl5pPr marL="1526499" indent="0">
              <a:buNone/>
              <a:defRPr sz="1336" b="1"/>
            </a:lvl5pPr>
            <a:lvl6pPr marL="1908124" indent="0">
              <a:buNone/>
              <a:defRPr sz="1336" b="1"/>
            </a:lvl6pPr>
            <a:lvl7pPr marL="2289749" indent="0">
              <a:buNone/>
              <a:defRPr sz="1336" b="1"/>
            </a:lvl7pPr>
            <a:lvl8pPr marL="2671374" indent="0">
              <a:buNone/>
              <a:defRPr sz="1336" b="1"/>
            </a:lvl8pPr>
            <a:lvl9pPr marL="3052999" indent="0">
              <a:buNone/>
              <a:defRPr sz="133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4055" y="2091042"/>
            <a:ext cx="3244892" cy="30756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50DF-CD20-6846-B942-C3FE0C0FE064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2CF-3E8F-2847-9E6D-9BC391C825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08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50DF-CD20-6846-B942-C3FE0C0FE064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2CF-3E8F-2847-9E6D-9BC391C825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63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50DF-CD20-6846-B942-C3FE0C0FE064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2CF-3E8F-2847-9E6D-9BC391C825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91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42" y="381635"/>
            <a:ext cx="2461744" cy="1335723"/>
          </a:xfrm>
        </p:spPr>
        <p:txBody>
          <a:bodyPr anchor="b"/>
          <a:lstStyle>
            <a:lvl1pPr>
              <a:defRPr sz="267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4892" y="824227"/>
            <a:ext cx="3864054" cy="4068123"/>
          </a:xfrm>
        </p:spPr>
        <p:txBody>
          <a:bodyPr/>
          <a:lstStyle>
            <a:lvl1pPr>
              <a:defRPr sz="2671"/>
            </a:lvl1pPr>
            <a:lvl2pPr>
              <a:defRPr sz="2337"/>
            </a:lvl2pPr>
            <a:lvl3pPr>
              <a:defRPr sz="2003"/>
            </a:lvl3pPr>
            <a:lvl4pPr>
              <a:defRPr sz="1669"/>
            </a:lvl4pPr>
            <a:lvl5pPr>
              <a:defRPr sz="1669"/>
            </a:lvl5pPr>
            <a:lvl6pPr>
              <a:defRPr sz="1669"/>
            </a:lvl6pPr>
            <a:lvl7pPr>
              <a:defRPr sz="1669"/>
            </a:lvl7pPr>
            <a:lvl8pPr>
              <a:defRPr sz="1669"/>
            </a:lvl8pPr>
            <a:lvl9pPr>
              <a:defRPr sz="166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42" y="1717358"/>
            <a:ext cx="2461744" cy="3181617"/>
          </a:xfrm>
        </p:spPr>
        <p:txBody>
          <a:bodyPr/>
          <a:lstStyle>
            <a:lvl1pPr marL="0" indent="0">
              <a:buNone/>
              <a:defRPr sz="1336"/>
            </a:lvl1pPr>
            <a:lvl2pPr marL="381625" indent="0">
              <a:buNone/>
              <a:defRPr sz="1169"/>
            </a:lvl2pPr>
            <a:lvl3pPr marL="763250" indent="0">
              <a:buNone/>
              <a:defRPr sz="1002"/>
            </a:lvl3pPr>
            <a:lvl4pPr marL="1144875" indent="0">
              <a:buNone/>
              <a:defRPr sz="835"/>
            </a:lvl4pPr>
            <a:lvl5pPr marL="1526499" indent="0">
              <a:buNone/>
              <a:defRPr sz="835"/>
            </a:lvl5pPr>
            <a:lvl6pPr marL="1908124" indent="0">
              <a:buNone/>
              <a:defRPr sz="835"/>
            </a:lvl6pPr>
            <a:lvl7pPr marL="2289749" indent="0">
              <a:buNone/>
              <a:defRPr sz="835"/>
            </a:lvl7pPr>
            <a:lvl8pPr marL="2671374" indent="0">
              <a:buNone/>
              <a:defRPr sz="835"/>
            </a:lvl8pPr>
            <a:lvl9pPr marL="3052999" indent="0">
              <a:buNone/>
              <a:defRPr sz="83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50DF-CD20-6846-B942-C3FE0C0FE064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2CF-3E8F-2847-9E6D-9BC391C825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3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42" y="381635"/>
            <a:ext cx="2461744" cy="1335723"/>
          </a:xfrm>
        </p:spPr>
        <p:txBody>
          <a:bodyPr anchor="b"/>
          <a:lstStyle>
            <a:lvl1pPr>
              <a:defRPr sz="267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44892" y="824227"/>
            <a:ext cx="3864054" cy="4068123"/>
          </a:xfrm>
        </p:spPr>
        <p:txBody>
          <a:bodyPr anchor="t"/>
          <a:lstStyle>
            <a:lvl1pPr marL="0" indent="0">
              <a:buNone/>
              <a:defRPr sz="2671"/>
            </a:lvl1pPr>
            <a:lvl2pPr marL="381625" indent="0">
              <a:buNone/>
              <a:defRPr sz="2337"/>
            </a:lvl2pPr>
            <a:lvl3pPr marL="763250" indent="0">
              <a:buNone/>
              <a:defRPr sz="2003"/>
            </a:lvl3pPr>
            <a:lvl4pPr marL="1144875" indent="0">
              <a:buNone/>
              <a:defRPr sz="1669"/>
            </a:lvl4pPr>
            <a:lvl5pPr marL="1526499" indent="0">
              <a:buNone/>
              <a:defRPr sz="1669"/>
            </a:lvl5pPr>
            <a:lvl6pPr marL="1908124" indent="0">
              <a:buNone/>
              <a:defRPr sz="1669"/>
            </a:lvl6pPr>
            <a:lvl7pPr marL="2289749" indent="0">
              <a:buNone/>
              <a:defRPr sz="1669"/>
            </a:lvl7pPr>
            <a:lvl8pPr marL="2671374" indent="0">
              <a:buNone/>
              <a:defRPr sz="1669"/>
            </a:lvl8pPr>
            <a:lvl9pPr marL="3052999" indent="0">
              <a:buNone/>
              <a:defRPr sz="166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42" y="1717358"/>
            <a:ext cx="2461744" cy="3181617"/>
          </a:xfrm>
        </p:spPr>
        <p:txBody>
          <a:bodyPr/>
          <a:lstStyle>
            <a:lvl1pPr marL="0" indent="0">
              <a:buNone/>
              <a:defRPr sz="1336"/>
            </a:lvl1pPr>
            <a:lvl2pPr marL="381625" indent="0">
              <a:buNone/>
              <a:defRPr sz="1169"/>
            </a:lvl2pPr>
            <a:lvl3pPr marL="763250" indent="0">
              <a:buNone/>
              <a:defRPr sz="1002"/>
            </a:lvl3pPr>
            <a:lvl4pPr marL="1144875" indent="0">
              <a:buNone/>
              <a:defRPr sz="835"/>
            </a:lvl4pPr>
            <a:lvl5pPr marL="1526499" indent="0">
              <a:buNone/>
              <a:defRPr sz="835"/>
            </a:lvl5pPr>
            <a:lvl6pPr marL="1908124" indent="0">
              <a:buNone/>
              <a:defRPr sz="835"/>
            </a:lvl6pPr>
            <a:lvl7pPr marL="2289749" indent="0">
              <a:buNone/>
              <a:defRPr sz="835"/>
            </a:lvl7pPr>
            <a:lvl8pPr marL="2671374" indent="0">
              <a:buNone/>
              <a:defRPr sz="835"/>
            </a:lvl8pPr>
            <a:lvl9pPr marL="3052999" indent="0">
              <a:buNone/>
              <a:defRPr sz="83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50DF-CD20-6846-B942-C3FE0C0FE064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72CF-3E8F-2847-9E6D-9BC391C825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704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4748" y="304779"/>
            <a:ext cx="6583204" cy="1106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4748" y="1523890"/>
            <a:ext cx="6583204" cy="3632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4748" y="5305788"/>
            <a:ext cx="1717358" cy="3047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950DF-CD20-6846-B942-C3FE0C0FE064}" type="datetimeFigureOut">
              <a:rPr lang="en-US" smtClean="0"/>
              <a:t>6/3/2021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8332" y="5305788"/>
            <a:ext cx="2576036" cy="3047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90594" y="5305788"/>
            <a:ext cx="1717358" cy="3047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672CF-3E8F-2847-9E6D-9BC391C825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30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63250" rtl="0" eaLnBrk="1" latinLnBrk="0" hangingPunct="1">
        <a:lnSpc>
          <a:spcPct val="90000"/>
        </a:lnSpc>
        <a:spcBef>
          <a:spcPct val="0"/>
        </a:spcBef>
        <a:buNone/>
        <a:defRPr sz="36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812" indent="-190812" algn="l" defTabSz="763250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sz="2337" kern="1200">
          <a:solidFill>
            <a:schemeClr val="tx1"/>
          </a:solidFill>
          <a:latin typeface="+mn-lt"/>
          <a:ea typeface="+mn-ea"/>
          <a:cs typeface="+mn-cs"/>
        </a:defRPr>
      </a:lvl1pPr>
      <a:lvl2pPr marL="572437" indent="-190812" algn="l" defTabSz="76325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3" kern="1200">
          <a:solidFill>
            <a:schemeClr val="tx1"/>
          </a:solidFill>
          <a:latin typeface="+mn-lt"/>
          <a:ea typeface="+mn-ea"/>
          <a:cs typeface="+mn-cs"/>
        </a:defRPr>
      </a:lvl2pPr>
      <a:lvl3pPr marL="954062" indent="-190812" algn="l" defTabSz="76325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9" kern="1200">
          <a:solidFill>
            <a:schemeClr val="tx1"/>
          </a:solidFill>
          <a:latin typeface="+mn-lt"/>
          <a:ea typeface="+mn-ea"/>
          <a:cs typeface="+mn-cs"/>
        </a:defRPr>
      </a:lvl3pPr>
      <a:lvl4pPr marL="1335687" indent="-190812" algn="l" defTabSz="76325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2" kern="1200">
          <a:solidFill>
            <a:schemeClr val="tx1"/>
          </a:solidFill>
          <a:latin typeface="+mn-lt"/>
          <a:ea typeface="+mn-ea"/>
          <a:cs typeface="+mn-cs"/>
        </a:defRPr>
      </a:lvl4pPr>
      <a:lvl5pPr marL="1717312" indent="-190812" algn="l" defTabSz="76325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2" kern="1200">
          <a:solidFill>
            <a:schemeClr val="tx1"/>
          </a:solidFill>
          <a:latin typeface="+mn-lt"/>
          <a:ea typeface="+mn-ea"/>
          <a:cs typeface="+mn-cs"/>
        </a:defRPr>
      </a:lvl5pPr>
      <a:lvl6pPr marL="2098937" indent="-190812" algn="l" defTabSz="76325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2" kern="1200">
          <a:solidFill>
            <a:schemeClr val="tx1"/>
          </a:solidFill>
          <a:latin typeface="+mn-lt"/>
          <a:ea typeface="+mn-ea"/>
          <a:cs typeface="+mn-cs"/>
        </a:defRPr>
      </a:lvl6pPr>
      <a:lvl7pPr marL="2480561" indent="-190812" algn="l" defTabSz="76325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2" kern="1200">
          <a:solidFill>
            <a:schemeClr val="tx1"/>
          </a:solidFill>
          <a:latin typeface="+mn-lt"/>
          <a:ea typeface="+mn-ea"/>
          <a:cs typeface="+mn-cs"/>
        </a:defRPr>
      </a:lvl7pPr>
      <a:lvl8pPr marL="2862186" indent="-190812" algn="l" defTabSz="76325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2" kern="1200">
          <a:solidFill>
            <a:schemeClr val="tx1"/>
          </a:solidFill>
          <a:latin typeface="+mn-lt"/>
          <a:ea typeface="+mn-ea"/>
          <a:cs typeface="+mn-cs"/>
        </a:defRPr>
      </a:lvl8pPr>
      <a:lvl9pPr marL="3243811" indent="-190812" algn="l" defTabSz="76325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3250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1pPr>
      <a:lvl2pPr marL="381625" algn="l" defTabSz="763250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2pPr>
      <a:lvl3pPr marL="763250" algn="l" defTabSz="763250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3pPr>
      <a:lvl4pPr marL="1144875" algn="l" defTabSz="763250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4pPr>
      <a:lvl5pPr marL="1526499" algn="l" defTabSz="763250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5pPr>
      <a:lvl6pPr marL="1908124" algn="l" defTabSz="763250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6pPr>
      <a:lvl7pPr marL="2289749" algn="l" defTabSz="763250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7pPr>
      <a:lvl8pPr marL="2671374" algn="l" defTabSz="763250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8pPr>
      <a:lvl9pPr marL="3052999" algn="l" defTabSz="763250" rtl="0" eaLnBrk="1" latinLnBrk="0" hangingPunct="1">
        <a:defRPr sz="15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m4a"/><Relationship Id="rId7" Type="http://schemas.openxmlformats.org/officeDocument/2006/relationships/image" Target="../media/image2.jpg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m4a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9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18.jp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21.jpg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4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4.pn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4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4.pn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4.png"/><Relationship Id="rId5" Type="http://schemas.openxmlformats.org/officeDocument/2006/relationships/image" Target="../media/image12.jpg"/><Relationship Id="rId4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7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0" y="0"/>
            <a:ext cx="7620000" cy="5715000"/>
            <a:chOff x="0" y="0"/>
            <a:chExt cx="7620000" cy="5715000"/>
          </a:xfrm>
        </p:grpSpPr>
        <p:sp>
          <p:nvSpPr>
            <p:cNvPr id="2" name="Freeform 2"/>
            <p:cNvSpPr/>
            <p:nvPr/>
          </p:nvSpPr>
          <p:spPr>
            <a:xfrm>
              <a:off x="0" y="0"/>
              <a:ext cx="7620000" cy="5715000"/>
            </a:xfrm>
            <a:custGeom>
              <a:avLst/>
              <a:gdLst/>
              <a:ahLst/>
              <a:cxnLst/>
              <a:rect l="0" t="0" r="0" b="0"/>
              <a:pathLst>
                <a:path w="304800" h="304800">
                  <a:moveTo>
                    <a:pt x="0" y="0"/>
                  </a:moveTo>
                  <a:lnTo>
                    <a:pt x="0" y="304800"/>
                  </a:lnTo>
                  <a:lnTo>
                    <a:pt x="304800" y="304800"/>
                  </a:lnTo>
                  <a:lnTo>
                    <a:pt x="304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7E35">
                <a:alpha val="100000"/>
              </a:srgbClr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alphaModFix/>
          </a:blip>
          <a:srcRect/>
          <a:stretch>
            <a:fillRect/>
          </a:stretch>
        </p:blipFill>
        <p:spPr>
          <a:xfrm>
            <a:off x="0" y="0"/>
            <a:ext cx="7620000" cy="571500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7">
            <a:alphaModFix amt="74000"/>
          </a:blip>
          <a:srcRect/>
          <a:stretch>
            <a:fillRect/>
          </a:stretch>
        </p:blipFill>
        <p:spPr>
          <a:xfrm rot="21600000">
            <a:off x="1009650" y="319087"/>
            <a:ext cx="5838825" cy="507682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8">
            <a:alphaModFix/>
          </a:blip>
          <a:srcRect/>
          <a:stretch>
            <a:fillRect/>
          </a:stretch>
        </p:blipFill>
        <p:spPr>
          <a:xfrm rot="21600000">
            <a:off x="758890" y="-204788"/>
            <a:ext cx="3197096" cy="3114675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 rot="21600000">
            <a:off x="1474787" y="4965700"/>
            <a:ext cx="5122125" cy="276225"/>
          </a:xfrm>
          <a:prstGeom prst="rect">
            <a:avLst/>
          </a:prstGeom>
        </p:spPr>
        <p:txBody>
          <a:bodyPr lIns="0" tIns="32400" rIns="0" bIns="0" rtlCol="0" anchor="t"/>
          <a:lstStyle/>
          <a:p>
            <a:pPr algn="ctr">
              <a:lnSpc>
                <a:spcPts val="2175"/>
              </a:lnSpc>
            </a:pPr>
            <a:r>
              <a:rPr lang="en-US" sz="2175" b="1" i="0" spc="0" dirty="0" err="1">
                <a:solidFill>
                  <a:srgbClr val="EB7E35">
                    <a:alpha val="100000"/>
                  </a:srgbClr>
                </a:solidFill>
                <a:latin typeface="Montserrat"/>
              </a:rPr>
              <a:t>Rentabilidad</a:t>
            </a:r>
            <a:r>
              <a:rPr lang="en-US" sz="2175" b="1" i="0" spc="0" dirty="0">
                <a:solidFill>
                  <a:srgbClr val="EB7E35">
                    <a:alpha val="100000"/>
                  </a:srgbClr>
                </a:solidFill>
                <a:latin typeface="Montserrat"/>
              </a:rPr>
              <a:t> - </a:t>
            </a:r>
            <a:r>
              <a:rPr lang="en-US" sz="2175" b="1" i="0" spc="0" dirty="0" err="1">
                <a:solidFill>
                  <a:srgbClr val="EB7E35">
                    <a:alpha val="100000"/>
                  </a:srgbClr>
                </a:solidFill>
                <a:latin typeface="Montserrat"/>
              </a:rPr>
              <a:t>Responsabilidad</a:t>
            </a:r>
            <a:r>
              <a:rPr lang="en-US" sz="2175" b="1" i="0" spc="0" dirty="0">
                <a:solidFill>
                  <a:srgbClr val="EB7E35">
                    <a:alpha val="100000"/>
                  </a:srgbClr>
                </a:solidFill>
                <a:latin typeface="Montserrat"/>
              </a:rPr>
              <a:t> </a:t>
            </a:r>
          </a:p>
        </p:txBody>
      </p:sp>
      <p:pic>
        <p:nvPicPr>
          <p:cNvPr id="8" name="Bebe - Malo (Videoclip Oficial)">
            <a:hlinkClick r:id="" action="ppaction://media"/>
            <a:extLst>
              <a:ext uri="{FF2B5EF4-FFF2-40B4-BE49-F238E27FC236}">
                <a16:creationId xmlns:a16="http://schemas.microsoft.com/office/drawing/2014/main" id="{80B8AEF3-B3A2-4321-B45D-EA37F2381432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8000" end="183089.25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6707" y="4253909"/>
            <a:ext cx="609600" cy="609600"/>
          </a:xfrm>
          <a:prstGeom prst="rect">
            <a:avLst/>
          </a:prstGeom>
        </p:spPr>
      </p:pic>
      <p:pic>
        <p:nvPicPr>
          <p:cNvPr id="9" name="Sonido grabado">
            <a:hlinkClick r:id="" action="ppaction://media"/>
            <a:extLst>
              <a:ext uri="{FF2B5EF4-FFF2-40B4-BE49-F238E27FC236}">
                <a16:creationId xmlns:a16="http://schemas.microsoft.com/office/drawing/2014/main" id="{F1B616B1-01F2-416F-8A6E-6672A96F6402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61925" y="506829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552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15152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 rot="21600000">
            <a:off x="1328661" y="2601516"/>
            <a:ext cx="2190750" cy="2105025"/>
            <a:chOff x="1328661" y="2601516"/>
            <a:chExt cx="2190750" cy="2105025"/>
          </a:xfrm>
        </p:grpSpPr>
        <p:sp>
          <p:nvSpPr>
            <p:cNvPr id="2" name="Freeform 2"/>
            <p:cNvSpPr/>
            <p:nvPr/>
          </p:nvSpPr>
          <p:spPr>
            <a:xfrm>
              <a:off x="1328661" y="2601516"/>
              <a:ext cx="2190750" cy="2105025"/>
            </a:xfrm>
            <a:custGeom>
              <a:avLst/>
              <a:gdLst/>
              <a:ahLst/>
              <a:cxnLst/>
              <a:rect l="0" t="0" r="0" b="0"/>
              <a:pathLst>
                <a:path w="304800" h="304800">
                  <a:moveTo>
                    <a:pt x="0" y="0"/>
                  </a:moveTo>
                  <a:lnTo>
                    <a:pt x="0" y="304800"/>
                  </a:lnTo>
                  <a:lnTo>
                    <a:pt x="304800" y="304800"/>
                  </a:lnTo>
                  <a:lnTo>
                    <a:pt x="304800" y="0"/>
                  </a:lnTo>
                  <a:lnTo>
                    <a:pt x="0" y="0"/>
                  </a:lnTo>
                  <a:close/>
                  <a:moveTo>
                    <a:pt x="301095" y="301095"/>
                  </a:moveTo>
                  <a:lnTo>
                    <a:pt x="3705" y="301095"/>
                  </a:lnTo>
                  <a:lnTo>
                    <a:pt x="3705" y="3705"/>
                  </a:lnTo>
                  <a:lnTo>
                    <a:pt x="301085" y="3705"/>
                  </a:lnTo>
                  <a:lnTo>
                    <a:pt x="301085" y="301095"/>
                  </a:lnTo>
                  <a:close/>
                </a:path>
              </a:pathLst>
            </a:custGeom>
            <a:solidFill>
              <a:srgbClr val="464646">
                <a:alpha val="100000"/>
              </a:srgbClr>
            </a:solidFill>
          </p:spPr>
        </p:sp>
      </p:grpSp>
      <p:grpSp>
        <p:nvGrpSpPr>
          <p:cNvPr id="5" name="Group 5"/>
          <p:cNvGrpSpPr/>
          <p:nvPr/>
        </p:nvGrpSpPr>
        <p:grpSpPr>
          <a:xfrm rot="21600000">
            <a:off x="5686425" y="-19050"/>
            <a:ext cx="1933575" cy="1933575"/>
            <a:chOff x="5686425" y="-19050"/>
            <a:chExt cx="1933575" cy="1933575"/>
          </a:xfrm>
          <a:solidFill>
            <a:schemeClr val="accent2"/>
          </a:solidFill>
        </p:grpSpPr>
        <p:sp>
          <p:nvSpPr>
            <p:cNvPr id="4" name="Freeform 4"/>
            <p:cNvSpPr/>
            <p:nvPr/>
          </p:nvSpPr>
          <p:spPr>
            <a:xfrm>
              <a:off x="5686425" y="-19050"/>
              <a:ext cx="1933575" cy="1933575"/>
            </a:xfrm>
            <a:custGeom>
              <a:avLst/>
              <a:gdLst/>
              <a:ahLst/>
              <a:cxnLst/>
              <a:rect l="0" t="0" r="0" b="0"/>
              <a:pathLst>
                <a:path w="304800" h="304800">
                  <a:moveTo>
                    <a:pt x="0" y="0"/>
                  </a:moveTo>
                  <a:lnTo>
                    <a:pt x="107271" y="107271"/>
                  </a:lnTo>
                  <a:lnTo>
                    <a:pt x="197529" y="107271"/>
                  </a:lnTo>
                  <a:lnTo>
                    <a:pt x="197529" y="197529"/>
                  </a:lnTo>
                  <a:lnTo>
                    <a:pt x="304800" y="304800"/>
                  </a:lnTo>
                  <a:lnTo>
                    <a:pt x="304800" y="0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</p:sp>
      </p:grpSp>
      <p:sp>
        <p:nvSpPr>
          <p:cNvPr id="6" name="TextBox 6"/>
          <p:cNvSpPr txBox="1"/>
          <p:nvPr/>
        </p:nvSpPr>
        <p:spPr>
          <a:xfrm rot="21600000">
            <a:off x="3654699" y="938208"/>
            <a:ext cx="3026625" cy="295275"/>
          </a:xfrm>
          <a:prstGeom prst="rect">
            <a:avLst/>
          </a:prstGeom>
        </p:spPr>
        <p:txBody>
          <a:bodyPr lIns="0" tIns="32400" rIns="0" bIns="0" rtlCol="0" anchor="t"/>
          <a:lstStyle/>
          <a:p>
            <a:pPr algn="r">
              <a:lnSpc>
                <a:spcPts val="2325"/>
              </a:lnSpc>
            </a:pPr>
            <a:r>
              <a:rPr lang="en-US" sz="2325" b="1" i="1" spc="0">
                <a:solidFill>
                  <a:srgbClr val="464646">
                    <a:alpha val="100000"/>
                  </a:srgbClr>
                </a:solidFill>
                <a:latin typeface="Arsenal"/>
              </a:rPr>
              <a:t>ESTUDIANTES</a:t>
            </a:r>
          </a:p>
        </p:txBody>
      </p:sp>
      <p:sp>
        <p:nvSpPr>
          <p:cNvPr id="7" name="TextBox 7"/>
          <p:cNvSpPr txBox="1"/>
          <p:nvPr/>
        </p:nvSpPr>
        <p:spPr>
          <a:xfrm rot="21600000">
            <a:off x="1681086" y="3238505"/>
            <a:ext cx="1588350" cy="857250"/>
          </a:xfrm>
          <a:prstGeom prst="rect">
            <a:avLst/>
          </a:prstGeom>
        </p:spPr>
        <p:txBody>
          <a:bodyPr lIns="0" tIns="14400" rIns="0" bIns="0" rtlCol="0" anchor="t"/>
          <a:lstStyle/>
          <a:p>
            <a:pPr algn="ctr">
              <a:lnSpc>
                <a:spcPts val="1350"/>
              </a:lnSpc>
            </a:pPr>
            <a:r>
              <a:rPr lang="en-US" sz="1125" b="0" i="0" spc="0">
                <a:solidFill>
                  <a:srgbClr val="EB7E35">
                    <a:alpha val="100000"/>
                  </a:srgbClr>
                </a:solidFill>
                <a:latin typeface="Didact Gothic"/>
              </a:rPr>
              <a:t>Ingeniera Civil</a:t>
            </a:r>
          </a:p>
          <a:p>
            <a:pPr algn="ctr">
              <a:lnSpc>
                <a:spcPts val="1350"/>
              </a:lnSpc>
            </a:pPr>
            <a:endParaRPr lang="en-US" sz="1125" b="0" i="0" spc="0">
              <a:solidFill>
                <a:srgbClr val="EB7E35">
                  <a:alpha val="100000"/>
                </a:srgbClr>
              </a:solidFill>
              <a:latin typeface="Didact Gothic"/>
            </a:endParaRPr>
          </a:p>
          <a:p>
            <a:pPr algn="ctr">
              <a:lnSpc>
                <a:spcPts val="1350"/>
              </a:lnSpc>
            </a:pPr>
            <a:r>
              <a:rPr lang="en-US" sz="1125" b="0" i="0" spc="0">
                <a:solidFill>
                  <a:srgbClr val="EB7E35">
                    <a:alpha val="100000"/>
                  </a:srgbClr>
                </a:solidFill>
                <a:latin typeface="Didact Gothic"/>
              </a:rPr>
              <a:t>Director de Proyectos</a:t>
            </a:r>
          </a:p>
          <a:p>
            <a:pPr algn="ctr">
              <a:lnSpc>
                <a:spcPts val="1350"/>
              </a:lnSpc>
            </a:pPr>
            <a:endParaRPr lang="en-US" sz="1125" b="0" i="0" spc="0">
              <a:solidFill>
                <a:srgbClr val="EB7E35">
                  <a:alpha val="100000"/>
                </a:srgbClr>
              </a:solidFill>
              <a:latin typeface="Didact Gothic"/>
            </a:endParaRPr>
          </a:p>
          <a:p>
            <a:pPr algn="ctr">
              <a:lnSpc>
                <a:spcPts val="1350"/>
              </a:lnSpc>
            </a:pPr>
            <a:r>
              <a:rPr lang="en-US" sz="1125" b="0" i="0" spc="0">
                <a:solidFill>
                  <a:srgbClr val="EB7E35">
                    <a:alpha val="100000"/>
                  </a:srgbClr>
                </a:solidFill>
                <a:latin typeface="Didact Gothic"/>
              </a:rPr>
              <a:t>30 años  de Experiencia</a:t>
            </a:r>
          </a:p>
        </p:txBody>
      </p:sp>
      <p:sp>
        <p:nvSpPr>
          <p:cNvPr id="8" name="TextBox 8"/>
          <p:cNvSpPr txBox="1"/>
          <p:nvPr/>
        </p:nvSpPr>
        <p:spPr>
          <a:xfrm rot="21600000">
            <a:off x="1554610" y="2762256"/>
            <a:ext cx="1578825" cy="381000"/>
          </a:xfrm>
          <a:prstGeom prst="rect">
            <a:avLst/>
          </a:prstGeom>
        </p:spPr>
        <p:txBody>
          <a:bodyPr lIns="0" tIns="21600" rIns="0" bIns="0" rtlCol="0" anchor="t"/>
          <a:lstStyle/>
          <a:p>
            <a:pPr algn="ctr">
              <a:lnSpc>
                <a:spcPts val="1500"/>
              </a:lnSpc>
            </a:pPr>
            <a:r>
              <a:rPr lang="en-US" sz="1500" b="0" i="0" spc="0">
                <a:solidFill>
                  <a:srgbClr val="464646">
                    <a:alpha val="100000"/>
                  </a:srgbClr>
                </a:solidFill>
                <a:latin typeface="Arsenal"/>
              </a:rPr>
              <a:t>Angela Cristina Borbón</a:t>
            </a:r>
          </a:p>
        </p:txBody>
      </p:sp>
      <p:grpSp>
        <p:nvGrpSpPr>
          <p:cNvPr id="10" name="Group 10"/>
          <p:cNvGrpSpPr/>
          <p:nvPr/>
        </p:nvGrpSpPr>
        <p:grpSpPr>
          <a:xfrm rot="21600000">
            <a:off x="4038600" y="2649141"/>
            <a:ext cx="2533650" cy="2057400"/>
            <a:chOff x="4038600" y="2649141"/>
            <a:chExt cx="2533650" cy="2057400"/>
          </a:xfrm>
        </p:grpSpPr>
        <p:sp>
          <p:nvSpPr>
            <p:cNvPr id="9" name="Freeform 9"/>
            <p:cNvSpPr/>
            <p:nvPr/>
          </p:nvSpPr>
          <p:spPr>
            <a:xfrm>
              <a:off x="4038600" y="2649141"/>
              <a:ext cx="2533650" cy="2057400"/>
            </a:xfrm>
            <a:custGeom>
              <a:avLst/>
              <a:gdLst/>
              <a:ahLst/>
              <a:cxnLst/>
              <a:rect l="0" t="0" r="0" b="0"/>
              <a:pathLst>
                <a:path w="304800" h="304800">
                  <a:moveTo>
                    <a:pt x="0" y="0"/>
                  </a:moveTo>
                  <a:lnTo>
                    <a:pt x="0" y="304800"/>
                  </a:lnTo>
                  <a:lnTo>
                    <a:pt x="304800" y="304800"/>
                  </a:lnTo>
                  <a:lnTo>
                    <a:pt x="304800" y="0"/>
                  </a:lnTo>
                  <a:lnTo>
                    <a:pt x="0" y="0"/>
                  </a:lnTo>
                  <a:close/>
                  <a:moveTo>
                    <a:pt x="301095" y="301095"/>
                  </a:moveTo>
                  <a:lnTo>
                    <a:pt x="3705" y="301095"/>
                  </a:lnTo>
                  <a:lnTo>
                    <a:pt x="3705" y="3705"/>
                  </a:lnTo>
                  <a:lnTo>
                    <a:pt x="301085" y="3705"/>
                  </a:lnTo>
                  <a:lnTo>
                    <a:pt x="301085" y="301095"/>
                  </a:lnTo>
                  <a:close/>
                </a:path>
              </a:pathLst>
            </a:custGeom>
            <a:solidFill>
              <a:srgbClr val="464646">
                <a:alpha val="100000"/>
              </a:srgbClr>
            </a:solidFill>
          </p:spPr>
        </p:sp>
      </p:grpSp>
      <p:sp>
        <p:nvSpPr>
          <p:cNvPr id="11" name="TextBox 11"/>
          <p:cNvSpPr txBox="1"/>
          <p:nvPr/>
        </p:nvSpPr>
        <p:spPr>
          <a:xfrm rot="21600000">
            <a:off x="4572000" y="3067055"/>
            <a:ext cx="1588350" cy="1371600"/>
          </a:xfrm>
          <a:prstGeom prst="rect">
            <a:avLst/>
          </a:prstGeom>
        </p:spPr>
        <p:txBody>
          <a:bodyPr lIns="0" tIns="14400" rIns="0" bIns="0" rtlCol="0" anchor="t"/>
          <a:lstStyle/>
          <a:p>
            <a:pPr algn="ctr">
              <a:lnSpc>
                <a:spcPts val="1350"/>
              </a:lnSpc>
            </a:pPr>
            <a:r>
              <a:rPr lang="en-US" sz="1125" b="0" i="0" spc="0">
                <a:solidFill>
                  <a:srgbClr val="EB7E35">
                    <a:alpha val="100000"/>
                  </a:srgbClr>
                </a:solidFill>
                <a:latin typeface="Didact Gothic"/>
              </a:rPr>
              <a:t>Profesional en Relaciones Internacionales</a:t>
            </a:r>
          </a:p>
          <a:p>
            <a:pPr algn="ctr">
              <a:lnSpc>
                <a:spcPts val="1350"/>
              </a:lnSpc>
            </a:pPr>
            <a:endParaRPr lang="en-US" sz="1125" b="0" i="0" spc="0">
              <a:solidFill>
                <a:srgbClr val="EB7E35">
                  <a:alpha val="100000"/>
                </a:srgbClr>
              </a:solidFill>
              <a:latin typeface="Didact Gothic"/>
            </a:endParaRPr>
          </a:p>
          <a:p>
            <a:pPr algn="ctr">
              <a:lnSpc>
                <a:spcPts val="1350"/>
              </a:lnSpc>
            </a:pPr>
            <a:r>
              <a:rPr lang="en-US" sz="1125" b="0" i="0" spc="0">
                <a:solidFill>
                  <a:srgbClr val="EB7E35">
                    <a:alpha val="100000"/>
                  </a:srgbClr>
                </a:solidFill>
                <a:latin typeface="Didact Gothic"/>
              </a:rPr>
              <a:t>Especialista en Gerencia de Proyectos</a:t>
            </a:r>
            <a:br>
              <a:rPr lang="en-US" sz="1125" b="1" dirty="0"/>
            </a:br>
            <a:br>
              <a:rPr lang="en-US" sz="1125" b="1" dirty="0"/>
            </a:br>
            <a:r>
              <a:rPr lang="en-US" sz="1125" b="0" i="0" spc="0">
                <a:solidFill>
                  <a:srgbClr val="EB7E35">
                    <a:alpha val="100000"/>
                  </a:srgbClr>
                </a:solidFill>
                <a:latin typeface="Didact Gothic"/>
              </a:rPr>
              <a:t>20 años de experiencia</a:t>
            </a:r>
          </a:p>
        </p:txBody>
      </p:sp>
      <p:sp>
        <p:nvSpPr>
          <p:cNvPr id="12" name="TextBox 12"/>
          <p:cNvSpPr txBox="1"/>
          <p:nvPr/>
        </p:nvSpPr>
        <p:spPr>
          <a:xfrm rot="21600000">
            <a:off x="4572000" y="2762255"/>
            <a:ext cx="1578825" cy="190500"/>
          </a:xfrm>
          <a:prstGeom prst="rect">
            <a:avLst/>
          </a:prstGeom>
        </p:spPr>
        <p:txBody>
          <a:bodyPr lIns="0" tIns="21600" rIns="0" bIns="0" rtlCol="0" anchor="t"/>
          <a:lstStyle/>
          <a:p>
            <a:pPr algn="ctr">
              <a:lnSpc>
                <a:spcPts val="1500"/>
              </a:lnSpc>
            </a:pPr>
            <a:r>
              <a:rPr lang="en-US" sz="1500" b="0" i="0" spc="0">
                <a:solidFill>
                  <a:srgbClr val="464646">
                    <a:alpha val="100000"/>
                  </a:srgbClr>
                </a:solidFill>
                <a:latin typeface="Arsenal"/>
              </a:rPr>
              <a:t>Edna Torres Segura</a:t>
            </a:r>
          </a:p>
        </p:txBody>
      </p:sp>
      <p:pic>
        <p:nvPicPr>
          <p:cNvPr id="13" name="Picture 13"/>
          <p:cNvPicPr>
            <a:picLocks noChangeAspect="1"/>
          </p:cNvPicPr>
          <p:nvPr/>
        </p:nvPicPr>
        <p:blipFill>
          <a:blip r:embed="rId5">
            <a:alphaModFix/>
          </a:blip>
          <a:srcRect/>
          <a:stretch>
            <a:fillRect/>
          </a:stretch>
        </p:blipFill>
        <p:spPr>
          <a:xfrm rot="21600000">
            <a:off x="282640" y="219075"/>
            <a:ext cx="2035046" cy="1905000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>
            <a:alphaModFix/>
          </a:blip>
          <a:srcRect/>
          <a:stretch>
            <a:fillRect/>
          </a:stretch>
        </p:blipFill>
        <p:spPr>
          <a:xfrm rot="21600000">
            <a:off x="4852678" y="1671039"/>
            <a:ext cx="1052821" cy="10435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77606B2-69F2-4CBD-87A0-C3B8755857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8007" y="1638300"/>
            <a:ext cx="1003693" cy="1043586"/>
          </a:xfrm>
          <a:prstGeom prst="rect">
            <a:avLst/>
          </a:prstGeom>
        </p:spPr>
      </p:pic>
      <p:pic>
        <p:nvPicPr>
          <p:cNvPr id="18" name="Audio 17">
            <a:hlinkClick r:id="" action="ppaction://media"/>
            <a:extLst>
              <a:ext uri="{FF2B5EF4-FFF2-40B4-BE49-F238E27FC236}">
                <a16:creationId xmlns:a16="http://schemas.microsoft.com/office/drawing/2014/main" id="{C4FB8F0A-8F8D-4E3D-B21E-ECA29324D38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997700" y="5092700"/>
            <a:ext cx="406400" cy="40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616"/>
    </mc:Choice>
    <mc:Fallback xmlns="">
      <p:transition spd="slow" advTm="206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0" y="0"/>
            <a:ext cx="7620000" cy="5715000"/>
            <a:chOff x="0" y="0"/>
            <a:chExt cx="7620000" cy="5715000"/>
          </a:xfrm>
        </p:grpSpPr>
        <p:sp>
          <p:nvSpPr>
            <p:cNvPr id="2" name="Freeform 2"/>
            <p:cNvSpPr/>
            <p:nvPr/>
          </p:nvSpPr>
          <p:spPr>
            <a:xfrm>
              <a:off x="0" y="0"/>
              <a:ext cx="7620000" cy="5715000"/>
            </a:xfrm>
            <a:custGeom>
              <a:avLst/>
              <a:gdLst/>
              <a:ahLst/>
              <a:cxnLst/>
              <a:rect l="0" t="0" r="0" b="0"/>
              <a:pathLst>
                <a:path w="304800" h="304800">
                  <a:moveTo>
                    <a:pt x="0" y="0"/>
                  </a:moveTo>
                  <a:lnTo>
                    <a:pt x="0" y="304800"/>
                  </a:lnTo>
                  <a:lnTo>
                    <a:pt x="304800" y="304800"/>
                  </a:lnTo>
                  <a:lnTo>
                    <a:pt x="304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7E35">
                <a:alpha val="100000"/>
              </a:srgbClr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5">
            <a:alphaModFix/>
          </a:blip>
          <a:srcRect/>
          <a:stretch>
            <a:fillRect/>
          </a:stretch>
        </p:blipFill>
        <p:spPr>
          <a:xfrm>
            <a:off x="0" y="0"/>
            <a:ext cx="7620000" cy="571500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>
            <a:alphaModFix/>
          </a:blip>
          <a:srcRect/>
          <a:stretch>
            <a:fillRect/>
          </a:stretch>
        </p:blipFill>
        <p:spPr>
          <a:xfrm rot="21600000">
            <a:off x="-146002" y="-100013"/>
            <a:ext cx="7950103" cy="5895975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21600000">
            <a:off x="6516007" y="2793735"/>
            <a:ext cx="252462" cy="252462"/>
            <a:chOff x="6516007" y="2793735"/>
            <a:chExt cx="252462" cy="252462"/>
          </a:xfrm>
        </p:grpSpPr>
        <p:sp>
          <p:nvSpPr>
            <p:cNvPr id="6" name="Freeform 6"/>
            <p:cNvSpPr/>
            <p:nvPr/>
          </p:nvSpPr>
          <p:spPr>
            <a:xfrm>
              <a:off x="6516007" y="2793735"/>
              <a:ext cx="252462" cy="252462"/>
            </a:xfrm>
            <a:custGeom>
              <a:avLst/>
              <a:gdLst/>
              <a:ahLst/>
              <a:cxnLst/>
              <a:rect l="0" t="0" r="0" b="0"/>
              <a:pathLst>
                <a:path w="304800" h="304800">
                  <a:moveTo>
                    <a:pt x="0" y="0"/>
                  </a:moveTo>
                  <a:lnTo>
                    <a:pt x="32166" y="32166"/>
                  </a:lnTo>
                  <a:lnTo>
                    <a:pt x="272634" y="32166"/>
                  </a:lnTo>
                  <a:lnTo>
                    <a:pt x="272634" y="272634"/>
                  </a:lnTo>
                  <a:lnTo>
                    <a:pt x="304800" y="304800"/>
                  </a:lnTo>
                  <a:lnTo>
                    <a:pt x="304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</p:spPr>
        </p:sp>
      </p:grpSp>
      <p:grpSp>
        <p:nvGrpSpPr>
          <p:cNvPr id="9" name="Group 9"/>
          <p:cNvGrpSpPr/>
          <p:nvPr/>
        </p:nvGrpSpPr>
        <p:grpSpPr>
          <a:xfrm rot="10800000">
            <a:off x="5226309" y="3074104"/>
            <a:ext cx="252462" cy="252462"/>
            <a:chOff x="5226309" y="3074104"/>
            <a:chExt cx="252462" cy="252462"/>
          </a:xfrm>
        </p:grpSpPr>
        <p:sp>
          <p:nvSpPr>
            <p:cNvPr id="8" name="Freeform 8"/>
            <p:cNvSpPr/>
            <p:nvPr/>
          </p:nvSpPr>
          <p:spPr>
            <a:xfrm>
              <a:off x="5226309" y="3074104"/>
              <a:ext cx="252462" cy="252462"/>
            </a:xfrm>
            <a:custGeom>
              <a:avLst/>
              <a:gdLst/>
              <a:ahLst/>
              <a:cxnLst/>
              <a:rect l="0" t="0" r="0" b="0"/>
              <a:pathLst>
                <a:path w="304800" h="304800">
                  <a:moveTo>
                    <a:pt x="0" y="0"/>
                  </a:moveTo>
                  <a:lnTo>
                    <a:pt x="32166" y="32166"/>
                  </a:lnTo>
                  <a:lnTo>
                    <a:pt x="272634" y="32166"/>
                  </a:lnTo>
                  <a:lnTo>
                    <a:pt x="272634" y="272634"/>
                  </a:lnTo>
                  <a:lnTo>
                    <a:pt x="304800" y="304800"/>
                  </a:lnTo>
                  <a:lnTo>
                    <a:pt x="304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</p:spPr>
        </p:sp>
      </p:grpSp>
      <p:sp>
        <p:nvSpPr>
          <p:cNvPr id="10" name="TextBox 10"/>
          <p:cNvSpPr txBox="1"/>
          <p:nvPr/>
        </p:nvSpPr>
        <p:spPr>
          <a:xfrm rot="21600000">
            <a:off x="1042988" y="4838490"/>
            <a:ext cx="1997925" cy="390525"/>
          </a:xfrm>
          <a:prstGeom prst="rect">
            <a:avLst/>
          </a:prstGeom>
        </p:spPr>
        <p:txBody>
          <a:bodyPr lIns="0" tIns="43200" rIns="0" bIns="0" rtlCol="0" anchor="t"/>
          <a:lstStyle/>
          <a:p>
            <a:pPr algn="ctr">
              <a:lnSpc>
                <a:spcPts val="3075"/>
              </a:lnSpc>
            </a:pPr>
            <a:r>
              <a:rPr lang="en-US" sz="3075" b="1" i="0" spc="0">
                <a:solidFill>
                  <a:srgbClr val="000000">
                    <a:alpha val="100000"/>
                  </a:srgbClr>
                </a:solidFill>
                <a:latin typeface="Arsenal"/>
              </a:rPr>
              <a:t>GRACIAS</a:t>
            </a:r>
          </a:p>
        </p:txBody>
      </p:sp>
      <p:sp>
        <p:nvSpPr>
          <p:cNvPr id="11" name="TextBox 11"/>
          <p:cNvSpPr txBox="1"/>
          <p:nvPr/>
        </p:nvSpPr>
        <p:spPr>
          <a:xfrm rot="21600000">
            <a:off x="1050925" y="1897063"/>
            <a:ext cx="2836125" cy="409575"/>
          </a:xfrm>
          <a:prstGeom prst="rect">
            <a:avLst/>
          </a:prstGeom>
        </p:spPr>
        <p:txBody>
          <a:bodyPr lIns="0" tIns="46800" rIns="0" bIns="0" rtlCol="0" anchor="t"/>
          <a:lstStyle/>
          <a:p>
            <a:pPr algn="ctr">
              <a:lnSpc>
                <a:spcPts val="3225"/>
              </a:lnSpc>
            </a:pPr>
            <a:r>
              <a:rPr lang="en-US" sz="3225" b="1" i="0" spc="0">
                <a:solidFill>
                  <a:srgbClr val="000000">
                    <a:alpha val="100000"/>
                  </a:srgbClr>
                </a:solidFill>
                <a:latin typeface="Arsenal"/>
              </a:rPr>
              <a:t>UNA VEZ MÁS...</a:t>
            </a:r>
          </a:p>
        </p:txBody>
      </p:sp>
      <p:sp>
        <p:nvSpPr>
          <p:cNvPr id="12" name="TextBox 12"/>
          <p:cNvSpPr txBox="1"/>
          <p:nvPr/>
        </p:nvSpPr>
        <p:spPr>
          <a:xfrm rot="21600000">
            <a:off x="5489575" y="2782888"/>
            <a:ext cx="969225" cy="542925"/>
          </a:xfrm>
          <a:prstGeom prst="rect">
            <a:avLst/>
          </a:prstGeom>
        </p:spPr>
        <p:txBody>
          <a:bodyPr lIns="0" tIns="61200" rIns="0" bIns="0" rtlCol="0" anchor="t"/>
          <a:lstStyle/>
          <a:p>
            <a:pPr algn="ctr">
              <a:lnSpc>
                <a:spcPts val="4275"/>
              </a:lnSpc>
            </a:pPr>
            <a:r>
              <a:rPr lang="en-US" sz="4275" b="1" i="0" spc="0">
                <a:solidFill>
                  <a:srgbClr val="000000">
                    <a:alpha val="100000"/>
                  </a:srgbClr>
                </a:solidFill>
                <a:latin typeface="Arsenal"/>
              </a:rPr>
              <a:t>NO</a:t>
            </a:r>
          </a:p>
        </p:txBody>
      </p:sp>
      <p:pic>
        <p:nvPicPr>
          <p:cNvPr id="13" name="Audio 12">
            <a:hlinkClick r:id="" action="ppaction://media"/>
            <a:extLst>
              <a:ext uri="{FF2B5EF4-FFF2-40B4-BE49-F238E27FC236}">
                <a16:creationId xmlns:a16="http://schemas.microsoft.com/office/drawing/2014/main" id="{CFB9F3AF-3C5C-4A86-A476-7ACBD65D5A4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997700" y="5092700"/>
            <a:ext cx="406400" cy="40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75"/>
    </mc:Choice>
    <mc:Fallback xmlns="">
      <p:transition spd="slow" advTm="88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4">
            <a:alphaModFix amt="19000"/>
          </a:blip>
          <a:srcRect/>
          <a:stretch>
            <a:fillRect/>
          </a:stretch>
        </p:blipFill>
        <p:spPr>
          <a:xfrm rot="21600000">
            <a:off x="0" y="6350"/>
            <a:ext cx="7629525" cy="57023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 rot="21600000">
            <a:off x="1714500" y="2586038"/>
            <a:ext cx="4483950" cy="533400"/>
          </a:xfrm>
          <a:prstGeom prst="rect">
            <a:avLst/>
          </a:prstGeom>
        </p:spPr>
        <p:txBody>
          <a:bodyPr lIns="0" tIns="57600" rIns="0" bIns="0" rtlCol="0" anchor="t"/>
          <a:lstStyle/>
          <a:p>
            <a:pPr algn="ctr">
              <a:lnSpc>
                <a:spcPts val="4125"/>
              </a:lnSpc>
            </a:pPr>
            <a:r>
              <a:rPr lang="en-US" sz="4125" b="1" i="0" spc="0" dirty="0">
                <a:solidFill>
                  <a:srgbClr val="EB7E35">
                    <a:alpha val="100000"/>
                  </a:srgbClr>
                </a:solidFill>
                <a:latin typeface="Montserrat"/>
              </a:rPr>
              <a:t>Sabias que.......</a:t>
            </a:r>
          </a:p>
        </p:txBody>
      </p:sp>
      <p:pic>
        <p:nvPicPr>
          <p:cNvPr id="4" name="Sonido grabado">
            <a:hlinkClick r:id="" action="ppaction://media"/>
            <a:extLst>
              <a:ext uri="{FF2B5EF4-FFF2-40B4-BE49-F238E27FC236}">
                <a16:creationId xmlns:a16="http://schemas.microsoft.com/office/drawing/2014/main" id="{4643D8CC-F0D5-4813-A92A-D1E8850F43E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2452" y="4886827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000">
        <p:randomBar dir="vert"/>
      </p:transition>
    </mc:Choice>
    <mc:Fallback xmlns="">
      <p:transition spd="slow" advClick="0" advTm="6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 rot="21600000">
            <a:off x="2705100" y="1381126"/>
            <a:ext cx="2371725" cy="22860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 rot="21600000">
            <a:off x="4341812" y="695325"/>
            <a:ext cx="2740875" cy="685800"/>
          </a:xfrm>
          <a:prstGeom prst="rect">
            <a:avLst/>
          </a:prstGeom>
        </p:spPr>
        <p:txBody>
          <a:bodyPr lIns="0" tIns="14400" rIns="0" bIns="0" rtlCol="0" anchor="t"/>
          <a:lstStyle/>
          <a:p>
            <a:pPr algn="ctr">
              <a:lnSpc>
                <a:spcPts val="1350"/>
              </a:lnSpc>
            </a:pP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Según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la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Fiscalía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General de la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Nación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,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en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los dos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primeros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meses del 2021, el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índice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de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feminicidios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aumento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en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un</a:t>
            </a:r>
            <a:r>
              <a:rPr lang="en-US" sz="1125" b="0" i="0" u="sng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8.8%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 con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respecto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al 2020   </a:t>
            </a:r>
          </a:p>
        </p:txBody>
      </p:sp>
      <p:sp>
        <p:nvSpPr>
          <p:cNvPr id="4" name="TextBox 4"/>
          <p:cNvSpPr txBox="1"/>
          <p:nvPr/>
        </p:nvSpPr>
        <p:spPr>
          <a:xfrm rot="21600000">
            <a:off x="488950" y="687388"/>
            <a:ext cx="2740875" cy="685800"/>
          </a:xfrm>
          <a:prstGeom prst="rect">
            <a:avLst/>
          </a:prstGeom>
        </p:spPr>
        <p:txBody>
          <a:bodyPr lIns="0" tIns="14400" rIns="0" bIns="0" rtlCol="0" anchor="t"/>
          <a:lstStyle/>
          <a:p>
            <a:pPr algn="ctr">
              <a:lnSpc>
                <a:spcPts val="1350"/>
              </a:lnSpc>
            </a:pP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La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violencia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de pareja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íntima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(VPI) es una de las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principales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causas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de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muerte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,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ya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que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representa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el </a:t>
            </a:r>
            <a:r>
              <a:rPr lang="en-US" sz="1125" b="0" i="0" u="sng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34 %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del total de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asesinatos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de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mujeres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a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nivel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mundial</a:t>
            </a:r>
            <a:endParaRPr lang="en-US" sz="1125" b="0" i="0" spc="0" dirty="0">
              <a:solidFill>
                <a:srgbClr val="EB7E35">
                  <a:alpha val="100000"/>
                </a:srgbClr>
              </a:solidFill>
              <a:latin typeface="Didact Gothic"/>
            </a:endParaRPr>
          </a:p>
        </p:txBody>
      </p:sp>
      <p:sp>
        <p:nvSpPr>
          <p:cNvPr id="5" name="TextBox 5"/>
          <p:cNvSpPr txBox="1"/>
          <p:nvPr/>
        </p:nvSpPr>
        <p:spPr>
          <a:xfrm rot="21600000">
            <a:off x="1395413" y="3976688"/>
            <a:ext cx="5188800" cy="685800"/>
          </a:xfrm>
          <a:prstGeom prst="rect">
            <a:avLst/>
          </a:prstGeom>
        </p:spPr>
        <p:txBody>
          <a:bodyPr lIns="0" tIns="14400" rIns="0" bIns="0" rtlCol="0" anchor="t"/>
          <a:lstStyle/>
          <a:p>
            <a:pPr algn="ctr">
              <a:lnSpc>
                <a:spcPts val="1350"/>
              </a:lnSpc>
            </a:pP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La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violencia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contra la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mujer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es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más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frecuente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en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sociedades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en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las que el hombre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controla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las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finanzas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familiares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y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especialmente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los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ingresos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producto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del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trabajo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. Levison (1989) (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Estudio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transcultural,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citado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por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Hesie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, 1998, Violence Against Women: An Integrated, Ecological Framework)</a:t>
            </a:r>
          </a:p>
        </p:txBody>
      </p:sp>
      <p:pic>
        <p:nvPicPr>
          <p:cNvPr id="8" name="Sonido grabado">
            <a:hlinkClick r:id="" action="ppaction://media"/>
            <a:extLst>
              <a:ext uri="{FF2B5EF4-FFF2-40B4-BE49-F238E27FC236}">
                <a16:creationId xmlns:a16="http://schemas.microsoft.com/office/drawing/2014/main" id="{3E52E45C-F662-4CE5-A1B7-72F183D9238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8949" y="493283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10"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0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0" y="0"/>
            <a:ext cx="7620000" cy="5715000"/>
            <a:chOff x="0" y="0"/>
            <a:chExt cx="7620000" cy="5715000"/>
          </a:xfrm>
        </p:grpSpPr>
        <p:sp>
          <p:nvSpPr>
            <p:cNvPr id="2" name="Freeform 2"/>
            <p:cNvSpPr/>
            <p:nvPr/>
          </p:nvSpPr>
          <p:spPr>
            <a:xfrm>
              <a:off x="0" y="0"/>
              <a:ext cx="7620000" cy="5715000"/>
            </a:xfrm>
            <a:custGeom>
              <a:avLst/>
              <a:gdLst/>
              <a:ahLst/>
              <a:cxnLst/>
              <a:rect l="0" t="0" r="0" b="0"/>
              <a:pathLst>
                <a:path w="304800" h="304800">
                  <a:moveTo>
                    <a:pt x="0" y="0"/>
                  </a:moveTo>
                  <a:lnTo>
                    <a:pt x="0" y="304800"/>
                  </a:lnTo>
                  <a:lnTo>
                    <a:pt x="304800" y="304800"/>
                  </a:lnTo>
                  <a:lnTo>
                    <a:pt x="304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7E35">
                <a:alpha val="100000"/>
              </a:srgbClr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>
            <a:off x="0" y="0"/>
            <a:ext cx="7620000" cy="571500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>
            <a:alphaModFix/>
          </a:blip>
          <a:srcRect/>
          <a:stretch>
            <a:fillRect/>
          </a:stretch>
        </p:blipFill>
        <p:spPr>
          <a:xfrm rot="21600000">
            <a:off x="1176338" y="280988"/>
            <a:ext cx="4819650" cy="2238375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 rot="21600000">
            <a:off x="1133475" y="3790950"/>
            <a:ext cx="5179275" cy="1143000"/>
          </a:xfrm>
          <a:prstGeom prst="rect">
            <a:avLst/>
          </a:prstGeom>
        </p:spPr>
        <p:txBody>
          <a:bodyPr lIns="0" tIns="18000" rIns="0" bIns="0" rtlCol="0" anchor="t"/>
          <a:lstStyle/>
          <a:p>
            <a:pPr algn="ctr">
              <a:lnSpc>
                <a:spcPts val="2280"/>
              </a:lnSpc>
            </a:pP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Como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sociedad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estamos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en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mora de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plantear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e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implementar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soluciones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sostenibles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a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este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grave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problema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,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FemArt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quiere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ser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parte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de la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solución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con una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apuesta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de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empresa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social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sostenible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y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responsable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que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beneficie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a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mujeres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víctima</a:t>
            </a:r>
            <a:r>
              <a:rPr lang="en-US" sz="120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s</a:t>
            </a:r>
            <a:r>
              <a:rPr lang="en-US" sz="120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de la </a:t>
            </a:r>
            <a:r>
              <a:rPr lang="en-US" sz="1200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violencia</a:t>
            </a:r>
            <a:r>
              <a:rPr lang="en-US" sz="1200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de pareja.</a:t>
            </a:r>
          </a:p>
        </p:txBody>
      </p:sp>
      <p:sp>
        <p:nvSpPr>
          <p:cNvPr id="7" name="TextBox 7"/>
          <p:cNvSpPr txBox="1"/>
          <p:nvPr/>
        </p:nvSpPr>
        <p:spPr>
          <a:xfrm rot="21600000">
            <a:off x="1389062" y="2759075"/>
            <a:ext cx="4483950" cy="847725"/>
          </a:xfrm>
          <a:prstGeom prst="rect">
            <a:avLst/>
          </a:prstGeom>
        </p:spPr>
        <p:txBody>
          <a:bodyPr lIns="0" tIns="46800" rIns="0" bIns="0" rtlCol="0" anchor="t"/>
          <a:lstStyle/>
          <a:p>
            <a:pPr algn="ctr">
              <a:lnSpc>
                <a:spcPts val="3375"/>
              </a:lnSpc>
            </a:pPr>
            <a:r>
              <a:rPr lang="en-US" sz="3375" b="1" i="0" spc="0" dirty="0">
                <a:solidFill>
                  <a:srgbClr val="EB7E35">
                    <a:alpha val="100000"/>
                  </a:srgbClr>
                </a:solidFill>
                <a:latin typeface="Montserrat"/>
              </a:rPr>
              <a:t>Se </a:t>
            </a:r>
            <a:r>
              <a:rPr lang="en-US" sz="3375" b="1" i="0" spc="0" dirty="0" err="1">
                <a:solidFill>
                  <a:srgbClr val="EB7E35">
                    <a:alpha val="100000"/>
                  </a:srgbClr>
                </a:solidFill>
                <a:latin typeface="Montserrat"/>
              </a:rPr>
              <a:t>Necesita</a:t>
            </a:r>
            <a:r>
              <a:rPr lang="en-US" sz="3375" b="1" i="0" spc="0" dirty="0">
                <a:solidFill>
                  <a:srgbClr val="EB7E35">
                    <a:alpha val="100000"/>
                  </a:srgbClr>
                </a:solidFill>
                <a:latin typeface="Montserrat"/>
              </a:rPr>
              <a:t> una </a:t>
            </a:r>
            <a:r>
              <a:rPr lang="en-US" sz="3375" b="1" i="0" spc="0" dirty="0" err="1">
                <a:solidFill>
                  <a:srgbClr val="EB7E35">
                    <a:alpha val="100000"/>
                  </a:srgbClr>
                </a:solidFill>
                <a:latin typeface="Montserrat"/>
              </a:rPr>
              <a:t>Solucion</a:t>
            </a:r>
            <a:endParaRPr lang="en-US" sz="3375" b="1" i="0" spc="0" dirty="0">
              <a:solidFill>
                <a:srgbClr val="EB7E35">
                  <a:alpha val="100000"/>
                </a:srgbClr>
              </a:solidFill>
              <a:latin typeface="Montserrat"/>
            </a:endParaRPr>
          </a:p>
        </p:txBody>
      </p:sp>
      <p:pic>
        <p:nvPicPr>
          <p:cNvPr id="8" name="Sonido grabado">
            <a:hlinkClick r:id="" action="ppaction://media"/>
            <a:extLst>
              <a:ext uri="{FF2B5EF4-FFF2-40B4-BE49-F238E27FC236}">
                <a16:creationId xmlns:a16="http://schemas.microsoft.com/office/drawing/2014/main" id="{874E2294-8CC8-4B21-A295-B203FAFA41A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79867" y="4933951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172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4">
            <a:alphaModFix amt="70000"/>
          </a:blip>
          <a:srcRect/>
          <a:stretch>
            <a:fillRect/>
          </a:stretch>
        </p:blipFill>
        <p:spPr>
          <a:xfrm rot="21600000">
            <a:off x="4997272" y="28575"/>
            <a:ext cx="2641495" cy="565785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 rot="21600000">
            <a:off x="2964243" y="3487930"/>
            <a:ext cx="554706" cy="554706"/>
            <a:chOff x="2964243" y="3487930"/>
            <a:chExt cx="554706" cy="554706"/>
          </a:xfrm>
        </p:grpSpPr>
        <p:sp>
          <p:nvSpPr>
            <p:cNvPr id="3" name="Freeform 3"/>
            <p:cNvSpPr/>
            <p:nvPr/>
          </p:nvSpPr>
          <p:spPr>
            <a:xfrm>
              <a:off x="2964243" y="3487930"/>
              <a:ext cx="554706" cy="554706"/>
            </a:xfrm>
            <a:custGeom>
              <a:avLst/>
              <a:gdLst/>
              <a:ahLst/>
              <a:cxnLst/>
              <a:rect l="0" t="0" r="0" b="0"/>
              <a:pathLst>
                <a:path w="302895" h="302895">
                  <a:moveTo>
                    <a:pt x="151448" y="0"/>
                  </a:moveTo>
                  <a:cubicBezTo>
                    <a:pt x="67808" y="0"/>
                    <a:pt x="0" y="67808"/>
                    <a:pt x="0" y="151448"/>
                  </a:cubicBezTo>
                  <a:cubicBezTo>
                    <a:pt x="0" y="235087"/>
                    <a:pt x="67808" y="302895"/>
                    <a:pt x="151448" y="302895"/>
                  </a:cubicBezTo>
                  <a:cubicBezTo>
                    <a:pt x="235087" y="302895"/>
                    <a:pt x="302895" y="235087"/>
                    <a:pt x="302895" y="151448"/>
                  </a:cubicBezTo>
                  <a:cubicBezTo>
                    <a:pt x="302895" y="67808"/>
                    <a:pt x="235087" y="0"/>
                    <a:pt x="151448" y="0"/>
                  </a:cubicBezTo>
                  <a:moveTo>
                    <a:pt x="151448" y="292665"/>
                  </a:moveTo>
                  <a:cubicBezTo>
                    <a:pt x="73457" y="292665"/>
                    <a:pt x="10230" y="229448"/>
                    <a:pt x="10230" y="151448"/>
                  </a:cubicBezTo>
                  <a:cubicBezTo>
                    <a:pt x="10230" y="73457"/>
                    <a:pt x="73457" y="10230"/>
                    <a:pt x="151448" y="10230"/>
                  </a:cubicBezTo>
                  <a:cubicBezTo>
                    <a:pt x="229438" y="10230"/>
                    <a:pt x="292665" y="73457"/>
                    <a:pt x="292665" y="151448"/>
                  </a:cubicBezTo>
                  <a:cubicBezTo>
                    <a:pt x="292665" y="229448"/>
                    <a:pt x="229438" y="292665"/>
                    <a:pt x="151448" y="292665"/>
                  </a:cubicBezTo>
                </a:path>
              </a:pathLst>
            </a:custGeom>
            <a:solidFill>
              <a:srgbClr val="464646">
                <a:alpha val="100000"/>
              </a:srgbClr>
            </a:solidFill>
          </p:spPr>
        </p:sp>
      </p:grpSp>
      <p:grpSp>
        <p:nvGrpSpPr>
          <p:cNvPr id="6" name="Group 6"/>
          <p:cNvGrpSpPr/>
          <p:nvPr/>
        </p:nvGrpSpPr>
        <p:grpSpPr>
          <a:xfrm rot="21600000">
            <a:off x="3085177" y="3603059"/>
            <a:ext cx="312898" cy="300676"/>
            <a:chOff x="3085177" y="3603059"/>
            <a:chExt cx="312898" cy="300676"/>
          </a:xfrm>
        </p:grpSpPr>
        <p:sp>
          <p:nvSpPr>
            <p:cNvPr id="5" name="Freeform 5"/>
            <p:cNvSpPr/>
            <p:nvPr/>
          </p:nvSpPr>
          <p:spPr>
            <a:xfrm>
              <a:off x="3085177" y="3603059"/>
              <a:ext cx="312898" cy="300676"/>
            </a:xfrm>
            <a:custGeom>
              <a:avLst/>
              <a:gdLst/>
              <a:ahLst/>
              <a:cxnLst/>
              <a:rect l="0" t="0" r="0" b="0"/>
              <a:pathLst>
                <a:path w="303848" h="291465">
                  <a:moveTo>
                    <a:pt x="301562" y="192443"/>
                  </a:moveTo>
                  <a:lnTo>
                    <a:pt x="263823" y="167488"/>
                  </a:lnTo>
                  <a:cubicBezTo>
                    <a:pt x="262118" y="166354"/>
                    <a:pt x="259899" y="166354"/>
                    <a:pt x="258175" y="167488"/>
                  </a:cubicBezTo>
                  <a:lnTo>
                    <a:pt x="220447" y="192443"/>
                  </a:lnTo>
                  <a:cubicBezTo>
                    <a:pt x="218084" y="193986"/>
                    <a:pt x="217456" y="197168"/>
                    <a:pt x="219008" y="199511"/>
                  </a:cubicBezTo>
                  <a:cubicBezTo>
                    <a:pt x="220570" y="201854"/>
                    <a:pt x="223742" y="202511"/>
                    <a:pt x="226085" y="200958"/>
                  </a:cubicBezTo>
                  <a:lnTo>
                    <a:pt x="255727" y="181346"/>
                  </a:lnTo>
                  <a:cubicBezTo>
                    <a:pt x="253965" y="234772"/>
                    <a:pt x="211588" y="277987"/>
                    <a:pt x="158515" y="281111"/>
                  </a:cubicBezTo>
                  <a:lnTo>
                    <a:pt x="158515" y="96164"/>
                  </a:lnTo>
                  <a:lnTo>
                    <a:pt x="189176" y="96164"/>
                  </a:lnTo>
                  <a:cubicBezTo>
                    <a:pt x="191995" y="96164"/>
                    <a:pt x="194291" y="93878"/>
                    <a:pt x="194291" y="91049"/>
                  </a:cubicBezTo>
                  <a:cubicBezTo>
                    <a:pt x="194291" y="88230"/>
                    <a:pt x="192005" y="85944"/>
                    <a:pt x="189195" y="85944"/>
                  </a:cubicBezTo>
                  <a:lnTo>
                    <a:pt x="158515" y="85944"/>
                  </a:lnTo>
                  <a:lnTo>
                    <a:pt x="158515" y="60522"/>
                  </a:lnTo>
                  <a:cubicBezTo>
                    <a:pt x="172507" y="57674"/>
                    <a:pt x="183071" y="45291"/>
                    <a:pt x="183071" y="30480"/>
                  </a:cubicBezTo>
                  <a:cubicBezTo>
                    <a:pt x="183071" y="13564"/>
                    <a:pt x="169307" y="-191"/>
                    <a:pt x="152390" y="-191"/>
                  </a:cubicBezTo>
                  <a:cubicBezTo>
                    <a:pt x="135484" y="-191"/>
                    <a:pt x="121730" y="13573"/>
                    <a:pt x="121730" y="30480"/>
                  </a:cubicBezTo>
                  <a:cubicBezTo>
                    <a:pt x="121730" y="45977"/>
                    <a:pt x="133331" y="58693"/>
                    <a:pt x="148285" y="60731"/>
                  </a:cubicBezTo>
                  <a:lnTo>
                    <a:pt x="148285" y="85944"/>
                  </a:lnTo>
                  <a:lnTo>
                    <a:pt x="117634" y="85944"/>
                  </a:lnTo>
                  <a:cubicBezTo>
                    <a:pt x="114795" y="85944"/>
                    <a:pt x="112519" y="88230"/>
                    <a:pt x="112519" y="91049"/>
                  </a:cubicBezTo>
                  <a:cubicBezTo>
                    <a:pt x="112519" y="93878"/>
                    <a:pt x="114795" y="96164"/>
                    <a:pt x="117634" y="96164"/>
                  </a:cubicBezTo>
                  <a:lnTo>
                    <a:pt x="148295" y="96164"/>
                  </a:lnTo>
                  <a:lnTo>
                    <a:pt x="148295" y="281226"/>
                  </a:lnTo>
                  <a:cubicBezTo>
                    <a:pt x="94278" y="279083"/>
                    <a:pt x="50883" y="235458"/>
                    <a:pt x="49092" y="181366"/>
                  </a:cubicBezTo>
                  <a:lnTo>
                    <a:pt x="78715" y="200968"/>
                  </a:lnTo>
                  <a:cubicBezTo>
                    <a:pt x="79572" y="201549"/>
                    <a:pt x="80553" y="201825"/>
                    <a:pt x="81524" y="201825"/>
                  </a:cubicBezTo>
                  <a:cubicBezTo>
                    <a:pt x="83182" y="201825"/>
                    <a:pt x="84811" y="201006"/>
                    <a:pt x="85782" y="199520"/>
                  </a:cubicBezTo>
                  <a:cubicBezTo>
                    <a:pt x="87335" y="197177"/>
                    <a:pt x="86706" y="193996"/>
                    <a:pt x="84344" y="192453"/>
                  </a:cubicBezTo>
                  <a:lnTo>
                    <a:pt x="46615" y="167497"/>
                  </a:lnTo>
                  <a:cubicBezTo>
                    <a:pt x="44910" y="166364"/>
                    <a:pt x="42682" y="166364"/>
                    <a:pt x="40977" y="167497"/>
                  </a:cubicBezTo>
                  <a:lnTo>
                    <a:pt x="3248" y="192453"/>
                  </a:lnTo>
                  <a:cubicBezTo>
                    <a:pt x="886" y="193996"/>
                    <a:pt x="248" y="197177"/>
                    <a:pt x="1800" y="199520"/>
                  </a:cubicBezTo>
                  <a:cubicBezTo>
                    <a:pt x="3353" y="201863"/>
                    <a:pt x="6525" y="202521"/>
                    <a:pt x="8887" y="200968"/>
                  </a:cubicBezTo>
                  <a:lnTo>
                    <a:pt x="38852" y="181146"/>
                  </a:lnTo>
                  <a:cubicBezTo>
                    <a:pt x="40577" y="242364"/>
                    <a:pt x="90783" y="291636"/>
                    <a:pt x="152400" y="291636"/>
                  </a:cubicBezTo>
                  <a:cubicBezTo>
                    <a:pt x="214027" y="291636"/>
                    <a:pt x="264233" y="242354"/>
                    <a:pt x="265957" y="181137"/>
                  </a:cubicBezTo>
                  <a:lnTo>
                    <a:pt x="295923" y="200958"/>
                  </a:lnTo>
                  <a:cubicBezTo>
                    <a:pt x="296789" y="201539"/>
                    <a:pt x="297752" y="201816"/>
                    <a:pt x="298733" y="201816"/>
                  </a:cubicBezTo>
                  <a:cubicBezTo>
                    <a:pt x="300390" y="201816"/>
                    <a:pt x="302019" y="200997"/>
                    <a:pt x="302990" y="199511"/>
                  </a:cubicBezTo>
                  <a:cubicBezTo>
                    <a:pt x="304562" y="197168"/>
                    <a:pt x="303914" y="193986"/>
                    <a:pt x="301562" y="192443"/>
                  </a:cubicBezTo>
                  <a:close/>
                  <a:moveTo>
                    <a:pt x="131959" y="30480"/>
                  </a:moveTo>
                  <a:cubicBezTo>
                    <a:pt x="131959" y="19212"/>
                    <a:pt x="141122" y="10039"/>
                    <a:pt x="152400" y="10039"/>
                  </a:cubicBezTo>
                  <a:cubicBezTo>
                    <a:pt x="163697" y="10039"/>
                    <a:pt x="172841" y="19212"/>
                    <a:pt x="172841" y="30480"/>
                  </a:cubicBezTo>
                  <a:cubicBezTo>
                    <a:pt x="172841" y="41748"/>
                    <a:pt x="163678" y="50921"/>
                    <a:pt x="152400" y="50921"/>
                  </a:cubicBezTo>
                  <a:cubicBezTo>
                    <a:pt x="141122" y="50921"/>
                    <a:pt x="131959" y="41748"/>
                    <a:pt x="131959" y="30480"/>
                  </a:cubicBezTo>
                  <a:close/>
                </a:path>
              </a:pathLst>
            </a:custGeom>
            <a:solidFill>
              <a:srgbClr val="464646">
                <a:alpha val="100000"/>
              </a:srgbClr>
            </a:solidFill>
          </p:spPr>
        </p:sp>
      </p:grpSp>
      <p:grpSp>
        <p:nvGrpSpPr>
          <p:cNvPr id="8" name="Group 8"/>
          <p:cNvGrpSpPr/>
          <p:nvPr/>
        </p:nvGrpSpPr>
        <p:grpSpPr>
          <a:xfrm rot="21600000">
            <a:off x="3021392" y="4636404"/>
            <a:ext cx="554706" cy="554706"/>
            <a:chOff x="3021392" y="4636404"/>
            <a:chExt cx="554706" cy="554706"/>
          </a:xfrm>
        </p:grpSpPr>
        <p:sp>
          <p:nvSpPr>
            <p:cNvPr id="7" name="Freeform 7"/>
            <p:cNvSpPr/>
            <p:nvPr/>
          </p:nvSpPr>
          <p:spPr>
            <a:xfrm>
              <a:off x="3021392" y="4636404"/>
              <a:ext cx="554706" cy="554706"/>
            </a:xfrm>
            <a:custGeom>
              <a:avLst/>
              <a:gdLst/>
              <a:ahLst/>
              <a:cxnLst/>
              <a:rect l="0" t="0" r="0" b="0"/>
              <a:pathLst>
                <a:path w="302895" h="302895">
                  <a:moveTo>
                    <a:pt x="151448" y="0"/>
                  </a:moveTo>
                  <a:cubicBezTo>
                    <a:pt x="67808" y="0"/>
                    <a:pt x="0" y="67808"/>
                    <a:pt x="0" y="151448"/>
                  </a:cubicBezTo>
                  <a:cubicBezTo>
                    <a:pt x="0" y="235087"/>
                    <a:pt x="67808" y="302895"/>
                    <a:pt x="151448" y="302895"/>
                  </a:cubicBezTo>
                  <a:cubicBezTo>
                    <a:pt x="235087" y="302895"/>
                    <a:pt x="302895" y="235087"/>
                    <a:pt x="302895" y="151448"/>
                  </a:cubicBezTo>
                  <a:cubicBezTo>
                    <a:pt x="302895" y="67808"/>
                    <a:pt x="235087" y="0"/>
                    <a:pt x="151448" y="0"/>
                  </a:cubicBezTo>
                  <a:moveTo>
                    <a:pt x="151448" y="292665"/>
                  </a:moveTo>
                  <a:cubicBezTo>
                    <a:pt x="73457" y="292665"/>
                    <a:pt x="10230" y="229448"/>
                    <a:pt x="10230" y="151448"/>
                  </a:cubicBezTo>
                  <a:cubicBezTo>
                    <a:pt x="10230" y="73457"/>
                    <a:pt x="73457" y="10230"/>
                    <a:pt x="151448" y="10230"/>
                  </a:cubicBezTo>
                  <a:cubicBezTo>
                    <a:pt x="229438" y="10230"/>
                    <a:pt x="292665" y="73457"/>
                    <a:pt x="292665" y="151448"/>
                  </a:cubicBezTo>
                  <a:cubicBezTo>
                    <a:pt x="292665" y="229448"/>
                    <a:pt x="229438" y="292665"/>
                    <a:pt x="151448" y="292665"/>
                  </a:cubicBezTo>
                </a:path>
              </a:pathLst>
            </a:custGeom>
            <a:solidFill>
              <a:srgbClr val="464646">
                <a:alpha val="100000"/>
              </a:srgbClr>
            </a:solidFill>
          </p:spPr>
        </p:sp>
      </p:grpSp>
      <p:grpSp>
        <p:nvGrpSpPr>
          <p:cNvPr id="10" name="Group 10"/>
          <p:cNvGrpSpPr/>
          <p:nvPr/>
        </p:nvGrpSpPr>
        <p:grpSpPr>
          <a:xfrm rot="21600000">
            <a:off x="3135949" y="4782932"/>
            <a:ext cx="304565" cy="261736"/>
            <a:chOff x="3135949" y="4782932"/>
            <a:chExt cx="304565" cy="261736"/>
          </a:xfrm>
        </p:grpSpPr>
        <p:sp>
          <p:nvSpPr>
            <p:cNvPr id="9" name="Freeform 9"/>
            <p:cNvSpPr/>
            <p:nvPr/>
          </p:nvSpPr>
          <p:spPr>
            <a:xfrm>
              <a:off x="3135949" y="4782932"/>
              <a:ext cx="304565" cy="261736"/>
            </a:xfrm>
            <a:custGeom>
              <a:avLst/>
              <a:gdLst/>
              <a:ahLst/>
              <a:cxnLst/>
              <a:rect l="0" t="0" r="0" b="0"/>
              <a:pathLst>
                <a:path w="302895" h="260033">
                  <a:moveTo>
                    <a:pt x="76419" y="244888"/>
                  </a:moveTo>
                  <a:lnTo>
                    <a:pt x="5096" y="244888"/>
                  </a:lnTo>
                  <a:cubicBezTo>
                    <a:pt x="2276" y="244888"/>
                    <a:pt x="0" y="242621"/>
                    <a:pt x="0" y="239811"/>
                  </a:cubicBezTo>
                  <a:lnTo>
                    <a:pt x="0" y="127711"/>
                  </a:lnTo>
                  <a:cubicBezTo>
                    <a:pt x="0" y="124892"/>
                    <a:pt x="2276" y="122615"/>
                    <a:pt x="5096" y="122615"/>
                  </a:cubicBezTo>
                  <a:lnTo>
                    <a:pt x="76419" y="122615"/>
                  </a:lnTo>
                  <a:cubicBezTo>
                    <a:pt x="79238" y="122615"/>
                    <a:pt x="81515" y="124892"/>
                    <a:pt x="81515" y="127711"/>
                  </a:cubicBezTo>
                  <a:lnTo>
                    <a:pt x="81515" y="239811"/>
                  </a:lnTo>
                  <a:cubicBezTo>
                    <a:pt x="81515" y="242611"/>
                    <a:pt x="79238" y="244888"/>
                    <a:pt x="76419" y="244888"/>
                  </a:cubicBezTo>
                  <a:close/>
                  <a:moveTo>
                    <a:pt x="10192" y="234686"/>
                  </a:moveTo>
                  <a:lnTo>
                    <a:pt x="71323" y="234686"/>
                  </a:lnTo>
                  <a:lnTo>
                    <a:pt x="71323" y="132798"/>
                  </a:lnTo>
                  <a:lnTo>
                    <a:pt x="10192" y="132798"/>
                  </a:lnTo>
                  <a:lnTo>
                    <a:pt x="10192" y="234686"/>
                  </a:lnTo>
                  <a:close/>
                  <a:moveTo>
                    <a:pt x="174412" y="260652"/>
                  </a:moveTo>
                  <a:cubicBezTo>
                    <a:pt x="152829" y="260652"/>
                    <a:pt x="125901" y="247936"/>
                    <a:pt x="104270" y="237725"/>
                  </a:cubicBezTo>
                  <a:cubicBezTo>
                    <a:pt x="90668" y="231296"/>
                    <a:pt x="81001" y="225762"/>
                    <a:pt x="75286" y="225762"/>
                  </a:cubicBezTo>
                  <a:cubicBezTo>
                    <a:pt x="72466" y="225762"/>
                    <a:pt x="72276" y="223190"/>
                    <a:pt x="72276" y="220389"/>
                  </a:cubicBezTo>
                  <a:cubicBezTo>
                    <a:pt x="72276" y="217570"/>
                    <a:pt x="72476" y="215589"/>
                    <a:pt x="75286" y="215589"/>
                  </a:cubicBezTo>
                  <a:cubicBezTo>
                    <a:pt x="83277" y="215589"/>
                    <a:pt x="92688" y="220999"/>
                    <a:pt x="108623" y="228524"/>
                  </a:cubicBezTo>
                  <a:cubicBezTo>
                    <a:pt x="129340" y="238296"/>
                    <a:pt x="155124" y="250469"/>
                    <a:pt x="174412" y="250469"/>
                  </a:cubicBezTo>
                  <a:cubicBezTo>
                    <a:pt x="210398" y="250469"/>
                    <a:pt x="292703" y="204483"/>
                    <a:pt x="292703" y="188709"/>
                  </a:cubicBezTo>
                  <a:cubicBezTo>
                    <a:pt x="292703" y="176984"/>
                    <a:pt x="287493" y="171517"/>
                    <a:pt x="276292" y="171517"/>
                  </a:cubicBezTo>
                  <a:cubicBezTo>
                    <a:pt x="272529" y="171517"/>
                    <a:pt x="263957" y="178518"/>
                    <a:pt x="257061" y="184156"/>
                  </a:cubicBezTo>
                  <a:cubicBezTo>
                    <a:pt x="243345" y="195405"/>
                    <a:pt x="227809" y="208150"/>
                    <a:pt x="213208" y="203949"/>
                  </a:cubicBezTo>
                  <a:cubicBezTo>
                    <a:pt x="210693" y="203225"/>
                    <a:pt x="209131" y="200720"/>
                    <a:pt x="209579" y="198139"/>
                  </a:cubicBezTo>
                  <a:cubicBezTo>
                    <a:pt x="210379" y="193729"/>
                    <a:pt x="209731" y="190386"/>
                    <a:pt x="207569" y="187890"/>
                  </a:cubicBezTo>
                  <a:cubicBezTo>
                    <a:pt x="200425" y="179651"/>
                    <a:pt x="178308" y="180470"/>
                    <a:pt x="166402" y="180889"/>
                  </a:cubicBezTo>
                  <a:cubicBezTo>
                    <a:pt x="163801" y="180994"/>
                    <a:pt x="161506" y="181089"/>
                    <a:pt x="159677" y="181089"/>
                  </a:cubicBezTo>
                  <a:cubicBezTo>
                    <a:pt x="153181" y="181089"/>
                    <a:pt x="147618" y="177517"/>
                    <a:pt x="140589" y="172993"/>
                  </a:cubicBezTo>
                  <a:cubicBezTo>
                    <a:pt x="127911" y="164859"/>
                    <a:pt x="110566" y="153724"/>
                    <a:pt x="74428" y="153210"/>
                  </a:cubicBezTo>
                  <a:cubicBezTo>
                    <a:pt x="71609" y="153172"/>
                    <a:pt x="72885" y="151409"/>
                    <a:pt x="72923" y="148600"/>
                  </a:cubicBezTo>
                  <a:cubicBezTo>
                    <a:pt x="72962" y="145780"/>
                    <a:pt x="71933" y="142694"/>
                    <a:pt x="74571" y="143027"/>
                  </a:cubicBezTo>
                  <a:cubicBezTo>
                    <a:pt x="113624" y="143589"/>
                    <a:pt x="133160" y="156124"/>
                    <a:pt x="146094" y="164421"/>
                  </a:cubicBezTo>
                  <a:cubicBezTo>
                    <a:pt x="151943" y="168192"/>
                    <a:pt x="156181" y="170898"/>
                    <a:pt x="159687" y="170898"/>
                  </a:cubicBezTo>
                  <a:cubicBezTo>
                    <a:pt x="161420" y="170898"/>
                    <a:pt x="163573" y="170821"/>
                    <a:pt x="166040" y="170726"/>
                  </a:cubicBezTo>
                  <a:cubicBezTo>
                    <a:pt x="181537" y="170136"/>
                    <a:pt x="204949" y="169307"/>
                    <a:pt x="215294" y="181242"/>
                  </a:cubicBezTo>
                  <a:cubicBezTo>
                    <a:pt x="218465" y="184909"/>
                    <a:pt x="220085" y="189376"/>
                    <a:pt x="220132" y="194539"/>
                  </a:cubicBezTo>
                  <a:cubicBezTo>
                    <a:pt x="229229" y="193796"/>
                    <a:pt x="240973" y="184213"/>
                    <a:pt x="250641" y="176289"/>
                  </a:cubicBezTo>
                  <a:cubicBezTo>
                    <a:pt x="260852" y="167935"/>
                    <a:pt x="268919" y="161334"/>
                    <a:pt x="276311" y="161334"/>
                  </a:cubicBezTo>
                  <a:cubicBezTo>
                    <a:pt x="293199" y="161334"/>
                    <a:pt x="302895" y="171326"/>
                    <a:pt x="302895" y="188719"/>
                  </a:cubicBezTo>
                  <a:cubicBezTo>
                    <a:pt x="302895" y="213436"/>
                    <a:pt x="211741" y="260652"/>
                    <a:pt x="174412" y="260652"/>
                  </a:cubicBezTo>
                  <a:close/>
                  <a:moveTo>
                    <a:pt x="213970" y="204121"/>
                  </a:moveTo>
                  <a:lnTo>
                    <a:pt x="132445" y="204121"/>
                  </a:lnTo>
                  <a:cubicBezTo>
                    <a:pt x="129626" y="204121"/>
                    <a:pt x="127349" y="201854"/>
                    <a:pt x="127349" y="199025"/>
                  </a:cubicBezTo>
                  <a:cubicBezTo>
                    <a:pt x="127349" y="196215"/>
                    <a:pt x="129626" y="193939"/>
                    <a:pt x="132445" y="193939"/>
                  </a:cubicBezTo>
                  <a:lnTo>
                    <a:pt x="213970" y="193939"/>
                  </a:lnTo>
                  <a:cubicBezTo>
                    <a:pt x="216799" y="193939"/>
                    <a:pt x="219065" y="196215"/>
                    <a:pt x="219065" y="199025"/>
                  </a:cubicBezTo>
                  <a:cubicBezTo>
                    <a:pt x="219075" y="201854"/>
                    <a:pt x="216799" y="204121"/>
                    <a:pt x="213970" y="204121"/>
                  </a:cubicBezTo>
                  <a:close/>
                  <a:moveTo>
                    <a:pt x="236915" y="41091"/>
                  </a:moveTo>
                  <a:lnTo>
                    <a:pt x="201254" y="41091"/>
                  </a:lnTo>
                  <a:cubicBezTo>
                    <a:pt x="191433" y="41091"/>
                    <a:pt x="183432" y="33090"/>
                    <a:pt x="183432" y="23260"/>
                  </a:cubicBezTo>
                  <a:lnTo>
                    <a:pt x="183432" y="18164"/>
                  </a:lnTo>
                  <a:cubicBezTo>
                    <a:pt x="183432" y="8334"/>
                    <a:pt x="191433" y="333"/>
                    <a:pt x="201254" y="333"/>
                  </a:cubicBezTo>
                  <a:lnTo>
                    <a:pt x="236915" y="333"/>
                  </a:lnTo>
                  <a:cubicBezTo>
                    <a:pt x="246745" y="333"/>
                    <a:pt x="254756" y="8334"/>
                    <a:pt x="254756" y="18164"/>
                  </a:cubicBezTo>
                  <a:lnTo>
                    <a:pt x="254756" y="23260"/>
                  </a:lnTo>
                  <a:cubicBezTo>
                    <a:pt x="254756" y="33090"/>
                    <a:pt x="246745" y="41091"/>
                    <a:pt x="236915" y="41091"/>
                  </a:cubicBezTo>
                  <a:close/>
                  <a:moveTo>
                    <a:pt x="201254" y="10525"/>
                  </a:moveTo>
                  <a:cubicBezTo>
                    <a:pt x="197053" y="10525"/>
                    <a:pt x="193605" y="13945"/>
                    <a:pt x="193605" y="18164"/>
                  </a:cubicBezTo>
                  <a:lnTo>
                    <a:pt x="193605" y="23260"/>
                  </a:lnTo>
                  <a:cubicBezTo>
                    <a:pt x="193605" y="27470"/>
                    <a:pt x="197034" y="30909"/>
                    <a:pt x="201254" y="30909"/>
                  </a:cubicBezTo>
                  <a:lnTo>
                    <a:pt x="236915" y="30909"/>
                  </a:lnTo>
                  <a:cubicBezTo>
                    <a:pt x="241125" y="30909"/>
                    <a:pt x="244564" y="27480"/>
                    <a:pt x="244564" y="23260"/>
                  </a:cubicBezTo>
                  <a:lnTo>
                    <a:pt x="244564" y="18164"/>
                  </a:lnTo>
                  <a:cubicBezTo>
                    <a:pt x="244564" y="13954"/>
                    <a:pt x="241144" y="10525"/>
                    <a:pt x="236915" y="10525"/>
                  </a:cubicBezTo>
                  <a:lnTo>
                    <a:pt x="201254" y="10525"/>
                  </a:lnTo>
                  <a:close/>
                  <a:moveTo>
                    <a:pt x="175784" y="92040"/>
                  </a:moveTo>
                  <a:lnTo>
                    <a:pt x="140113" y="92040"/>
                  </a:lnTo>
                  <a:cubicBezTo>
                    <a:pt x="130283" y="92040"/>
                    <a:pt x="122282" y="84039"/>
                    <a:pt x="122282" y="74209"/>
                  </a:cubicBezTo>
                  <a:lnTo>
                    <a:pt x="122282" y="69123"/>
                  </a:lnTo>
                  <a:cubicBezTo>
                    <a:pt x="122282" y="59293"/>
                    <a:pt x="130283" y="51292"/>
                    <a:pt x="140113" y="51292"/>
                  </a:cubicBezTo>
                  <a:lnTo>
                    <a:pt x="175784" y="51292"/>
                  </a:lnTo>
                  <a:cubicBezTo>
                    <a:pt x="185604" y="51292"/>
                    <a:pt x="193605" y="59293"/>
                    <a:pt x="193605" y="69123"/>
                  </a:cubicBezTo>
                  <a:lnTo>
                    <a:pt x="193605" y="74209"/>
                  </a:lnTo>
                  <a:cubicBezTo>
                    <a:pt x="193605" y="84039"/>
                    <a:pt x="185604" y="92040"/>
                    <a:pt x="175784" y="92040"/>
                  </a:cubicBezTo>
                  <a:close/>
                  <a:moveTo>
                    <a:pt x="140113" y="61474"/>
                  </a:moveTo>
                  <a:cubicBezTo>
                    <a:pt x="135903" y="61474"/>
                    <a:pt x="132464" y="64903"/>
                    <a:pt x="132464" y="69123"/>
                  </a:cubicBezTo>
                  <a:lnTo>
                    <a:pt x="132464" y="74209"/>
                  </a:lnTo>
                  <a:cubicBezTo>
                    <a:pt x="132464" y="78419"/>
                    <a:pt x="135893" y="81858"/>
                    <a:pt x="140113" y="81858"/>
                  </a:cubicBezTo>
                  <a:lnTo>
                    <a:pt x="175784" y="81858"/>
                  </a:lnTo>
                  <a:cubicBezTo>
                    <a:pt x="179984" y="81858"/>
                    <a:pt x="183432" y="78429"/>
                    <a:pt x="183432" y="74209"/>
                  </a:cubicBezTo>
                  <a:lnTo>
                    <a:pt x="183432" y="69123"/>
                  </a:lnTo>
                  <a:cubicBezTo>
                    <a:pt x="183432" y="64913"/>
                    <a:pt x="180003" y="61474"/>
                    <a:pt x="175784" y="61474"/>
                  </a:cubicBezTo>
                  <a:lnTo>
                    <a:pt x="140113" y="61474"/>
                  </a:lnTo>
                  <a:close/>
                  <a:moveTo>
                    <a:pt x="236915" y="142989"/>
                  </a:moveTo>
                  <a:lnTo>
                    <a:pt x="201254" y="142989"/>
                  </a:lnTo>
                  <a:cubicBezTo>
                    <a:pt x="191433" y="142989"/>
                    <a:pt x="183432" y="134979"/>
                    <a:pt x="183432" y="125149"/>
                  </a:cubicBezTo>
                  <a:lnTo>
                    <a:pt x="183432" y="120053"/>
                  </a:lnTo>
                  <a:cubicBezTo>
                    <a:pt x="183432" y="110223"/>
                    <a:pt x="191433" y="102222"/>
                    <a:pt x="201254" y="102222"/>
                  </a:cubicBezTo>
                  <a:lnTo>
                    <a:pt x="236915" y="102222"/>
                  </a:lnTo>
                  <a:cubicBezTo>
                    <a:pt x="246745" y="102222"/>
                    <a:pt x="254756" y="110223"/>
                    <a:pt x="254756" y="120053"/>
                  </a:cubicBezTo>
                  <a:lnTo>
                    <a:pt x="254756" y="125149"/>
                  </a:lnTo>
                  <a:cubicBezTo>
                    <a:pt x="254756" y="134988"/>
                    <a:pt x="246745" y="142989"/>
                    <a:pt x="236915" y="142989"/>
                  </a:cubicBezTo>
                  <a:close/>
                  <a:moveTo>
                    <a:pt x="201254" y="112424"/>
                  </a:moveTo>
                  <a:cubicBezTo>
                    <a:pt x="197053" y="112424"/>
                    <a:pt x="193605" y="115853"/>
                    <a:pt x="193605" y="120072"/>
                  </a:cubicBezTo>
                  <a:lnTo>
                    <a:pt x="193605" y="125168"/>
                  </a:lnTo>
                  <a:cubicBezTo>
                    <a:pt x="193605" y="129378"/>
                    <a:pt x="197034" y="132807"/>
                    <a:pt x="201254" y="132807"/>
                  </a:cubicBezTo>
                  <a:lnTo>
                    <a:pt x="236915" y="132807"/>
                  </a:lnTo>
                  <a:cubicBezTo>
                    <a:pt x="241125" y="132807"/>
                    <a:pt x="244564" y="129388"/>
                    <a:pt x="244564" y="125168"/>
                  </a:cubicBezTo>
                  <a:lnTo>
                    <a:pt x="244564" y="120072"/>
                  </a:lnTo>
                  <a:cubicBezTo>
                    <a:pt x="244564" y="115862"/>
                    <a:pt x="241144" y="112424"/>
                    <a:pt x="236915" y="112424"/>
                  </a:cubicBezTo>
                  <a:lnTo>
                    <a:pt x="201254" y="112424"/>
                  </a:lnTo>
                  <a:close/>
                </a:path>
              </a:pathLst>
            </a:custGeom>
            <a:solidFill>
              <a:srgbClr val="464646">
                <a:alpha val="100000"/>
              </a:srgbClr>
            </a:solidFill>
          </p:spPr>
        </p:sp>
      </p:grpSp>
      <p:grpSp>
        <p:nvGrpSpPr>
          <p:cNvPr id="12" name="Group 12"/>
          <p:cNvGrpSpPr/>
          <p:nvPr/>
        </p:nvGrpSpPr>
        <p:grpSpPr>
          <a:xfrm rot="21600000">
            <a:off x="3015351" y="2219326"/>
            <a:ext cx="554706" cy="554706"/>
            <a:chOff x="3015351" y="2219326"/>
            <a:chExt cx="554706" cy="554706"/>
          </a:xfrm>
        </p:grpSpPr>
        <p:sp>
          <p:nvSpPr>
            <p:cNvPr id="11" name="Freeform 11"/>
            <p:cNvSpPr/>
            <p:nvPr/>
          </p:nvSpPr>
          <p:spPr>
            <a:xfrm>
              <a:off x="3015351" y="2219326"/>
              <a:ext cx="554706" cy="554706"/>
            </a:xfrm>
            <a:custGeom>
              <a:avLst/>
              <a:gdLst/>
              <a:ahLst/>
              <a:cxnLst/>
              <a:rect l="0" t="0" r="0" b="0"/>
              <a:pathLst>
                <a:path w="302895" h="302895">
                  <a:moveTo>
                    <a:pt x="151448" y="0"/>
                  </a:moveTo>
                  <a:cubicBezTo>
                    <a:pt x="67808" y="0"/>
                    <a:pt x="0" y="67808"/>
                    <a:pt x="0" y="151448"/>
                  </a:cubicBezTo>
                  <a:cubicBezTo>
                    <a:pt x="0" y="235087"/>
                    <a:pt x="67808" y="302895"/>
                    <a:pt x="151448" y="302895"/>
                  </a:cubicBezTo>
                  <a:cubicBezTo>
                    <a:pt x="235087" y="302895"/>
                    <a:pt x="302895" y="235087"/>
                    <a:pt x="302895" y="151448"/>
                  </a:cubicBezTo>
                  <a:cubicBezTo>
                    <a:pt x="302895" y="67808"/>
                    <a:pt x="235087" y="0"/>
                    <a:pt x="151448" y="0"/>
                  </a:cubicBezTo>
                  <a:moveTo>
                    <a:pt x="151448" y="292665"/>
                  </a:moveTo>
                  <a:cubicBezTo>
                    <a:pt x="73457" y="292665"/>
                    <a:pt x="10230" y="229448"/>
                    <a:pt x="10230" y="151448"/>
                  </a:cubicBezTo>
                  <a:cubicBezTo>
                    <a:pt x="10230" y="73457"/>
                    <a:pt x="73457" y="10230"/>
                    <a:pt x="151448" y="10230"/>
                  </a:cubicBezTo>
                  <a:cubicBezTo>
                    <a:pt x="229438" y="10230"/>
                    <a:pt x="292665" y="73457"/>
                    <a:pt x="292665" y="151448"/>
                  </a:cubicBezTo>
                  <a:cubicBezTo>
                    <a:pt x="292665" y="229448"/>
                    <a:pt x="229438" y="292665"/>
                    <a:pt x="151448" y="292665"/>
                  </a:cubicBezTo>
                </a:path>
              </a:pathLst>
            </a:custGeom>
            <a:solidFill>
              <a:srgbClr val="464646">
                <a:alpha val="100000"/>
              </a:srgbClr>
            </a:solidFill>
          </p:spPr>
        </p:sp>
      </p:grpSp>
      <p:grpSp>
        <p:nvGrpSpPr>
          <p:cNvPr id="14" name="Group 14"/>
          <p:cNvGrpSpPr/>
          <p:nvPr/>
        </p:nvGrpSpPr>
        <p:grpSpPr>
          <a:xfrm rot="21600000">
            <a:off x="3136284" y="2340259"/>
            <a:ext cx="312898" cy="312898"/>
            <a:chOff x="3136284" y="2340259"/>
            <a:chExt cx="312898" cy="312898"/>
          </a:xfrm>
        </p:grpSpPr>
        <p:sp>
          <p:nvSpPr>
            <p:cNvPr id="13" name="Freeform 13"/>
            <p:cNvSpPr/>
            <p:nvPr/>
          </p:nvSpPr>
          <p:spPr>
            <a:xfrm>
              <a:off x="3136284" y="2340259"/>
              <a:ext cx="312898" cy="312898"/>
            </a:xfrm>
            <a:custGeom>
              <a:avLst/>
              <a:gdLst/>
              <a:ahLst/>
              <a:cxnLst/>
              <a:rect l="0" t="0" r="0" b="0"/>
              <a:pathLst>
                <a:path w="302895" h="302895">
                  <a:moveTo>
                    <a:pt x="95917" y="0"/>
                  </a:moveTo>
                  <a:lnTo>
                    <a:pt x="5048" y="0"/>
                  </a:lnTo>
                  <a:cubicBezTo>
                    <a:pt x="2248" y="0"/>
                    <a:pt x="0" y="2267"/>
                    <a:pt x="0" y="5048"/>
                  </a:cubicBezTo>
                  <a:lnTo>
                    <a:pt x="0" y="95917"/>
                  </a:lnTo>
                  <a:cubicBezTo>
                    <a:pt x="0" y="98708"/>
                    <a:pt x="2248" y="100965"/>
                    <a:pt x="5048" y="100965"/>
                  </a:cubicBezTo>
                  <a:lnTo>
                    <a:pt x="95917" y="100965"/>
                  </a:lnTo>
                  <a:cubicBezTo>
                    <a:pt x="98698" y="100965"/>
                    <a:pt x="100965" y="98708"/>
                    <a:pt x="100965" y="95917"/>
                  </a:cubicBezTo>
                  <a:lnTo>
                    <a:pt x="100965" y="5048"/>
                  </a:lnTo>
                  <a:cubicBezTo>
                    <a:pt x="100965" y="2257"/>
                    <a:pt x="98698" y="0"/>
                    <a:pt x="95917" y="0"/>
                  </a:cubicBezTo>
                  <a:close/>
                  <a:moveTo>
                    <a:pt x="90869" y="90869"/>
                  </a:moveTo>
                  <a:lnTo>
                    <a:pt x="10096" y="90869"/>
                  </a:lnTo>
                  <a:lnTo>
                    <a:pt x="10096" y="10096"/>
                  </a:lnTo>
                  <a:lnTo>
                    <a:pt x="90869" y="10096"/>
                  </a:lnTo>
                  <a:lnTo>
                    <a:pt x="90869" y="90869"/>
                  </a:lnTo>
                  <a:close/>
                  <a:moveTo>
                    <a:pt x="35338" y="70676"/>
                  </a:moveTo>
                  <a:lnTo>
                    <a:pt x="65627" y="70676"/>
                  </a:lnTo>
                  <a:cubicBezTo>
                    <a:pt x="68399" y="70676"/>
                    <a:pt x="70676" y="68418"/>
                    <a:pt x="70666" y="65627"/>
                  </a:cubicBezTo>
                  <a:lnTo>
                    <a:pt x="70666" y="35338"/>
                  </a:lnTo>
                  <a:cubicBezTo>
                    <a:pt x="70666" y="32547"/>
                    <a:pt x="68399" y="30289"/>
                    <a:pt x="65627" y="30289"/>
                  </a:cubicBezTo>
                  <a:lnTo>
                    <a:pt x="35338" y="30289"/>
                  </a:lnTo>
                  <a:cubicBezTo>
                    <a:pt x="32537" y="30289"/>
                    <a:pt x="30289" y="32547"/>
                    <a:pt x="30289" y="35338"/>
                  </a:cubicBezTo>
                  <a:lnTo>
                    <a:pt x="30289" y="65627"/>
                  </a:lnTo>
                  <a:cubicBezTo>
                    <a:pt x="30289" y="68418"/>
                    <a:pt x="32537" y="70676"/>
                    <a:pt x="35338" y="70676"/>
                  </a:cubicBezTo>
                  <a:close/>
                  <a:moveTo>
                    <a:pt x="40386" y="40386"/>
                  </a:moveTo>
                  <a:lnTo>
                    <a:pt x="60579" y="40386"/>
                  </a:lnTo>
                  <a:lnTo>
                    <a:pt x="60579" y="60579"/>
                  </a:lnTo>
                  <a:lnTo>
                    <a:pt x="40386" y="60579"/>
                  </a:lnTo>
                  <a:lnTo>
                    <a:pt x="40386" y="40386"/>
                  </a:lnTo>
                  <a:close/>
                  <a:moveTo>
                    <a:pt x="35338" y="272615"/>
                  </a:moveTo>
                  <a:lnTo>
                    <a:pt x="65627" y="272615"/>
                  </a:lnTo>
                  <a:cubicBezTo>
                    <a:pt x="68399" y="272615"/>
                    <a:pt x="70676" y="270348"/>
                    <a:pt x="70666" y="267557"/>
                  </a:cubicBezTo>
                  <a:lnTo>
                    <a:pt x="70666" y="237268"/>
                  </a:lnTo>
                  <a:cubicBezTo>
                    <a:pt x="70666" y="234477"/>
                    <a:pt x="68399" y="232229"/>
                    <a:pt x="65627" y="232229"/>
                  </a:cubicBezTo>
                  <a:lnTo>
                    <a:pt x="35338" y="232229"/>
                  </a:lnTo>
                  <a:cubicBezTo>
                    <a:pt x="32537" y="232229"/>
                    <a:pt x="30289" y="234477"/>
                    <a:pt x="30289" y="237268"/>
                  </a:cubicBezTo>
                  <a:lnTo>
                    <a:pt x="30289" y="267557"/>
                  </a:lnTo>
                  <a:cubicBezTo>
                    <a:pt x="30289" y="270339"/>
                    <a:pt x="32537" y="272615"/>
                    <a:pt x="35338" y="272615"/>
                  </a:cubicBezTo>
                  <a:close/>
                  <a:moveTo>
                    <a:pt x="40386" y="242326"/>
                  </a:moveTo>
                  <a:lnTo>
                    <a:pt x="60579" y="242326"/>
                  </a:lnTo>
                  <a:lnTo>
                    <a:pt x="60579" y="262509"/>
                  </a:lnTo>
                  <a:lnTo>
                    <a:pt x="40386" y="262509"/>
                  </a:lnTo>
                  <a:lnTo>
                    <a:pt x="40386" y="242326"/>
                  </a:lnTo>
                  <a:close/>
                  <a:moveTo>
                    <a:pt x="237268" y="70676"/>
                  </a:moveTo>
                  <a:lnTo>
                    <a:pt x="267557" y="70676"/>
                  </a:lnTo>
                  <a:cubicBezTo>
                    <a:pt x="270329" y="70676"/>
                    <a:pt x="272615" y="68418"/>
                    <a:pt x="272615" y="65627"/>
                  </a:cubicBezTo>
                  <a:lnTo>
                    <a:pt x="272615" y="35338"/>
                  </a:lnTo>
                  <a:cubicBezTo>
                    <a:pt x="272615" y="32547"/>
                    <a:pt x="270348" y="30289"/>
                    <a:pt x="267576" y="30289"/>
                  </a:cubicBezTo>
                  <a:lnTo>
                    <a:pt x="237268" y="30289"/>
                  </a:lnTo>
                  <a:cubicBezTo>
                    <a:pt x="234467" y="30289"/>
                    <a:pt x="232229" y="32547"/>
                    <a:pt x="232229" y="35338"/>
                  </a:cubicBezTo>
                  <a:lnTo>
                    <a:pt x="232229" y="65627"/>
                  </a:lnTo>
                  <a:cubicBezTo>
                    <a:pt x="232220" y="68418"/>
                    <a:pt x="234467" y="70676"/>
                    <a:pt x="237268" y="70676"/>
                  </a:cubicBezTo>
                  <a:close/>
                  <a:moveTo>
                    <a:pt x="242316" y="40386"/>
                  </a:moveTo>
                  <a:lnTo>
                    <a:pt x="262509" y="40386"/>
                  </a:lnTo>
                  <a:lnTo>
                    <a:pt x="262509" y="60579"/>
                  </a:lnTo>
                  <a:lnTo>
                    <a:pt x="242316" y="60579"/>
                  </a:lnTo>
                  <a:lnTo>
                    <a:pt x="242316" y="40386"/>
                  </a:lnTo>
                  <a:close/>
                  <a:moveTo>
                    <a:pt x="297847" y="0"/>
                  </a:moveTo>
                  <a:lnTo>
                    <a:pt x="206978" y="0"/>
                  </a:lnTo>
                  <a:cubicBezTo>
                    <a:pt x="204178" y="0"/>
                    <a:pt x="201930" y="2267"/>
                    <a:pt x="201930" y="5048"/>
                  </a:cubicBezTo>
                  <a:lnTo>
                    <a:pt x="201930" y="95917"/>
                  </a:lnTo>
                  <a:cubicBezTo>
                    <a:pt x="201930" y="98708"/>
                    <a:pt x="204178" y="100965"/>
                    <a:pt x="206978" y="100965"/>
                  </a:cubicBezTo>
                  <a:lnTo>
                    <a:pt x="297847" y="100965"/>
                  </a:lnTo>
                  <a:cubicBezTo>
                    <a:pt x="300628" y="100965"/>
                    <a:pt x="302895" y="98708"/>
                    <a:pt x="302895" y="95917"/>
                  </a:cubicBezTo>
                  <a:lnTo>
                    <a:pt x="302895" y="5048"/>
                  </a:lnTo>
                  <a:cubicBezTo>
                    <a:pt x="302895" y="2257"/>
                    <a:pt x="300628" y="0"/>
                    <a:pt x="297847" y="0"/>
                  </a:cubicBezTo>
                  <a:close/>
                  <a:moveTo>
                    <a:pt x="292789" y="90869"/>
                  </a:moveTo>
                  <a:lnTo>
                    <a:pt x="212026" y="90869"/>
                  </a:lnTo>
                  <a:lnTo>
                    <a:pt x="212026" y="10096"/>
                  </a:lnTo>
                  <a:lnTo>
                    <a:pt x="292789" y="10096"/>
                  </a:lnTo>
                  <a:lnTo>
                    <a:pt x="292789" y="90869"/>
                  </a:lnTo>
                  <a:close/>
                  <a:moveTo>
                    <a:pt x="95917" y="201940"/>
                  </a:moveTo>
                  <a:lnTo>
                    <a:pt x="5048" y="201940"/>
                  </a:lnTo>
                  <a:cubicBezTo>
                    <a:pt x="2248" y="201940"/>
                    <a:pt x="0" y="204187"/>
                    <a:pt x="0" y="206978"/>
                  </a:cubicBezTo>
                  <a:lnTo>
                    <a:pt x="0" y="297856"/>
                  </a:lnTo>
                  <a:cubicBezTo>
                    <a:pt x="0" y="300647"/>
                    <a:pt x="2248" y="302895"/>
                    <a:pt x="5048" y="302895"/>
                  </a:cubicBezTo>
                  <a:lnTo>
                    <a:pt x="95917" y="302895"/>
                  </a:lnTo>
                  <a:cubicBezTo>
                    <a:pt x="98698" y="302895"/>
                    <a:pt x="100965" y="300647"/>
                    <a:pt x="100965" y="297856"/>
                  </a:cubicBezTo>
                  <a:lnTo>
                    <a:pt x="100965" y="206978"/>
                  </a:lnTo>
                  <a:cubicBezTo>
                    <a:pt x="100965" y="204187"/>
                    <a:pt x="98698" y="201940"/>
                    <a:pt x="95917" y="201940"/>
                  </a:cubicBezTo>
                  <a:close/>
                  <a:moveTo>
                    <a:pt x="90869" y="292799"/>
                  </a:moveTo>
                  <a:lnTo>
                    <a:pt x="10096" y="292799"/>
                  </a:lnTo>
                  <a:lnTo>
                    <a:pt x="10096" y="212036"/>
                  </a:lnTo>
                  <a:lnTo>
                    <a:pt x="90869" y="212036"/>
                  </a:lnTo>
                  <a:lnTo>
                    <a:pt x="90869" y="292799"/>
                  </a:lnTo>
                  <a:close/>
                  <a:moveTo>
                    <a:pt x="95917" y="111062"/>
                  </a:moveTo>
                  <a:lnTo>
                    <a:pt x="10096" y="111062"/>
                  </a:lnTo>
                  <a:cubicBezTo>
                    <a:pt x="7296" y="111062"/>
                    <a:pt x="5048" y="113319"/>
                    <a:pt x="5048" y="116110"/>
                  </a:cubicBezTo>
                  <a:cubicBezTo>
                    <a:pt x="5048" y="118901"/>
                    <a:pt x="7296" y="121158"/>
                    <a:pt x="10096" y="121158"/>
                  </a:cubicBezTo>
                  <a:lnTo>
                    <a:pt x="90869" y="121158"/>
                  </a:lnTo>
                  <a:lnTo>
                    <a:pt x="90869" y="141351"/>
                  </a:lnTo>
                  <a:cubicBezTo>
                    <a:pt x="90869" y="144142"/>
                    <a:pt x="93116" y="146399"/>
                    <a:pt x="95917" y="146399"/>
                  </a:cubicBezTo>
                  <a:cubicBezTo>
                    <a:pt x="98698" y="146399"/>
                    <a:pt x="100965" y="144142"/>
                    <a:pt x="100965" y="141351"/>
                  </a:cubicBezTo>
                  <a:lnTo>
                    <a:pt x="100965" y="116110"/>
                  </a:lnTo>
                  <a:cubicBezTo>
                    <a:pt x="100965" y="113319"/>
                    <a:pt x="98698" y="111062"/>
                    <a:pt x="95917" y="111062"/>
                  </a:cubicBezTo>
                  <a:close/>
                  <a:moveTo>
                    <a:pt x="5048" y="191833"/>
                  </a:moveTo>
                  <a:lnTo>
                    <a:pt x="90868" y="191833"/>
                  </a:lnTo>
                  <a:cubicBezTo>
                    <a:pt x="93650" y="191833"/>
                    <a:pt x="95917" y="189586"/>
                    <a:pt x="95917" y="186795"/>
                  </a:cubicBezTo>
                  <a:cubicBezTo>
                    <a:pt x="95917" y="184004"/>
                    <a:pt x="93650" y="181737"/>
                    <a:pt x="90869" y="181737"/>
                  </a:cubicBezTo>
                  <a:lnTo>
                    <a:pt x="10096" y="181737"/>
                  </a:lnTo>
                  <a:lnTo>
                    <a:pt x="10096" y="161554"/>
                  </a:lnTo>
                  <a:cubicBezTo>
                    <a:pt x="10096" y="158763"/>
                    <a:pt x="7830" y="156515"/>
                    <a:pt x="5048" y="156515"/>
                  </a:cubicBezTo>
                  <a:cubicBezTo>
                    <a:pt x="2248" y="156515"/>
                    <a:pt x="0" y="158763"/>
                    <a:pt x="0" y="161554"/>
                  </a:cubicBezTo>
                  <a:lnTo>
                    <a:pt x="0" y="186795"/>
                  </a:lnTo>
                  <a:cubicBezTo>
                    <a:pt x="0" y="189586"/>
                    <a:pt x="2248" y="191833"/>
                    <a:pt x="5048" y="191833"/>
                  </a:cubicBezTo>
                  <a:close/>
                  <a:moveTo>
                    <a:pt x="297847" y="206978"/>
                  </a:moveTo>
                  <a:cubicBezTo>
                    <a:pt x="295046" y="206978"/>
                    <a:pt x="292799" y="209245"/>
                    <a:pt x="292799" y="212036"/>
                  </a:cubicBezTo>
                  <a:lnTo>
                    <a:pt x="292799" y="292798"/>
                  </a:lnTo>
                  <a:lnTo>
                    <a:pt x="282692" y="292798"/>
                  </a:lnTo>
                  <a:cubicBezTo>
                    <a:pt x="279902" y="292798"/>
                    <a:pt x="277654" y="295065"/>
                    <a:pt x="277654" y="297856"/>
                  </a:cubicBezTo>
                  <a:cubicBezTo>
                    <a:pt x="277654" y="300647"/>
                    <a:pt x="279902" y="302895"/>
                    <a:pt x="282692" y="302895"/>
                  </a:cubicBezTo>
                  <a:lnTo>
                    <a:pt x="297847" y="302895"/>
                  </a:lnTo>
                  <a:cubicBezTo>
                    <a:pt x="300628" y="302895"/>
                    <a:pt x="302895" y="300647"/>
                    <a:pt x="302895" y="297856"/>
                  </a:cubicBezTo>
                  <a:lnTo>
                    <a:pt x="302895" y="212036"/>
                  </a:lnTo>
                  <a:cubicBezTo>
                    <a:pt x="302895" y="209245"/>
                    <a:pt x="300628" y="206978"/>
                    <a:pt x="297847" y="206978"/>
                  </a:cubicBezTo>
                  <a:close/>
                  <a:moveTo>
                    <a:pt x="146399" y="206978"/>
                  </a:moveTo>
                  <a:cubicBezTo>
                    <a:pt x="146399" y="204187"/>
                    <a:pt x="144132" y="201940"/>
                    <a:pt x="141351" y="201940"/>
                  </a:cubicBezTo>
                  <a:lnTo>
                    <a:pt x="126206" y="201940"/>
                  </a:lnTo>
                  <a:cubicBezTo>
                    <a:pt x="123406" y="201940"/>
                    <a:pt x="121158" y="204187"/>
                    <a:pt x="121158" y="206978"/>
                  </a:cubicBezTo>
                  <a:lnTo>
                    <a:pt x="121158" y="292798"/>
                  </a:lnTo>
                  <a:cubicBezTo>
                    <a:pt x="121158" y="295589"/>
                    <a:pt x="123406" y="297856"/>
                    <a:pt x="126206" y="297856"/>
                  </a:cubicBezTo>
                  <a:cubicBezTo>
                    <a:pt x="128988" y="297856"/>
                    <a:pt x="131255" y="295589"/>
                    <a:pt x="131255" y="292798"/>
                  </a:cubicBezTo>
                  <a:lnTo>
                    <a:pt x="131255" y="212036"/>
                  </a:lnTo>
                  <a:lnTo>
                    <a:pt x="141351" y="212036"/>
                  </a:lnTo>
                  <a:cubicBezTo>
                    <a:pt x="144132" y="212036"/>
                    <a:pt x="146399" y="209769"/>
                    <a:pt x="146399" y="206978"/>
                  </a:cubicBezTo>
                  <a:close/>
                  <a:moveTo>
                    <a:pt x="242316" y="292799"/>
                  </a:moveTo>
                  <a:lnTo>
                    <a:pt x="161554" y="292799"/>
                  </a:lnTo>
                  <a:cubicBezTo>
                    <a:pt x="158744" y="292799"/>
                    <a:pt x="156496" y="295065"/>
                    <a:pt x="156496" y="297856"/>
                  </a:cubicBezTo>
                  <a:cubicBezTo>
                    <a:pt x="156496" y="300647"/>
                    <a:pt x="158744" y="302895"/>
                    <a:pt x="161554" y="302895"/>
                  </a:cubicBezTo>
                  <a:lnTo>
                    <a:pt x="242316" y="302895"/>
                  </a:lnTo>
                  <a:cubicBezTo>
                    <a:pt x="245097" y="302895"/>
                    <a:pt x="247364" y="300647"/>
                    <a:pt x="247364" y="297856"/>
                  </a:cubicBezTo>
                  <a:cubicBezTo>
                    <a:pt x="247364" y="295065"/>
                    <a:pt x="245097" y="292799"/>
                    <a:pt x="242316" y="292799"/>
                  </a:cubicBezTo>
                  <a:close/>
                  <a:moveTo>
                    <a:pt x="196882" y="267548"/>
                  </a:moveTo>
                  <a:cubicBezTo>
                    <a:pt x="196882" y="264757"/>
                    <a:pt x="194624" y="262509"/>
                    <a:pt x="191843" y="262509"/>
                  </a:cubicBezTo>
                  <a:lnTo>
                    <a:pt x="151448" y="262509"/>
                  </a:lnTo>
                  <a:cubicBezTo>
                    <a:pt x="148647" y="262509"/>
                    <a:pt x="146399" y="264757"/>
                    <a:pt x="146399" y="267548"/>
                  </a:cubicBezTo>
                  <a:cubicBezTo>
                    <a:pt x="146399" y="270339"/>
                    <a:pt x="148647" y="272606"/>
                    <a:pt x="151448" y="272606"/>
                  </a:cubicBezTo>
                  <a:lnTo>
                    <a:pt x="191834" y="272606"/>
                  </a:lnTo>
                  <a:cubicBezTo>
                    <a:pt x="194615" y="272615"/>
                    <a:pt x="196882" y="270339"/>
                    <a:pt x="196882" y="267548"/>
                  </a:cubicBezTo>
                  <a:close/>
                  <a:moveTo>
                    <a:pt x="262509" y="262519"/>
                  </a:moveTo>
                  <a:lnTo>
                    <a:pt x="232220" y="262519"/>
                  </a:lnTo>
                  <a:cubicBezTo>
                    <a:pt x="229410" y="262519"/>
                    <a:pt x="227171" y="264757"/>
                    <a:pt x="227171" y="267548"/>
                  </a:cubicBezTo>
                  <a:cubicBezTo>
                    <a:pt x="227171" y="270339"/>
                    <a:pt x="229410" y="272606"/>
                    <a:pt x="232220" y="272606"/>
                  </a:cubicBezTo>
                  <a:lnTo>
                    <a:pt x="262509" y="272606"/>
                  </a:lnTo>
                  <a:cubicBezTo>
                    <a:pt x="265290" y="272606"/>
                    <a:pt x="267548" y="270339"/>
                    <a:pt x="267548" y="267548"/>
                  </a:cubicBezTo>
                  <a:cubicBezTo>
                    <a:pt x="267548" y="264757"/>
                    <a:pt x="265290" y="262519"/>
                    <a:pt x="262509" y="262519"/>
                  </a:cubicBezTo>
                  <a:close/>
                  <a:moveTo>
                    <a:pt x="262509" y="201940"/>
                  </a:moveTo>
                  <a:lnTo>
                    <a:pt x="242316" y="201940"/>
                  </a:lnTo>
                  <a:cubicBezTo>
                    <a:pt x="239516" y="201940"/>
                    <a:pt x="237268" y="204187"/>
                    <a:pt x="237268" y="206978"/>
                  </a:cubicBezTo>
                  <a:cubicBezTo>
                    <a:pt x="237268" y="209769"/>
                    <a:pt x="239516" y="212036"/>
                    <a:pt x="242316" y="212036"/>
                  </a:cubicBezTo>
                  <a:lnTo>
                    <a:pt x="262509" y="212036"/>
                  </a:lnTo>
                  <a:cubicBezTo>
                    <a:pt x="265290" y="212036"/>
                    <a:pt x="267548" y="209769"/>
                    <a:pt x="267548" y="206978"/>
                  </a:cubicBezTo>
                  <a:cubicBezTo>
                    <a:pt x="267548" y="204187"/>
                    <a:pt x="265290" y="201940"/>
                    <a:pt x="262509" y="201940"/>
                  </a:cubicBezTo>
                  <a:close/>
                  <a:moveTo>
                    <a:pt x="217084" y="206978"/>
                  </a:moveTo>
                  <a:cubicBezTo>
                    <a:pt x="217084" y="204187"/>
                    <a:pt x="214817" y="201940"/>
                    <a:pt x="212046" y="201940"/>
                  </a:cubicBezTo>
                  <a:lnTo>
                    <a:pt x="201930" y="201940"/>
                  </a:lnTo>
                  <a:cubicBezTo>
                    <a:pt x="199130" y="201940"/>
                    <a:pt x="196882" y="204187"/>
                    <a:pt x="196882" y="206978"/>
                  </a:cubicBezTo>
                  <a:cubicBezTo>
                    <a:pt x="196882" y="209769"/>
                    <a:pt x="199130" y="212036"/>
                    <a:pt x="201930" y="212036"/>
                  </a:cubicBezTo>
                  <a:lnTo>
                    <a:pt x="212026" y="212036"/>
                  </a:lnTo>
                  <a:cubicBezTo>
                    <a:pt x="214808" y="212036"/>
                    <a:pt x="217084" y="209769"/>
                    <a:pt x="217084" y="206978"/>
                  </a:cubicBezTo>
                  <a:close/>
                  <a:moveTo>
                    <a:pt x="161554" y="212036"/>
                  </a:moveTo>
                  <a:lnTo>
                    <a:pt x="181737" y="212036"/>
                  </a:lnTo>
                  <a:cubicBezTo>
                    <a:pt x="184528" y="212036"/>
                    <a:pt x="186785" y="209769"/>
                    <a:pt x="186785" y="206978"/>
                  </a:cubicBezTo>
                  <a:cubicBezTo>
                    <a:pt x="186785" y="204187"/>
                    <a:pt x="184528" y="201940"/>
                    <a:pt x="181737" y="201940"/>
                  </a:cubicBezTo>
                  <a:lnTo>
                    <a:pt x="161554" y="201940"/>
                  </a:lnTo>
                  <a:cubicBezTo>
                    <a:pt x="158744" y="201940"/>
                    <a:pt x="156496" y="204187"/>
                    <a:pt x="156496" y="206978"/>
                  </a:cubicBezTo>
                  <a:cubicBezTo>
                    <a:pt x="156496" y="209769"/>
                    <a:pt x="158744" y="212036"/>
                    <a:pt x="161554" y="212036"/>
                  </a:cubicBezTo>
                  <a:close/>
                  <a:moveTo>
                    <a:pt x="151448" y="252413"/>
                  </a:moveTo>
                  <a:lnTo>
                    <a:pt x="151448" y="222123"/>
                  </a:lnTo>
                  <a:cubicBezTo>
                    <a:pt x="151448" y="219332"/>
                    <a:pt x="149181" y="217084"/>
                    <a:pt x="146399" y="217084"/>
                  </a:cubicBezTo>
                  <a:cubicBezTo>
                    <a:pt x="143599" y="217084"/>
                    <a:pt x="141351" y="219332"/>
                    <a:pt x="141351" y="222123"/>
                  </a:cubicBezTo>
                  <a:lnTo>
                    <a:pt x="141351" y="252413"/>
                  </a:lnTo>
                  <a:cubicBezTo>
                    <a:pt x="141351" y="255203"/>
                    <a:pt x="143599" y="257470"/>
                    <a:pt x="146399" y="257470"/>
                  </a:cubicBezTo>
                  <a:cubicBezTo>
                    <a:pt x="149181" y="257470"/>
                    <a:pt x="151448" y="255203"/>
                    <a:pt x="151448" y="252413"/>
                  </a:cubicBezTo>
                  <a:close/>
                  <a:moveTo>
                    <a:pt x="201930" y="222123"/>
                  </a:moveTo>
                  <a:lnTo>
                    <a:pt x="201930" y="252413"/>
                  </a:lnTo>
                  <a:cubicBezTo>
                    <a:pt x="201930" y="255203"/>
                    <a:pt x="204178" y="257470"/>
                    <a:pt x="206978" y="257470"/>
                  </a:cubicBezTo>
                  <a:cubicBezTo>
                    <a:pt x="209760" y="257470"/>
                    <a:pt x="212017" y="255203"/>
                    <a:pt x="212017" y="252413"/>
                  </a:cubicBezTo>
                  <a:lnTo>
                    <a:pt x="212017" y="222123"/>
                  </a:lnTo>
                  <a:cubicBezTo>
                    <a:pt x="212017" y="219332"/>
                    <a:pt x="209760" y="217084"/>
                    <a:pt x="206978" y="217084"/>
                  </a:cubicBezTo>
                  <a:cubicBezTo>
                    <a:pt x="204178" y="217084"/>
                    <a:pt x="201930" y="219332"/>
                    <a:pt x="201930" y="222123"/>
                  </a:cubicBezTo>
                  <a:close/>
                  <a:moveTo>
                    <a:pt x="232220" y="252413"/>
                  </a:moveTo>
                  <a:cubicBezTo>
                    <a:pt x="232220" y="255203"/>
                    <a:pt x="234458" y="257470"/>
                    <a:pt x="237258" y="257470"/>
                  </a:cubicBezTo>
                  <a:cubicBezTo>
                    <a:pt x="240040" y="257470"/>
                    <a:pt x="242306" y="255203"/>
                    <a:pt x="242306" y="252413"/>
                  </a:cubicBezTo>
                  <a:lnTo>
                    <a:pt x="242306" y="222123"/>
                  </a:lnTo>
                  <a:cubicBezTo>
                    <a:pt x="242306" y="219332"/>
                    <a:pt x="240040" y="217084"/>
                    <a:pt x="237258" y="217084"/>
                  </a:cubicBezTo>
                  <a:cubicBezTo>
                    <a:pt x="234458" y="217084"/>
                    <a:pt x="232220" y="219332"/>
                    <a:pt x="232220" y="222123"/>
                  </a:cubicBezTo>
                  <a:lnTo>
                    <a:pt x="232220" y="252413"/>
                  </a:lnTo>
                  <a:close/>
                  <a:moveTo>
                    <a:pt x="282692" y="252413"/>
                  </a:moveTo>
                  <a:lnTo>
                    <a:pt x="282692" y="222123"/>
                  </a:lnTo>
                  <a:cubicBezTo>
                    <a:pt x="282692" y="219332"/>
                    <a:pt x="280435" y="217084"/>
                    <a:pt x="277654" y="217084"/>
                  </a:cubicBezTo>
                  <a:cubicBezTo>
                    <a:pt x="274853" y="217084"/>
                    <a:pt x="272615" y="219332"/>
                    <a:pt x="272615" y="222123"/>
                  </a:cubicBezTo>
                  <a:lnTo>
                    <a:pt x="272615" y="252413"/>
                  </a:lnTo>
                  <a:cubicBezTo>
                    <a:pt x="272615" y="255203"/>
                    <a:pt x="274853" y="257470"/>
                    <a:pt x="277654" y="257470"/>
                  </a:cubicBezTo>
                  <a:cubicBezTo>
                    <a:pt x="280435" y="257470"/>
                    <a:pt x="282692" y="255203"/>
                    <a:pt x="282692" y="252413"/>
                  </a:cubicBezTo>
                  <a:close/>
                  <a:moveTo>
                    <a:pt x="40386" y="151448"/>
                  </a:moveTo>
                  <a:cubicBezTo>
                    <a:pt x="43167" y="151448"/>
                    <a:pt x="45434" y="149190"/>
                    <a:pt x="45434" y="146399"/>
                  </a:cubicBezTo>
                  <a:cubicBezTo>
                    <a:pt x="45434" y="143608"/>
                    <a:pt x="43167" y="141351"/>
                    <a:pt x="40386" y="141351"/>
                  </a:cubicBezTo>
                  <a:lnTo>
                    <a:pt x="30280" y="141351"/>
                  </a:lnTo>
                  <a:cubicBezTo>
                    <a:pt x="27480" y="141351"/>
                    <a:pt x="25241" y="143608"/>
                    <a:pt x="25241" y="146399"/>
                  </a:cubicBezTo>
                  <a:cubicBezTo>
                    <a:pt x="25241" y="149190"/>
                    <a:pt x="27480" y="151448"/>
                    <a:pt x="30280" y="151448"/>
                  </a:cubicBezTo>
                  <a:lnTo>
                    <a:pt x="40386" y="151448"/>
                  </a:lnTo>
                  <a:close/>
                  <a:moveTo>
                    <a:pt x="80772" y="161554"/>
                  </a:moveTo>
                  <a:cubicBezTo>
                    <a:pt x="83553" y="161554"/>
                    <a:pt x="85811" y="159306"/>
                    <a:pt x="85811" y="156515"/>
                  </a:cubicBezTo>
                  <a:cubicBezTo>
                    <a:pt x="85811" y="153714"/>
                    <a:pt x="83553" y="151448"/>
                    <a:pt x="80772" y="151448"/>
                  </a:cubicBezTo>
                  <a:lnTo>
                    <a:pt x="60579" y="151448"/>
                  </a:lnTo>
                  <a:cubicBezTo>
                    <a:pt x="57779" y="151448"/>
                    <a:pt x="55531" y="153714"/>
                    <a:pt x="55531" y="156505"/>
                  </a:cubicBezTo>
                  <a:cubicBezTo>
                    <a:pt x="55531" y="159296"/>
                    <a:pt x="57779" y="161544"/>
                    <a:pt x="60579" y="161544"/>
                  </a:cubicBezTo>
                  <a:lnTo>
                    <a:pt x="80772" y="161544"/>
                  </a:lnTo>
                  <a:close/>
                  <a:moveTo>
                    <a:pt x="297847" y="186795"/>
                  </a:moveTo>
                  <a:cubicBezTo>
                    <a:pt x="297847" y="184004"/>
                    <a:pt x="295580" y="181737"/>
                    <a:pt x="292799" y="181737"/>
                  </a:cubicBezTo>
                  <a:lnTo>
                    <a:pt x="201930" y="181737"/>
                  </a:lnTo>
                  <a:cubicBezTo>
                    <a:pt x="199130" y="181737"/>
                    <a:pt x="196882" y="184004"/>
                    <a:pt x="196882" y="186795"/>
                  </a:cubicBezTo>
                  <a:cubicBezTo>
                    <a:pt x="196882" y="189586"/>
                    <a:pt x="199130" y="191833"/>
                    <a:pt x="201930" y="191833"/>
                  </a:cubicBezTo>
                  <a:lnTo>
                    <a:pt x="292799" y="191833"/>
                  </a:lnTo>
                  <a:cubicBezTo>
                    <a:pt x="295580" y="191833"/>
                    <a:pt x="297847" y="189586"/>
                    <a:pt x="297847" y="186795"/>
                  </a:cubicBezTo>
                  <a:close/>
                  <a:moveTo>
                    <a:pt x="201930" y="121158"/>
                  </a:moveTo>
                  <a:lnTo>
                    <a:pt x="292799" y="121158"/>
                  </a:lnTo>
                  <a:cubicBezTo>
                    <a:pt x="295580" y="121158"/>
                    <a:pt x="297847" y="118901"/>
                    <a:pt x="297847" y="116110"/>
                  </a:cubicBezTo>
                  <a:cubicBezTo>
                    <a:pt x="297847" y="113319"/>
                    <a:pt x="295580" y="111062"/>
                    <a:pt x="292799" y="111062"/>
                  </a:cubicBezTo>
                  <a:lnTo>
                    <a:pt x="201930" y="111062"/>
                  </a:lnTo>
                  <a:cubicBezTo>
                    <a:pt x="199130" y="111062"/>
                    <a:pt x="196882" y="113319"/>
                    <a:pt x="196882" y="116110"/>
                  </a:cubicBezTo>
                  <a:cubicBezTo>
                    <a:pt x="196882" y="118901"/>
                    <a:pt x="199130" y="121158"/>
                    <a:pt x="201930" y="121158"/>
                  </a:cubicBezTo>
                  <a:close/>
                  <a:moveTo>
                    <a:pt x="131255" y="10096"/>
                  </a:moveTo>
                  <a:lnTo>
                    <a:pt x="181737" y="10096"/>
                  </a:lnTo>
                  <a:cubicBezTo>
                    <a:pt x="184528" y="10096"/>
                    <a:pt x="186785" y="7839"/>
                    <a:pt x="186785" y="5048"/>
                  </a:cubicBezTo>
                  <a:cubicBezTo>
                    <a:pt x="186785" y="2257"/>
                    <a:pt x="184528" y="0"/>
                    <a:pt x="181737" y="0"/>
                  </a:cubicBezTo>
                  <a:lnTo>
                    <a:pt x="131254" y="0"/>
                  </a:lnTo>
                  <a:cubicBezTo>
                    <a:pt x="128454" y="0"/>
                    <a:pt x="126206" y="2267"/>
                    <a:pt x="126206" y="5048"/>
                  </a:cubicBezTo>
                  <a:cubicBezTo>
                    <a:pt x="126206" y="7839"/>
                    <a:pt x="128454" y="10096"/>
                    <a:pt x="131255" y="10096"/>
                  </a:cubicBezTo>
                  <a:close/>
                  <a:moveTo>
                    <a:pt x="126206" y="95917"/>
                  </a:moveTo>
                  <a:cubicBezTo>
                    <a:pt x="128988" y="95917"/>
                    <a:pt x="131255" y="93659"/>
                    <a:pt x="131255" y="90869"/>
                  </a:cubicBezTo>
                  <a:lnTo>
                    <a:pt x="131255" y="20193"/>
                  </a:lnTo>
                  <a:cubicBezTo>
                    <a:pt x="131255" y="17402"/>
                    <a:pt x="128988" y="15145"/>
                    <a:pt x="126206" y="15145"/>
                  </a:cubicBezTo>
                  <a:cubicBezTo>
                    <a:pt x="123406" y="15145"/>
                    <a:pt x="121158" y="17402"/>
                    <a:pt x="121158" y="20193"/>
                  </a:cubicBezTo>
                  <a:lnTo>
                    <a:pt x="121158" y="90868"/>
                  </a:lnTo>
                  <a:cubicBezTo>
                    <a:pt x="121158" y="93659"/>
                    <a:pt x="123406" y="95917"/>
                    <a:pt x="126206" y="95917"/>
                  </a:cubicBezTo>
                  <a:close/>
                  <a:moveTo>
                    <a:pt x="146399" y="15145"/>
                  </a:moveTo>
                  <a:cubicBezTo>
                    <a:pt x="143599" y="15145"/>
                    <a:pt x="141351" y="17402"/>
                    <a:pt x="141351" y="20193"/>
                  </a:cubicBezTo>
                  <a:lnTo>
                    <a:pt x="141351" y="40386"/>
                  </a:lnTo>
                  <a:cubicBezTo>
                    <a:pt x="141351" y="43177"/>
                    <a:pt x="143599" y="45434"/>
                    <a:pt x="146399" y="45434"/>
                  </a:cubicBezTo>
                  <a:cubicBezTo>
                    <a:pt x="149181" y="45434"/>
                    <a:pt x="151448" y="43177"/>
                    <a:pt x="151448" y="40386"/>
                  </a:cubicBezTo>
                  <a:lnTo>
                    <a:pt x="151448" y="20193"/>
                  </a:lnTo>
                  <a:cubicBezTo>
                    <a:pt x="151448" y="17402"/>
                    <a:pt x="149181" y="15145"/>
                    <a:pt x="146399" y="15145"/>
                  </a:cubicBezTo>
                  <a:close/>
                  <a:moveTo>
                    <a:pt x="151448" y="90869"/>
                  </a:moveTo>
                  <a:cubicBezTo>
                    <a:pt x="151448" y="93659"/>
                    <a:pt x="153686" y="95917"/>
                    <a:pt x="156486" y="95917"/>
                  </a:cubicBezTo>
                  <a:cubicBezTo>
                    <a:pt x="159258" y="95917"/>
                    <a:pt x="161544" y="93659"/>
                    <a:pt x="161525" y="90869"/>
                  </a:cubicBezTo>
                  <a:lnTo>
                    <a:pt x="161525" y="70676"/>
                  </a:lnTo>
                  <a:cubicBezTo>
                    <a:pt x="161525" y="67885"/>
                    <a:pt x="159258" y="65627"/>
                    <a:pt x="156486" y="65627"/>
                  </a:cubicBezTo>
                  <a:cubicBezTo>
                    <a:pt x="153686" y="65627"/>
                    <a:pt x="151448" y="67885"/>
                    <a:pt x="151448" y="70676"/>
                  </a:cubicBezTo>
                  <a:lnTo>
                    <a:pt x="151448" y="90869"/>
                  </a:lnTo>
                  <a:close/>
                  <a:moveTo>
                    <a:pt x="181737" y="20193"/>
                  </a:moveTo>
                  <a:lnTo>
                    <a:pt x="181737" y="70676"/>
                  </a:lnTo>
                  <a:cubicBezTo>
                    <a:pt x="181737" y="73466"/>
                    <a:pt x="183985" y="75724"/>
                    <a:pt x="186785" y="75724"/>
                  </a:cubicBezTo>
                  <a:cubicBezTo>
                    <a:pt x="189567" y="75724"/>
                    <a:pt x="191834" y="73466"/>
                    <a:pt x="191834" y="70676"/>
                  </a:cubicBezTo>
                  <a:lnTo>
                    <a:pt x="191834" y="20193"/>
                  </a:lnTo>
                  <a:cubicBezTo>
                    <a:pt x="191834" y="17402"/>
                    <a:pt x="189567" y="15145"/>
                    <a:pt x="186785" y="15145"/>
                  </a:cubicBezTo>
                  <a:cubicBezTo>
                    <a:pt x="183985" y="15145"/>
                    <a:pt x="181737" y="17402"/>
                    <a:pt x="181737" y="20193"/>
                  </a:cubicBezTo>
                  <a:close/>
                  <a:moveTo>
                    <a:pt x="252413" y="171650"/>
                  </a:moveTo>
                  <a:lnTo>
                    <a:pt x="252413" y="151448"/>
                  </a:lnTo>
                  <a:cubicBezTo>
                    <a:pt x="252413" y="148657"/>
                    <a:pt x="250146" y="146399"/>
                    <a:pt x="247374" y="146399"/>
                  </a:cubicBezTo>
                  <a:cubicBezTo>
                    <a:pt x="244564" y="146399"/>
                    <a:pt x="242326" y="148657"/>
                    <a:pt x="242326" y="151448"/>
                  </a:cubicBezTo>
                  <a:lnTo>
                    <a:pt x="242326" y="171650"/>
                  </a:lnTo>
                  <a:cubicBezTo>
                    <a:pt x="242326" y="174441"/>
                    <a:pt x="244564" y="176689"/>
                    <a:pt x="247374" y="176689"/>
                  </a:cubicBezTo>
                  <a:cubicBezTo>
                    <a:pt x="250136" y="176689"/>
                    <a:pt x="252413" y="174441"/>
                    <a:pt x="252413" y="171650"/>
                  </a:cubicBezTo>
                  <a:close/>
                  <a:moveTo>
                    <a:pt x="297847" y="136303"/>
                  </a:moveTo>
                  <a:cubicBezTo>
                    <a:pt x="295046" y="136303"/>
                    <a:pt x="292799" y="138560"/>
                    <a:pt x="292799" y="141351"/>
                  </a:cubicBezTo>
                  <a:lnTo>
                    <a:pt x="292799" y="161554"/>
                  </a:lnTo>
                  <a:cubicBezTo>
                    <a:pt x="292799" y="164344"/>
                    <a:pt x="295046" y="166592"/>
                    <a:pt x="297847" y="166592"/>
                  </a:cubicBezTo>
                  <a:cubicBezTo>
                    <a:pt x="300628" y="166592"/>
                    <a:pt x="302895" y="164344"/>
                    <a:pt x="302895" y="161554"/>
                  </a:cubicBezTo>
                  <a:lnTo>
                    <a:pt x="302895" y="141351"/>
                  </a:lnTo>
                  <a:cubicBezTo>
                    <a:pt x="302895" y="138560"/>
                    <a:pt x="300628" y="136303"/>
                    <a:pt x="297847" y="136303"/>
                  </a:cubicBezTo>
                  <a:close/>
                  <a:moveTo>
                    <a:pt x="196882" y="166592"/>
                  </a:moveTo>
                  <a:cubicBezTo>
                    <a:pt x="199673" y="166592"/>
                    <a:pt x="201930" y="164344"/>
                    <a:pt x="201930" y="161554"/>
                  </a:cubicBezTo>
                  <a:lnTo>
                    <a:pt x="201930" y="141351"/>
                  </a:lnTo>
                  <a:cubicBezTo>
                    <a:pt x="201930" y="138560"/>
                    <a:pt x="199673" y="136303"/>
                    <a:pt x="196882" y="136303"/>
                  </a:cubicBezTo>
                  <a:cubicBezTo>
                    <a:pt x="194091" y="136303"/>
                    <a:pt x="191853" y="138560"/>
                    <a:pt x="191853" y="141351"/>
                  </a:cubicBezTo>
                  <a:lnTo>
                    <a:pt x="191853" y="161554"/>
                  </a:lnTo>
                  <a:cubicBezTo>
                    <a:pt x="191843" y="164344"/>
                    <a:pt x="194091" y="166592"/>
                    <a:pt x="196882" y="166592"/>
                  </a:cubicBezTo>
                  <a:close/>
                  <a:moveTo>
                    <a:pt x="232220" y="161554"/>
                  </a:moveTo>
                  <a:lnTo>
                    <a:pt x="232220" y="141351"/>
                  </a:lnTo>
                  <a:cubicBezTo>
                    <a:pt x="232220" y="138560"/>
                    <a:pt x="229953" y="136303"/>
                    <a:pt x="227171" y="136303"/>
                  </a:cubicBezTo>
                  <a:cubicBezTo>
                    <a:pt x="224371" y="136303"/>
                    <a:pt x="222123" y="138560"/>
                    <a:pt x="222123" y="141351"/>
                  </a:cubicBezTo>
                  <a:lnTo>
                    <a:pt x="222123" y="161554"/>
                  </a:lnTo>
                  <a:cubicBezTo>
                    <a:pt x="222123" y="164344"/>
                    <a:pt x="224371" y="166592"/>
                    <a:pt x="227171" y="166592"/>
                  </a:cubicBezTo>
                  <a:cubicBezTo>
                    <a:pt x="229953" y="166592"/>
                    <a:pt x="232220" y="164344"/>
                    <a:pt x="232220" y="161554"/>
                  </a:cubicBezTo>
                  <a:close/>
                  <a:moveTo>
                    <a:pt x="126206" y="176689"/>
                  </a:moveTo>
                  <a:cubicBezTo>
                    <a:pt x="128988" y="176689"/>
                    <a:pt x="131255" y="174441"/>
                    <a:pt x="131255" y="171650"/>
                  </a:cubicBezTo>
                  <a:lnTo>
                    <a:pt x="131255" y="141351"/>
                  </a:lnTo>
                  <a:lnTo>
                    <a:pt x="141341" y="141351"/>
                  </a:lnTo>
                  <a:cubicBezTo>
                    <a:pt x="144123" y="141351"/>
                    <a:pt x="146390" y="139094"/>
                    <a:pt x="146390" y="136303"/>
                  </a:cubicBezTo>
                  <a:cubicBezTo>
                    <a:pt x="146390" y="133512"/>
                    <a:pt x="144123" y="131255"/>
                    <a:pt x="141341" y="131255"/>
                  </a:cubicBezTo>
                  <a:lnTo>
                    <a:pt x="131255" y="131255"/>
                  </a:lnTo>
                  <a:lnTo>
                    <a:pt x="131255" y="111062"/>
                  </a:lnTo>
                  <a:cubicBezTo>
                    <a:pt x="131255" y="108271"/>
                    <a:pt x="128988" y="106013"/>
                    <a:pt x="126206" y="106013"/>
                  </a:cubicBezTo>
                  <a:cubicBezTo>
                    <a:pt x="123406" y="106013"/>
                    <a:pt x="121158" y="108271"/>
                    <a:pt x="121158" y="111062"/>
                  </a:cubicBezTo>
                  <a:lnTo>
                    <a:pt x="121158" y="171650"/>
                  </a:lnTo>
                  <a:cubicBezTo>
                    <a:pt x="121158" y="174441"/>
                    <a:pt x="123406" y="176689"/>
                    <a:pt x="126206" y="176689"/>
                  </a:cubicBezTo>
                  <a:close/>
                  <a:moveTo>
                    <a:pt x="181737" y="171650"/>
                  </a:moveTo>
                  <a:lnTo>
                    <a:pt x="181737" y="111062"/>
                  </a:lnTo>
                  <a:cubicBezTo>
                    <a:pt x="181737" y="108271"/>
                    <a:pt x="179470" y="106013"/>
                    <a:pt x="176698" y="106013"/>
                  </a:cubicBezTo>
                  <a:cubicBezTo>
                    <a:pt x="173888" y="106013"/>
                    <a:pt x="171650" y="108271"/>
                    <a:pt x="171650" y="111062"/>
                  </a:cubicBezTo>
                  <a:lnTo>
                    <a:pt x="171650" y="171650"/>
                  </a:lnTo>
                  <a:cubicBezTo>
                    <a:pt x="171650" y="174441"/>
                    <a:pt x="173888" y="176689"/>
                    <a:pt x="176698" y="176689"/>
                  </a:cubicBezTo>
                  <a:cubicBezTo>
                    <a:pt x="179461" y="176689"/>
                    <a:pt x="181737" y="174441"/>
                    <a:pt x="181737" y="171650"/>
                  </a:cubicBezTo>
                  <a:close/>
                  <a:moveTo>
                    <a:pt x="151448" y="161554"/>
                  </a:moveTo>
                  <a:lnTo>
                    <a:pt x="161554" y="161554"/>
                  </a:lnTo>
                  <a:cubicBezTo>
                    <a:pt x="164325" y="161554"/>
                    <a:pt x="166592" y="159306"/>
                    <a:pt x="166592" y="156515"/>
                  </a:cubicBezTo>
                  <a:cubicBezTo>
                    <a:pt x="166592" y="153724"/>
                    <a:pt x="164325" y="151457"/>
                    <a:pt x="161554" y="151457"/>
                  </a:cubicBezTo>
                  <a:lnTo>
                    <a:pt x="151448" y="151457"/>
                  </a:lnTo>
                  <a:cubicBezTo>
                    <a:pt x="148647" y="151457"/>
                    <a:pt x="146399" y="153724"/>
                    <a:pt x="146399" y="156515"/>
                  </a:cubicBezTo>
                  <a:cubicBezTo>
                    <a:pt x="146399" y="159296"/>
                    <a:pt x="148647" y="161554"/>
                    <a:pt x="151448" y="161554"/>
                  </a:cubicBezTo>
                  <a:close/>
                </a:path>
              </a:pathLst>
            </a:custGeom>
            <a:solidFill>
              <a:srgbClr val="464646">
                <a:alpha val="100000"/>
              </a:srgbClr>
            </a:solidFill>
          </p:spPr>
        </p:sp>
      </p:grpSp>
      <p:cxnSp>
        <p:nvCxnSpPr>
          <p:cNvPr id="15" name="Straight Connector 15"/>
          <p:cNvCxnSpPr>
            <a:cxnSpLocks/>
          </p:cNvCxnSpPr>
          <p:nvPr/>
        </p:nvCxnSpPr>
        <p:spPr>
          <a:xfrm rot="5400000">
            <a:off x="3081172" y="3122261"/>
            <a:ext cx="424675" cy="0"/>
          </a:xfrm>
          <a:prstGeom prst="line">
            <a:avLst/>
          </a:prstGeom>
          <a:ln w="22987" cap="rnd">
            <a:solidFill>
              <a:srgbClr val="464646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6"/>
          <p:cNvCxnSpPr>
            <a:cxnSpLocks/>
          </p:cNvCxnSpPr>
          <p:nvPr/>
        </p:nvCxnSpPr>
        <p:spPr>
          <a:xfrm rot="5400000">
            <a:off x="3082186" y="4272037"/>
            <a:ext cx="424675" cy="0"/>
          </a:xfrm>
          <a:prstGeom prst="line">
            <a:avLst/>
          </a:prstGeom>
          <a:ln w="22987" cap="rnd">
            <a:solidFill>
              <a:srgbClr val="464646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7"/>
          <p:cNvSpPr txBox="1"/>
          <p:nvPr/>
        </p:nvSpPr>
        <p:spPr>
          <a:xfrm rot="21600000">
            <a:off x="3709987" y="2220441"/>
            <a:ext cx="2197950" cy="190500"/>
          </a:xfrm>
          <a:prstGeom prst="rect">
            <a:avLst/>
          </a:prstGeom>
        </p:spPr>
        <p:txBody>
          <a:bodyPr lIns="0" tIns="21600" rIns="0" bIns="0" rtlCol="0" anchor="t"/>
          <a:lstStyle/>
          <a:p>
            <a:pPr algn="l">
              <a:lnSpc>
                <a:spcPts val="1500"/>
              </a:lnSpc>
            </a:pPr>
            <a:r>
              <a:rPr lang="en-US" sz="1500" b="1" i="0" spc="0" dirty="0" err="1">
                <a:solidFill>
                  <a:srgbClr val="EB7E35">
                    <a:alpha val="100000"/>
                  </a:srgbClr>
                </a:solidFill>
                <a:latin typeface="Arsenal"/>
              </a:rPr>
              <a:t>Capacitacion</a:t>
            </a:r>
            <a:endParaRPr lang="en-US" sz="1500" b="1" i="0" spc="0" dirty="0">
              <a:solidFill>
                <a:srgbClr val="EB7E35">
                  <a:alpha val="100000"/>
                </a:srgbClr>
              </a:solidFill>
              <a:latin typeface="Arsenal"/>
            </a:endParaRPr>
          </a:p>
        </p:txBody>
      </p:sp>
      <p:sp>
        <p:nvSpPr>
          <p:cNvPr id="18" name="TextBox 18"/>
          <p:cNvSpPr txBox="1"/>
          <p:nvPr/>
        </p:nvSpPr>
        <p:spPr>
          <a:xfrm rot="21600000">
            <a:off x="3700463" y="2429991"/>
            <a:ext cx="2150325" cy="685800"/>
          </a:xfrm>
          <a:prstGeom prst="rect">
            <a:avLst/>
          </a:prstGeom>
        </p:spPr>
        <p:txBody>
          <a:bodyPr lIns="0" tIns="14400" rIns="0" bIns="0" rtlCol="0" anchor="t"/>
          <a:lstStyle/>
          <a:p>
            <a:pPr algn="l">
              <a:lnSpc>
                <a:spcPts val="1350"/>
              </a:lnSpc>
            </a:pPr>
            <a:r>
              <a:rPr lang="en-US" sz="1125" b="1" i="0" spc="0" dirty="0" err="1">
                <a:solidFill>
                  <a:srgbClr val="000000">
                    <a:alpha val="100000"/>
                  </a:srgbClr>
                </a:solidFill>
                <a:latin typeface="Arsenal"/>
              </a:rPr>
              <a:t>Alianza</a:t>
            </a:r>
            <a:r>
              <a:rPr lang="en-US" sz="1125" b="1" i="0" spc="0" dirty="0">
                <a:solidFill>
                  <a:srgbClr val="000000">
                    <a:alpha val="100000"/>
                  </a:srgbClr>
                </a:solidFill>
                <a:latin typeface="Arsenal"/>
              </a:rPr>
              <a:t> </a:t>
            </a:r>
            <a:r>
              <a:rPr lang="en-US" sz="1125" b="1" i="0" spc="0" dirty="0" err="1">
                <a:solidFill>
                  <a:srgbClr val="000000">
                    <a:alpha val="100000"/>
                  </a:srgbClr>
                </a:solidFill>
                <a:latin typeface="Arsenal"/>
              </a:rPr>
              <a:t>Estrategica</a:t>
            </a:r>
            <a:r>
              <a:rPr lang="en-US" sz="1125" b="1" i="0" spc="0" dirty="0">
                <a:solidFill>
                  <a:srgbClr val="000000">
                    <a:alpha val="100000"/>
                  </a:srgbClr>
                </a:solidFill>
                <a:latin typeface="Arsenal"/>
              </a:rPr>
              <a:t> con una ONG que </a:t>
            </a:r>
            <a:r>
              <a:rPr lang="en-US" sz="1125" b="1" i="0" spc="0" dirty="0" err="1">
                <a:solidFill>
                  <a:srgbClr val="000000">
                    <a:alpha val="100000"/>
                  </a:srgbClr>
                </a:solidFill>
                <a:latin typeface="Arsenal"/>
              </a:rPr>
              <a:t>Capacita</a:t>
            </a:r>
            <a:r>
              <a:rPr lang="en-US" sz="1125" b="1" i="0" spc="0" dirty="0">
                <a:solidFill>
                  <a:srgbClr val="000000">
                    <a:alpha val="100000"/>
                  </a:srgbClr>
                </a:solidFill>
                <a:latin typeface="Arsenal"/>
              </a:rPr>
              <a:t> a </a:t>
            </a:r>
            <a:r>
              <a:rPr lang="en-US" sz="1125" b="1" i="0" spc="0" dirty="0" err="1">
                <a:solidFill>
                  <a:srgbClr val="000000">
                    <a:alpha val="100000"/>
                  </a:srgbClr>
                </a:solidFill>
                <a:latin typeface="Arsenal"/>
              </a:rPr>
              <a:t>Mujeres</a:t>
            </a:r>
            <a:r>
              <a:rPr lang="en-US" sz="1125" b="1" i="0" spc="0" dirty="0">
                <a:solidFill>
                  <a:srgbClr val="000000">
                    <a:alpha val="100000"/>
                  </a:srgbClr>
                </a:solidFill>
                <a:latin typeface="Arsenal"/>
              </a:rPr>
              <a:t> </a:t>
            </a:r>
            <a:r>
              <a:rPr lang="en-US" sz="1125" b="1" i="0" spc="0" dirty="0" err="1">
                <a:solidFill>
                  <a:srgbClr val="000000">
                    <a:alpha val="100000"/>
                  </a:srgbClr>
                </a:solidFill>
                <a:latin typeface="Arsenal"/>
              </a:rPr>
              <a:t>Victimas</a:t>
            </a:r>
            <a:r>
              <a:rPr lang="en-US" sz="1125" b="1" i="0" spc="0" dirty="0">
                <a:solidFill>
                  <a:srgbClr val="000000">
                    <a:alpha val="100000"/>
                  </a:srgbClr>
                </a:solidFill>
                <a:latin typeface="Arsenal"/>
              </a:rPr>
              <a:t> de </a:t>
            </a:r>
            <a:r>
              <a:rPr lang="en-US" sz="1125" b="1" i="0" spc="0" dirty="0" err="1">
                <a:solidFill>
                  <a:srgbClr val="000000">
                    <a:alpha val="100000"/>
                  </a:srgbClr>
                </a:solidFill>
                <a:latin typeface="Arsenal"/>
              </a:rPr>
              <a:t>Violencia</a:t>
            </a:r>
            <a:r>
              <a:rPr lang="en-US" sz="1125" b="1" i="0" spc="0" dirty="0">
                <a:solidFill>
                  <a:srgbClr val="000000">
                    <a:alpha val="100000"/>
                  </a:srgbClr>
                </a:solidFill>
                <a:latin typeface="Arsenal"/>
              </a:rPr>
              <a:t> de Pareja </a:t>
            </a:r>
            <a:r>
              <a:rPr lang="en-US" sz="1125" b="1" i="0" spc="0" dirty="0" err="1">
                <a:solidFill>
                  <a:srgbClr val="000000">
                    <a:alpha val="100000"/>
                  </a:srgbClr>
                </a:solidFill>
                <a:latin typeface="Arsenal"/>
              </a:rPr>
              <a:t>en</a:t>
            </a:r>
            <a:r>
              <a:rPr lang="en-US" sz="1125" b="1" i="0" spc="0" dirty="0">
                <a:solidFill>
                  <a:srgbClr val="000000">
                    <a:alpha val="100000"/>
                  </a:srgbClr>
                </a:solidFill>
                <a:latin typeface="Arsenal"/>
              </a:rPr>
              <a:t> Corte y </a:t>
            </a:r>
            <a:r>
              <a:rPr lang="en-US" sz="1125" b="1" i="0" spc="0" dirty="0" err="1">
                <a:solidFill>
                  <a:srgbClr val="000000">
                    <a:alpha val="100000"/>
                  </a:srgbClr>
                </a:solidFill>
                <a:latin typeface="Arsenal"/>
              </a:rPr>
              <a:t>Confeccion</a:t>
            </a:r>
            <a:r>
              <a:rPr lang="en-US" sz="1125" b="1" i="0" spc="0" dirty="0">
                <a:solidFill>
                  <a:srgbClr val="000000">
                    <a:alpha val="100000"/>
                  </a:srgbClr>
                </a:solidFill>
                <a:latin typeface="Arsenal"/>
              </a:rPr>
              <a:t>  </a:t>
            </a:r>
          </a:p>
        </p:txBody>
      </p:sp>
      <p:sp>
        <p:nvSpPr>
          <p:cNvPr id="19" name="TextBox 19"/>
          <p:cNvSpPr txBox="1"/>
          <p:nvPr/>
        </p:nvSpPr>
        <p:spPr>
          <a:xfrm rot="21600000">
            <a:off x="3709987" y="3489049"/>
            <a:ext cx="2197950" cy="190500"/>
          </a:xfrm>
          <a:prstGeom prst="rect">
            <a:avLst/>
          </a:prstGeom>
        </p:spPr>
        <p:txBody>
          <a:bodyPr lIns="0" tIns="21600" rIns="0" bIns="0" rtlCol="0" anchor="t"/>
          <a:lstStyle/>
          <a:p>
            <a:pPr algn="l">
              <a:lnSpc>
                <a:spcPts val="1500"/>
              </a:lnSpc>
            </a:pPr>
            <a:r>
              <a:rPr lang="en-US" sz="1500" b="1" i="0" spc="0" dirty="0" err="1">
                <a:solidFill>
                  <a:srgbClr val="464646">
                    <a:alpha val="100000"/>
                  </a:srgbClr>
                </a:solidFill>
                <a:latin typeface="Arsenal"/>
              </a:rPr>
              <a:t>Empleo</a:t>
            </a:r>
            <a:endParaRPr lang="en-US" sz="1500" b="1" i="0" spc="0" dirty="0">
              <a:solidFill>
                <a:srgbClr val="464646">
                  <a:alpha val="100000"/>
                </a:srgbClr>
              </a:solidFill>
              <a:latin typeface="Arsenal"/>
            </a:endParaRPr>
          </a:p>
        </p:txBody>
      </p:sp>
      <p:sp>
        <p:nvSpPr>
          <p:cNvPr id="20" name="TextBox 20"/>
          <p:cNvSpPr txBox="1"/>
          <p:nvPr/>
        </p:nvSpPr>
        <p:spPr>
          <a:xfrm rot="21600000">
            <a:off x="233363" y="3574774"/>
            <a:ext cx="2150325" cy="857250"/>
          </a:xfrm>
          <a:prstGeom prst="rect">
            <a:avLst/>
          </a:prstGeom>
        </p:spPr>
        <p:txBody>
          <a:bodyPr lIns="0" tIns="14400" rIns="0" bIns="0" rtlCol="0" anchor="t"/>
          <a:lstStyle/>
          <a:p>
            <a:pPr algn="l">
              <a:lnSpc>
                <a:spcPts val="1350"/>
              </a:lnSpc>
            </a:pP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Con la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creación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de una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Empresa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Social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dedicada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a la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confección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de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Camisetas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,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Buzos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y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Pijamas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dentro del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concepto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de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moda</a:t>
            </a:r>
            <a:r>
              <a:rPr lang="en-US" sz="1125" b="0" i="0" spc="0" dirty="0">
                <a:solidFill>
                  <a:srgbClr val="EB7E35">
                    <a:alpha val="100000"/>
                  </a:srgbClr>
                </a:solidFill>
                <a:latin typeface="Didact Gothic"/>
              </a:rPr>
              <a:t> </a:t>
            </a:r>
            <a:r>
              <a:rPr lang="en-US" sz="1125" b="0" i="0" spc="0" dirty="0" err="1">
                <a:solidFill>
                  <a:srgbClr val="EB7E35">
                    <a:alpha val="100000"/>
                  </a:srgbClr>
                </a:solidFill>
                <a:latin typeface="Didact Gothic"/>
              </a:rPr>
              <a:t>sostenible</a:t>
            </a:r>
            <a:endParaRPr lang="en-US" sz="1125" b="0" i="0" spc="0" dirty="0">
              <a:solidFill>
                <a:srgbClr val="EB7E35">
                  <a:alpha val="100000"/>
                </a:srgbClr>
              </a:solidFill>
              <a:latin typeface="Didact Gothic"/>
            </a:endParaRPr>
          </a:p>
        </p:txBody>
      </p:sp>
      <p:sp>
        <p:nvSpPr>
          <p:cNvPr id="21" name="TextBox 21"/>
          <p:cNvSpPr txBox="1"/>
          <p:nvPr/>
        </p:nvSpPr>
        <p:spPr>
          <a:xfrm rot="21600000">
            <a:off x="3709987" y="4637526"/>
            <a:ext cx="2197950" cy="190500"/>
          </a:xfrm>
          <a:prstGeom prst="rect">
            <a:avLst/>
          </a:prstGeom>
        </p:spPr>
        <p:txBody>
          <a:bodyPr lIns="0" tIns="21600" rIns="0" bIns="0" rtlCol="0" anchor="t"/>
          <a:lstStyle/>
          <a:p>
            <a:pPr algn="l">
              <a:lnSpc>
                <a:spcPts val="1500"/>
              </a:lnSpc>
            </a:pPr>
            <a:r>
              <a:rPr lang="en-US" sz="1500" b="1" i="0" spc="0" dirty="0" err="1">
                <a:solidFill>
                  <a:srgbClr val="EB7E35">
                    <a:alpha val="100000"/>
                  </a:srgbClr>
                </a:solidFill>
                <a:latin typeface="Arsenal"/>
              </a:rPr>
              <a:t>Comercialización</a:t>
            </a:r>
            <a:endParaRPr lang="en-US" sz="1500" b="1" i="0" spc="0" dirty="0">
              <a:solidFill>
                <a:srgbClr val="EB7E35">
                  <a:alpha val="100000"/>
                </a:srgbClr>
              </a:solidFill>
              <a:latin typeface="Arsenal"/>
            </a:endParaRPr>
          </a:p>
        </p:txBody>
      </p:sp>
      <p:sp>
        <p:nvSpPr>
          <p:cNvPr id="22" name="TextBox 22"/>
          <p:cNvSpPr txBox="1"/>
          <p:nvPr/>
        </p:nvSpPr>
        <p:spPr>
          <a:xfrm rot="21600000">
            <a:off x="3700463" y="4885176"/>
            <a:ext cx="2531325" cy="342900"/>
          </a:xfrm>
          <a:prstGeom prst="rect">
            <a:avLst/>
          </a:prstGeom>
        </p:spPr>
        <p:txBody>
          <a:bodyPr lIns="0" tIns="14400" rIns="0" bIns="0" rtlCol="0" anchor="t"/>
          <a:lstStyle/>
          <a:p>
            <a:pPr algn="l">
              <a:lnSpc>
                <a:spcPts val="1350"/>
              </a:lnSpc>
            </a:pPr>
            <a:r>
              <a:rPr lang="en-US" sz="1125" b="1" i="0" spc="0" dirty="0">
                <a:solidFill>
                  <a:srgbClr val="000000">
                    <a:alpha val="100000"/>
                  </a:srgbClr>
                </a:solidFill>
                <a:latin typeface="Arsenal"/>
              </a:rPr>
              <a:t>Los </a:t>
            </a:r>
            <a:r>
              <a:rPr lang="en-US" sz="1125" b="1" i="0" spc="0" dirty="0" err="1">
                <a:solidFill>
                  <a:srgbClr val="000000">
                    <a:alpha val="100000"/>
                  </a:srgbClr>
                </a:solidFill>
                <a:latin typeface="Arsenal"/>
              </a:rPr>
              <a:t>ingresos</a:t>
            </a:r>
            <a:r>
              <a:rPr lang="en-US" sz="1125" b="1" i="0" spc="0" dirty="0">
                <a:solidFill>
                  <a:srgbClr val="000000">
                    <a:alpha val="100000"/>
                  </a:srgbClr>
                </a:solidFill>
                <a:latin typeface="Arsenal"/>
              </a:rPr>
              <a:t> se </a:t>
            </a:r>
            <a:r>
              <a:rPr lang="en-US" sz="1125" b="1" i="0" spc="0" dirty="0" err="1">
                <a:solidFill>
                  <a:srgbClr val="000000">
                    <a:alpha val="100000"/>
                  </a:srgbClr>
                </a:solidFill>
                <a:latin typeface="Arsenal"/>
              </a:rPr>
              <a:t>obtienen</a:t>
            </a:r>
            <a:r>
              <a:rPr lang="en-US" sz="1125" b="1" i="0" spc="0" dirty="0">
                <a:solidFill>
                  <a:srgbClr val="000000">
                    <a:alpha val="100000"/>
                  </a:srgbClr>
                </a:solidFill>
                <a:latin typeface="Arsenal"/>
              </a:rPr>
              <a:t> a traves de la </a:t>
            </a:r>
            <a:r>
              <a:rPr lang="en-US" sz="1125" b="1" i="0" spc="0" dirty="0" err="1">
                <a:solidFill>
                  <a:srgbClr val="000000">
                    <a:alpha val="100000"/>
                  </a:srgbClr>
                </a:solidFill>
                <a:latin typeface="Arsenal"/>
              </a:rPr>
              <a:t>comercialización</a:t>
            </a:r>
            <a:r>
              <a:rPr lang="en-US" sz="1125" b="1" i="0" spc="0" dirty="0">
                <a:solidFill>
                  <a:srgbClr val="000000">
                    <a:alpha val="100000"/>
                  </a:srgbClr>
                </a:solidFill>
                <a:latin typeface="Arsenal"/>
              </a:rPr>
              <a:t> de las </a:t>
            </a:r>
            <a:r>
              <a:rPr lang="en-US" sz="1125" b="1" i="0" spc="0" dirty="0" err="1">
                <a:solidFill>
                  <a:srgbClr val="000000">
                    <a:alpha val="100000"/>
                  </a:srgbClr>
                </a:solidFill>
                <a:latin typeface="Arsenal"/>
              </a:rPr>
              <a:t>prendas</a:t>
            </a:r>
            <a:endParaRPr lang="en-US" sz="1125" b="1" i="0" spc="0" dirty="0">
              <a:solidFill>
                <a:srgbClr val="000000">
                  <a:alpha val="100000"/>
                </a:srgbClr>
              </a:solidFill>
              <a:latin typeface="Arsenal"/>
            </a:endParaRPr>
          </a:p>
        </p:txBody>
      </p:sp>
      <p:pic>
        <p:nvPicPr>
          <p:cNvPr id="23" name="Picture 23"/>
          <p:cNvPicPr>
            <a:picLocks noChangeAspect="1"/>
          </p:cNvPicPr>
          <p:nvPr/>
        </p:nvPicPr>
        <p:blipFill>
          <a:blip r:embed="rId5">
            <a:alphaModFix/>
          </a:blip>
          <a:srcRect/>
          <a:stretch>
            <a:fillRect/>
          </a:stretch>
        </p:blipFill>
        <p:spPr>
          <a:xfrm rot="21600000">
            <a:off x="911290" y="109538"/>
            <a:ext cx="2663696" cy="2200275"/>
          </a:xfrm>
          <a:prstGeom prst="rect">
            <a:avLst/>
          </a:prstGeom>
        </p:spPr>
      </p:pic>
      <p:sp>
        <p:nvSpPr>
          <p:cNvPr id="24" name="TextBox 24"/>
          <p:cNvSpPr txBox="1"/>
          <p:nvPr/>
        </p:nvSpPr>
        <p:spPr>
          <a:xfrm rot="21600000">
            <a:off x="484581" y="2806303"/>
            <a:ext cx="1209731" cy="352425"/>
          </a:xfrm>
          <a:prstGeom prst="rect">
            <a:avLst/>
          </a:prstGeom>
        </p:spPr>
        <p:txBody>
          <a:bodyPr lIns="0" tIns="39600" rIns="0" bIns="0" rtlCol="0" anchor="t"/>
          <a:lstStyle/>
          <a:p>
            <a:pPr algn="ctr">
              <a:lnSpc>
                <a:spcPts val="2775"/>
              </a:lnSpc>
            </a:pPr>
            <a:r>
              <a:rPr lang="en-US" sz="2775" b="0" i="0" spc="0" dirty="0">
                <a:solidFill>
                  <a:srgbClr val="464646">
                    <a:alpha val="100000"/>
                  </a:srgbClr>
                </a:solidFill>
                <a:latin typeface="Caveat"/>
              </a:rPr>
              <a:t>Como?</a:t>
            </a:r>
          </a:p>
        </p:txBody>
      </p:sp>
      <p:cxnSp>
        <p:nvCxnSpPr>
          <p:cNvPr id="25" name="Straight Connector 25"/>
          <p:cNvCxnSpPr>
            <a:cxnSpLocks/>
          </p:cNvCxnSpPr>
          <p:nvPr/>
        </p:nvCxnSpPr>
        <p:spPr>
          <a:xfrm rot="21600000">
            <a:off x="633401" y="3377803"/>
            <a:ext cx="1000125" cy="0"/>
          </a:xfrm>
          <a:prstGeom prst="line">
            <a:avLst/>
          </a:prstGeom>
          <a:ln w="38100">
            <a:solidFill>
              <a:srgbClr val="464646">
                <a:alpha val="10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6"/>
          <p:cNvSpPr txBox="1"/>
          <p:nvPr/>
        </p:nvSpPr>
        <p:spPr>
          <a:xfrm rot="21600000">
            <a:off x="3704034" y="1490663"/>
            <a:ext cx="1209731" cy="352425"/>
          </a:xfrm>
          <a:prstGeom prst="rect">
            <a:avLst/>
          </a:prstGeom>
        </p:spPr>
        <p:txBody>
          <a:bodyPr lIns="0" tIns="39600" rIns="0" bIns="0" rtlCol="0" anchor="t"/>
          <a:lstStyle/>
          <a:p>
            <a:pPr algn="ctr">
              <a:lnSpc>
                <a:spcPts val="2775"/>
              </a:lnSpc>
            </a:pPr>
            <a:r>
              <a:rPr lang="en-US" sz="2775" b="0" i="0" spc="0" dirty="0" err="1">
                <a:solidFill>
                  <a:srgbClr val="464646">
                    <a:alpha val="100000"/>
                  </a:srgbClr>
                </a:solidFill>
                <a:latin typeface="Caveat"/>
              </a:rPr>
              <a:t>Incluye</a:t>
            </a:r>
            <a:endParaRPr lang="en-US" sz="2775" b="0" i="0" spc="0" dirty="0">
              <a:solidFill>
                <a:srgbClr val="464646">
                  <a:alpha val="100000"/>
                </a:srgbClr>
              </a:solidFill>
              <a:latin typeface="Caveat"/>
            </a:endParaRPr>
          </a:p>
        </p:txBody>
      </p:sp>
      <p:cxnSp>
        <p:nvCxnSpPr>
          <p:cNvPr id="27" name="Straight Connector 27"/>
          <p:cNvCxnSpPr>
            <a:cxnSpLocks/>
          </p:cNvCxnSpPr>
          <p:nvPr/>
        </p:nvCxnSpPr>
        <p:spPr>
          <a:xfrm rot="21600000">
            <a:off x="3709976" y="1968103"/>
            <a:ext cx="1000125" cy="0"/>
          </a:xfrm>
          <a:prstGeom prst="line">
            <a:avLst/>
          </a:prstGeom>
          <a:ln w="38100">
            <a:solidFill>
              <a:srgbClr val="464646">
                <a:alpha val="10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8"/>
          <p:cNvSpPr txBox="1"/>
          <p:nvPr/>
        </p:nvSpPr>
        <p:spPr>
          <a:xfrm rot="21600000">
            <a:off x="3700463" y="3743325"/>
            <a:ext cx="2150325" cy="381000"/>
          </a:xfrm>
          <a:prstGeom prst="rect">
            <a:avLst/>
          </a:prstGeom>
        </p:spPr>
        <p:txBody>
          <a:bodyPr lIns="0" tIns="18000" rIns="0" bIns="0" rtlCol="0" anchor="t"/>
          <a:lstStyle/>
          <a:p>
            <a:pPr algn="l">
              <a:lnSpc>
                <a:spcPts val="1530"/>
              </a:lnSpc>
            </a:pPr>
            <a:r>
              <a:rPr lang="en-US" sz="1275" b="1" i="0" spc="0" dirty="0" err="1">
                <a:solidFill>
                  <a:srgbClr val="EB7E35">
                    <a:alpha val="100000"/>
                  </a:srgbClr>
                </a:solidFill>
                <a:latin typeface="Arsenal"/>
              </a:rPr>
              <a:t>Talleres</a:t>
            </a:r>
            <a:r>
              <a:rPr lang="en-US" sz="1275" b="1" i="0" spc="0" dirty="0">
                <a:solidFill>
                  <a:srgbClr val="EB7E35">
                    <a:alpha val="100000"/>
                  </a:srgbClr>
                </a:solidFill>
                <a:latin typeface="Arsenal"/>
              </a:rPr>
              <a:t> </a:t>
            </a:r>
            <a:r>
              <a:rPr lang="en-US" sz="1275" b="1" i="0" spc="0" dirty="0" err="1">
                <a:solidFill>
                  <a:srgbClr val="EB7E35">
                    <a:alpha val="100000"/>
                  </a:srgbClr>
                </a:solidFill>
                <a:latin typeface="Arsenal"/>
              </a:rPr>
              <a:t>satelites</a:t>
            </a:r>
            <a:endParaRPr lang="en-US" sz="1275" b="1" i="0" spc="0" dirty="0">
              <a:solidFill>
                <a:srgbClr val="EB7E35">
                  <a:alpha val="100000"/>
                </a:srgbClr>
              </a:solidFill>
              <a:latin typeface="Arsenal"/>
            </a:endParaRPr>
          </a:p>
          <a:p>
            <a:pPr algn="l">
              <a:lnSpc>
                <a:spcPts val="1530"/>
              </a:lnSpc>
            </a:pPr>
            <a:r>
              <a:rPr lang="en-US" sz="1275" b="1" i="0" spc="0" dirty="0" err="1">
                <a:solidFill>
                  <a:srgbClr val="EB7E35">
                    <a:alpha val="100000"/>
                  </a:srgbClr>
                </a:solidFill>
                <a:latin typeface="Arsenal"/>
              </a:rPr>
              <a:t>Fomento</a:t>
            </a:r>
            <a:r>
              <a:rPr lang="en-US" sz="1275" b="1" i="0" spc="0" dirty="0">
                <a:solidFill>
                  <a:srgbClr val="EB7E35">
                    <a:alpha val="100000"/>
                  </a:srgbClr>
                </a:solidFill>
                <a:latin typeface="Arsenal"/>
              </a:rPr>
              <a:t> de </a:t>
            </a:r>
            <a:r>
              <a:rPr lang="en-US" sz="1275" b="1" i="0" spc="0" dirty="0" err="1">
                <a:solidFill>
                  <a:srgbClr val="EB7E35">
                    <a:alpha val="100000"/>
                  </a:srgbClr>
                </a:solidFill>
                <a:latin typeface="Arsenal"/>
              </a:rPr>
              <a:t>Emprendimietos</a:t>
            </a:r>
            <a:endParaRPr lang="en-US" sz="1275" b="1" i="0" spc="0" dirty="0">
              <a:solidFill>
                <a:srgbClr val="EB7E35">
                  <a:alpha val="100000"/>
                </a:srgbClr>
              </a:solidFill>
              <a:latin typeface="Arsenal"/>
            </a:endParaRPr>
          </a:p>
        </p:txBody>
      </p:sp>
      <p:pic>
        <p:nvPicPr>
          <p:cNvPr id="29" name="Sonido grabado">
            <a:hlinkClick r:id="" action="ppaction://media"/>
            <a:extLst>
              <a:ext uri="{FF2B5EF4-FFF2-40B4-BE49-F238E27FC236}">
                <a16:creationId xmlns:a16="http://schemas.microsoft.com/office/drawing/2014/main" id="{F3425BC8-D834-4CCB-8231-8D0A6F3FEFF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9781" y="4803103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54762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4" grpId="0"/>
      <p:bldP spid="26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0" y="0"/>
            <a:ext cx="7620000" cy="5715000"/>
            <a:chOff x="0" y="0"/>
            <a:chExt cx="7620000" cy="5715000"/>
          </a:xfrm>
        </p:grpSpPr>
        <p:sp>
          <p:nvSpPr>
            <p:cNvPr id="2" name="Freeform 2"/>
            <p:cNvSpPr/>
            <p:nvPr/>
          </p:nvSpPr>
          <p:spPr>
            <a:xfrm>
              <a:off x="0" y="0"/>
              <a:ext cx="7620000" cy="5715000"/>
            </a:xfrm>
            <a:custGeom>
              <a:avLst/>
              <a:gdLst/>
              <a:ahLst/>
              <a:cxnLst/>
              <a:rect l="0" t="0" r="0" b="0"/>
              <a:pathLst>
                <a:path w="304800" h="304800">
                  <a:moveTo>
                    <a:pt x="0" y="0"/>
                  </a:moveTo>
                  <a:lnTo>
                    <a:pt x="0" y="304800"/>
                  </a:lnTo>
                  <a:lnTo>
                    <a:pt x="304800" y="304800"/>
                  </a:lnTo>
                  <a:lnTo>
                    <a:pt x="304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7E35">
                <a:alpha val="100000"/>
              </a:srgbClr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 rot="21600000">
            <a:off x="4000500" y="714375"/>
            <a:ext cx="3048000" cy="1504950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 rot="21600000">
            <a:off x="3290888" y="2519363"/>
            <a:ext cx="4264875" cy="1828800"/>
          </a:xfrm>
          <a:prstGeom prst="rect">
            <a:avLst/>
          </a:prstGeom>
        </p:spPr>
        <p:txBody>
          <a:bodyPr lIns="0" tIns="36000" rIns="0" bIns="0" rtlCol="0" anchor="t"/>
          <a:lstStyle/>
          <a:p>
            <a:pPr algn="l">
              <a:lnSpc>
                <a:spcPts val="2400"/>
              </a:lnSpc>
            </a:pP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 </a:t>
            </a:r>
            <a:r>
              <a:rPr lang="en-US" sz="240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P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roveer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prendas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cómodas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, </a:t>
            </a:r>
          </a:p>
          <a:p>
            <a:pPr algn="l">
              <a:lnSpc>
                <a:spcPts val="2400"/>
              </a:lnSpc>
            </a:pP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de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buena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calidad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,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versátiles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, </a:t>
            </a:r>
          </a:p>
          <a:p>
            <a:pPr algn="l">
              <a:lnSpc>
                <a:spcPts val="2400"/>
              </a:lnSpc>
            </a:pP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y de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buen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corte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fabricadas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 </a:t>
            </a:r>
          </a:p>
          <a:p>
            <a:pPr algn="l">
              <a:lnSpc>
                <a:spcPts val="2400"/>
              </a:lnSpc>
            </a:pP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dentro del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concepto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 de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moda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sostenible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 y que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apoya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causas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sociales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.</a:t>
            </a:r>
          </a:p>
        </p:txBody>
      </p:sp>
      <p:sp>
        <p:nvSpPr>
          <p:cNvPr id="6" name="TextBox 6"/>
          <p:cNvSpPr txBox="1"/>
          <p:nvPr/>
        </p:nvSpPr>
        <p:spPr>
          <a:xfrm rot="21600000">
            <a:off x="300038" y="1004888"/>
            <a:ext cx="3274275" cy="609600"/>
          </a:xfrm>
          <a:prstGeom prst="rect">
            <a:avLst/>
          </a:prstGeom>
        </p:spPr>
        <p:txBody>
          <a:bodyPr lIns="0" tIns="36000" rIns="0" bIns="0" rtlCol="0" anchor="t"/>
          <a:lstStyle/>
          <a:p>
            <a:pPr algn="l">
              <a:lnSpc>
                <a:spcPts val="2400"/>
              </a:lnSpc>
            </a:pP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Nuestra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propuesta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 de </a:t>
            </a:r>
          </a:p>
          <a:p>
            <a:pPr algn="l">
              <a:lnSpc>
                <a:spcPts val="2400"/>
              </a:lnSpc>
            </a:pP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valor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consiste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 </a:t>
            </a:r>
            <a:r>
              <a:rPr lang="en-US" sz="2400" b="0" i="0" spc="0" dirty="0" err="1">
                <a:solidFill>
                  <a:srgbClr val="FFFFFF">
                    <a:alpha val="100000"/>
                  </a:srgbClr>
                </a:solidFill>
                <a:latin typeface="Playfair Display"/>
              </a:rPr>
              <a:t>en</a:t>
            </a:r>
            <a:r>
              <a:rPr lang="en-US" sz="2400" b="0" i="0" spc="0" dirty="0">
                <a:solidFill>
                  <a:srgbClr val="FFFFFF">
                    <a:alpha val="100000"/>
                  </a:srgbClr>
                </a:solidFill>
                <a:latin typeface="Playfair Display"/>
              </a:rPr>
              <a:t> …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alphaModFix/>
          </a:blip>
          <a:srcRect/>
          <a:stretch>
            <a:fillRect/>
          </a:stretch>
        </p:blipFill>
        <p:spPr>
          <a:xfrm rot="21600000">
            <a:off x="533400" y="2214563"/>
            <a:ext cx="1924050" cy="2524125"/>
          </a:xfrm>
          <a:prstGeom prst="rect">
            <a:avLst/>
          </a:prstGeom>
        </p:spPr>
      </p:pic>
      <p:pic>
        <p:nvPicPr>
          <p:cNvPr id="8" name="Sonido grabado">
            <a:hlinkClick r:id="" action="ppaction://media"/>
            <a:extLst>
              <a:ext uri="{FF2B5EF4-FFF2-40B4-BE49-F238E27FC236}">
                <a16:creationId xmlns:a16="http://schemas.microsoft.com/office/drawing/2014/main" id="{14CFD7A9-B740-4860-B04D-71077D0913D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00038" y="498255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333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 rot="21600000">
            <a:off x="2152651" y="457200"/>
            <a:ext cx="3079750" cy="361950"/>
          </a:xfrm>
          <a:prstGeom prst="rect">
            <a:avLst/>
          </a:prstGeom>
        </p:spPr>
        <p:txBody>
          <a:bodyPr lIns="0" tIns="39600" rIns="0" bIns="0" rtlCol="0" anchor="t"/>
          <a:lstStyle/>
          <a:p>
            <a:pPr algn="l">
              <a:lnSpc>
                <a:spcPts val="2850"/>
              </a:lnSpc>
            </a:pPr>
            <a:r>
              <a:rPr lang="en-US" sz="2850" b="1" i="0" spc="75" dirty="0">
                <a:solidFill>
                  <a:srgbClr val="EB7E35">
                    <a:alpha val="100000"/>
                  </a:srgbClr>
                </a:solidFill>
                <a:latin typeface="Arsenal"/>
              </a:rPr>
              <a:t>SYSTEM MAPPING </a:t>
            </a:r>
          </a:p>
        </p:txBody>
      </p:sp>
      <p:cxnSp>
        <p:nvCxnSpPr>
          <p:cNvPr id="3" name="Straight Connector 3"/>
          <p:cNvCxnSpPr>
            <a:cxnSpLocks/>
          </p:cNvCxnSpPr>
          <p:nvPr/>
        </p:nvCxnSpPr>
        <p:spPr>
          <a:xfrm rot="21600000">
            <a:off x="2057400" y="976789"/>
            <a:ext cx="3276600" cy="0"/>
          </a:xfrm>
          <a:prstGeom prst="line">
            <a:avLst/>
          </a:prstGeom>
          <a:ln w="65786">
            <a:solidFill>
              <a:srgbClr val="EB7E35">
                <a:alpha val="10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4"/>
          <p:cNvSpPr txBox="1"/>
          <p:nvPr/>
        </p:nvSpPr>
        <p:spPr>
          <a:xfrm rot="21600000">
            <a:off x="3044190" y="1722239"/>
            <a:ext cx="997800" cy="514350"/>
          </a:xfrm>
          <a:prstGeom prst="rect">
            <a:avLst/>
          </a:prstGeom>
        </p:spPr>
        <p:txBody>
          <a:bodyPr lIns="0" tIns="14400" rIns="0" bIns="0" rtlCol="0" anchor="t"/>
          <a:lstStyle/>
          <a:p>
            <a:pPr algn="l">
              <a:lnSpc>
                <a:spcPts val="1350"/>
              </a:lnSpc>
            </a:pPr>
            <a:r>
              <a:rPr lang="en-US" sz="1125" b="0" i="0" spc="0">
                <a:solidFill>
                  <a:srgbClr val="FFFFFF">
                    <a:alpha val="100000"/>
                  </a:srgbClr>
                </a:solidFill>
                <a:latin typeface="Didact Gothic"/>
              </a:rPr>
              <a:t>Describe their:
• Strengths
• Weaknesses </a:t>
            </a:r>
          </a:p>
        </p:txBody>
      </p:sp>
      <p:sp>
        <p:nvSpPr>
          <p:cNvPr id="6" name="TextBox 6"/>
          <p:cNvSpPr txBox="1"/>
          <p:nvPr/>
        </p:nvSpPr>
        <p:spPr>
          <a:xfrm rot="21600000">
            <a:off x="5425440" y="1722239"/>
            <a:ext cx="997800" cy="514350"/>
          </a:xfrm>
          <a:prstGeom prst="rect">
            <a:avLst/>
          </a:prstGeom>
        </p:spPr>
        <p:txBody>
          <a:bodyPr lIns="0" tIns="14400" rIns="0" bIns="0" rtlCol="0" anchor="t"/>
          <a:lstStyle/>
          <a:p>
            <a:pPr algn="l">
              <a:lnSpc>
                <a:spcPts val="1350"/>
              </a:lnSpc>
            </a:pPr>
            <a:r>
              <a:rPr lang="en-US" sz="1125" b="0" i="0" spc="0">
                <a:solidFill>
                  <a:srgbClr val="FFFFFF">
                    <a:alpha val="100000"/>
                  </a:srgbClr>
                </a:solidFill>
                <a:latin typeface="Didact Gothic"/>
              </a:rPr>
              <a:t>Describe their:
• Strengths
• Weaknesses </a:t>
            </a:r>
          </a:p>
        </p:txBody>
      </p:sp>
      <p:sp>
        <p:nvSpPr>
          <p:cNvPr id="7" name="TextBox 7"/>
          <p:cNvSpPr txBox="1"/>
          <p:nvPr/>
        </p:nvSpPr>
        <p:spPr>
          <a:xfrm rot="21600000">
            <a:off x="5425440" y="1350764"/>
            <a:ext cx="1226400" cy="190500"/>
          </a:xfrm>
          <a:prstGeom prst="rect">
            <a:avLst/>
          </a:prstGeom>
        </p:spPr>
        <p:txBody>
          <a:bodyPr lIns="0" tIns="21600" rIns="0" bIns="0" rtlCol="0" anchor="t"/>
          <a:lstStyle/>
          <a:p>
            <a:pPr algn="l">
              <a:lnSpc>
                <a:spcPts val="1500"/>
              </a:lnSpc>
            </a:pPr>
            <a:r>
              <a:rPr lang="en-US" sz="1500" b="0" i="0" spc="0">
                <a:solidFill>
                  <a:srgbClr val="FFFFFF">
                    <a:alpha val="100000"/>
                  </a:srgbClr>
                </a:solidFill>
                <a:latin typeface="Arsenal"/>
              </a:rPr>
              <a:t>COMPETITOR 2</a:t>
            </a:r>
          </a:p>
        </p:txBody>
      </p:sp>
      <p:grpSp>
        <p:nvGrpSpPr>
          <p:cNvPr id="9" name="Group 9"/>
          <p:cNvGrpSpPr/>
          <p:nvPr/>
        </p:nvGrpSpPr>
        <p:grpSpPr>
          <a:xfrm rot="21600000">
            <a:off x="3044190" y="3345066"/>
            <a:ext cx="514350" cy="514350"/>
            <a:chOff x="3044190" y="3345066"/>
            <a:chExt cx="514350" cy="514350"/>
          </a:xfrm>
        </p:grpSpPr>
        <p:sp>
          <p:nvSpPr>
            <p:cNvPr id="8" name="Freeform 8"/>
            <p:cNvSpPr/>
            <p:nvPr/>
          </p:nvSpPr>
          <p:spPr>
            <a:xfrm>
              <a:off x="3044190" y="3345066"/>
              <a:ext cx="514350" cy="514350"/>
            </a:xfrm>
            <a:custGeom>
              <a:avLst/>
              <a:gdLst/>
              <a:ahLst/>
              <a:cxnLst/>
              <a:rect l="0" t="0" r="0" b="0"/>
              <a:pathLst>
                <a:path w="302895" h="302895">
                  <a:moveTo>
                    <a:pt x="151448" y="0"/>
                  </a:moveTo>
                  <a:cubicBezTo>
                    <a:pt x="67932" y="0"/>
                    <a:pt x="0" y="67932"/>
                    <a:pt x="0" y="151448"/>
                  </a:cubicBezTo>
                  <a:cubicBezTo>
                    <a:pt x="0" y="234963"/>
                    <a:pt x="67932" y="302895"/>
                    <a:pt x="151448" y="302895"/>
                  </a:cubicBezTo>
                  <a:cubicBezTo>
                    <a:pt x="234963" y="302895"/>
                    <a:pt x="302895" y="234953"/>
                    <a:pt x="302895" y="151448"/>
                  </a:cubicBezTo>
                  <a:cubicBezTo>
                    <a:pt x="302895" y="67932"/>
                    <a:pt x="234963" y="0"/>
                    <a:pt x="151448" y="0"/>
                  </a:cubicBezTo>
                  <a:close/>
                  <a:moveTo>
                    <a:pt x="151448" y="225847"/>
                  </a:moveTo>
                  <a:cubicBezTo>
                    <a:pt x="110414" y="225847"/>
                    <a:pt x="77048" y="192472"/>
                    <a:pt x="77048" y="151448"/>
                  </a:cubicBezTo>
                  <a:cubicBezTo>
                    <a:pt x="77048" y="110423"/>
                    <a:pt x="110414" y="77048"/>
                    <a:pt x="151448" y="77048"/>
                  </a:cubicBezTo>
                  <a:cubicBezTo>
                    <a:pt x="192472" y="77048"/>
                    <a:pt x="225847" y="110423"/>
                    <a:pt x="225847" y="151448"/>
                  </a:cubicBezTo>
                  <a:cubicBezTo>
                    <a:pt x="225847" y="192472"/>
                    <a:pt x="192472" y="225847"/>
                    <a:pt x="151448" y="225847"/>
                  </a:cubicBezTo>
                  <a:close/>
                  <a:moveTo>
                    <a:pt x="10630" y="151448"/>
                  </a:moveTo>
                  <a:cubicBezTo>
                    <a:pt x="10630" y="140941"/>
                    <a:pt x="11878" y="130740"/>
                    <a:pt x="14068" y="120891"/>
                  </a:cubicBezTo>
                  <a:lnTo>
                    <a:pt x="72200" y="120891"/>
                  </a:lnTo>
                  <a:cubicBezTo>
                    <a:pt x="68513" y="130388"/>
                    <a:pt x="66418" y="140665"/>
                    <a:pt x="66418" y="151448"/>
                  </a:cubicBezTo>
                  <a:cubicBezTo>
                    <a:pt x="66418" y="163220"/>
                    <a:pt x="68828" y="174450"/>
                    <a:pt x="73181" y="184652"/>
                  </a:cubicBezTo>
                  <a:lnTo>
                    <a:pt x="14745" y="184652"/>
                  </a:lnTo>
                  <a:cubicBezTo>
                    <a:pt x="12154" y="173984"/>
                    <a:pt x="10630" y="162906"/>
                    <a:pt x="10630" y="151448"/>
                  </a:cubicBezTo>
                  <a:close/>
                  <a:moveTo>
                    <a:pt x="230991" y="121682"/>
                  </a:moveTo>
                  <a:lnTo>
                    <a:pt x="289036" y="121682"/>
                  </a:lnTo>
                  <a:cubicBezTo>
                    <a:pt x="291122" y="131283"/>
                    <a:pt x="292275" y="141227"/>
                    <a:pt x="292275" y="151448"/>
                  </a:cubicBezTo>
                  <a:cubicBezTo>
                    <a:pt x="292275" y="162906"/>
                    <a:pt x="290751" y="173984"/>
                    <a:pt x="288150" y="184652"/>
                  </a:cubicBezTo>
                  <a:lnTo>
                    <a:pt x="229714" y="184652"/>
                  </a:lnTo>
                  <a:cubicBezTo>
                    <a:pt x="234058" y="174450"/>
                    <a:pt x="236477" y="163220"/>
                    <a:pt x="236477" y="151448"/>
                  </a:cubicBezTo>
                  <a:cubicBezTo>
                    <a:pt x="236477" y="140960"/>
                    <a:pt x="234477" y="130959"/>
                    <a:pt x="230991" y="121682"/>
                  </a:cubicBezTo>
                  <a:close/>
                  <a:moveTo>
                    <a:pt x="286293" y="111052"/>
                  </a:moveTo>
                  <a:lnTo>
                    <a:pt x="226238" y="111052"/>
                  </a:lnTo>
                  <a:cubicBezTo>
                    <a:pt x="218694" y="97155"/>
                    <a:pt x="207359" y="85639"/>
                    <a:pt x="193672" y="77753"/>
                  </a:cubicBezTo>
                  <a:lnTo>
                    <a:pt x="193672" y="17116"/>
                  </a:lnTo>
                  <a:cubicBezTo>
                    <a:pt x="238011" y="31090"/>
                    <a:pt x="272901" y="66465"/>
                    <a:pt x="286293" y="111052"/>
                  </a:cubicBezTo>
                  <a:close/>
                  <a:moveTo>
                    <a:pt x="183090" y="14345"/>
                  </a:moveTo>
                  <a:cubicBezTo>
                    <a:pt x="183080" y="14440"/>
                    <a:pt x="183032" y="14516"/>
                    <a:pt x="183032" y="14611"/>
                  </a:cubicBezTo>
                  <a:lnTo>
                    <a:pt x="183032" y="72571"/>
                  </a:lnTo>
                  <a:cubicBezTo>
                    <a:pt x="173260" y="68647"/>
                    <a:pt x="162611" y="66418"/>
                    <a:pt x="151448" y="66418"/>
                  </a:cubicBezTo>
                  <a:cubicBezTo>
                    <a:pt x="143989" y="66418"/>
                    <a:pt x="136789" y="67485"/>
                    <a:pt x="129892" y="69294"/>
                  </a:cubicBezTo>
                  <a:lnTo>
                    <a:pt x="129892" y="12459"/>
                  </a:lnTo>
                  <a:cubicBezTo>
                    <a:pt x="136941" y="11363"/>
                    <a:pt x="144104" y="10630"/>
                    <a:pt x="151448" y="10630"/>
                  </a:cubicBezTo>
                  <a:cubicBezTo>
                    <a:pt x="162344" y="10630"/>
                    <a:pt x="172898" y="11992"/>
                    <a:pt x="183090" y="14345"/>
                  </a:cubicBezTo>
                  <a:close/>
                  <a:moveTo>
                    <a:pt x="119272" y="14478"/>
                  </a:moveTo>
                  <a:lnTo>
                    <a:pt x="119272" y="72790"/>
                  </a:lnTo>
                  <a:cubicBezTo>
                    <a:pt x="101317" y="80162"/>
                    <a:pt x="86430" y="93488"/>
                    <a:pt x="77086" y="110319"/>
                  </a:cubicBezTo>
                  <a:cubicBezTo>
                    <a:pt x="76972" y="110309"/>
                    <a:pt x="76876" y="110252"/>
                    <a:pt x="76762" y="110252"/>
                  </a:cubicBezTo>
                  <a:lnTo>
                    <a:pt x="16812" y="110252"/>
                  </a:lnTo>
                  <a:cubicBezTo>
                    <a:pt x="31385" y="62732"/>
                    <a:pt x="70485" y="25946"/>
                    <a:pt x="119272" y="14478"/>
                  </a:cubicBezTo>
                  <a:close/>
                  <a:moveTo>
                    <a:pt x="17707" y="195301"/>
                  </a:moveTo>
                  <a:lnTo>
                    <a:pt x="78734" y="195301"/>
                  </a:lnTo>
                  <a:cubicBezTo>
                    <a:pt x="88135" y="210836"/>
                    <a:pt x="102308" y="223142"/>
                    <a:pt x="119272" y="230105"/>
                  </a:cubicBezTo>
                  <a:lnTo>
                    <a:pt x="119272" y="288427"/>
                  </a:lnTo>
                  <a:cubicBezTo>
                    <a:pt x="71409" y="277168"/>
                    <a:pt x="32909" y="241525"/>
                    <a:pt x="17707" y="195301"/>
                  </a:cubicBezTo>
                  <a:close/>
                  <a:moveTo>
                    <a:pt x="129892" y="290455"/>
                  </a:moveTo>
                  <a:lnTo>
                    <a:pt x="129892" y="233591"/>
                  </a:lnTo>
                  <a:cubicBezTo>
                    <a:pt x="136789" y="235401"/>
                    <a:pt x="143989" y="236468"/>
                    <a:pt x="151448" y="236468"/>
                  </a:cubicBezTo>
                  <a:cubicBezTo>
                    <a:pt x="162163" y="236468"/>
                    <a:pt x="172383" y="234391"/>
                    <a:pt x="181842" y="230753"/>
                  </a:cubicBezTo>
                  <a:lnTo>
                    <a:pt x="181842" y="288884"/>
                  </a:lnTo>
                  <a:cubicBezTo>
                    <a:pt x="172041" y="291055"/>
                    <a:pt x="161887" y="292275"/>
                    <a:pt x="151448" y="292275"/>
                  </a:cubicBezTo>
                  <a:cubicBezTo>
                    <a:pt x="144104" y="292275"/>
                    <a:pt x="136941" y="291541"/>
                    <a:pt x="129892" y="290455"/>
                  </a:cubicBezTo>
                  <a:close/>
                  <a:moveTo>
                    <a:pt x="192472" y="286141"/>
                  </a:moveTo>
                  <a:lnTo>
                    <a:pt x="192472" y="225876"/>
                  </a:lnTo>
                  <a:cubicBezTo>
                    <a:pt x="205626" y="218589"/>
                    <a:pt x="216579" y="207902"/>
                    <a:pt x="224314" y="195053"/>
                  </a:cubicBezTo>
                  <a:cubicBezTo>
                    <a:pt x="224723" y="195158"/>
                    <a:pt x="225114" y="195301"/>
                    <a:pt x="225552" y="195301"/>
                  </a:cubicBezTo>
                  <a:lnTo>
                    <a:pt x="285198" y="195301"/>
                  </a:lnTo>
                  <a:cubicBezTo>
                    <a:pt x="270929" y="238649"/>
                    <a:pt x="236210" y="272786"/>
                    <a:pt x="192472" y="286141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</p:spPr>
        </p:sp>
      </p:grpSp>
      <p:sp>
        <p:nvSpPr>
          <p:cNvPr id="10" name="TextBox 10"/>
          <p:cNvSpPr txBox="1"/>
          <p:nvPr/>
        </p:nvSpPr>
        <p:spPr>
          <a:xfrm rot="21600000">
            <a:off x="3044190" y="4313044"/>
            <a:ext cx="997800" cy="514350"/>
          </a:xfrm>
          <a:prstGeom prst="rect">
            <a:avLst/>
          </a:prstGeom>
        </p:spPr>
        <p:txBody>
          <a:bodyPr lIns="0" tIns="14400" rIns="0" bIns="0" rtlCol="0" anchor="t"/>
          <a:lstStyle/>
          <a:p>
            <a:pPr algn="l">
              <a:lnSpc>
                <a:spcPts val="1350"/>
              </a:lnSpc>
            </a:pPr>
            <a:r>
              <a:rPr lang="en-US" sz="1125" b="0" i="0" spc="0">
                <a:solidFill>
                  <a:srgbClr val="FFFFFF">
                    <a:alpha val="100000"/>
                  </a:srgbClr>
                </a:solidFill>
                <a:latin typeface="Didact Gothic"/>
              </a:rPr>
              <a:t>Describe their:
• Strengths
• Weaknesses </a:t>
            </a:r>
          </a:p>
        </p:txBody>
      </p:sp>
      <p:sp>
        <p:nvSpPr>
          <p:cNvPr id="11" name="TextBox 11"/>
          <p:cNvSpPr txBox="1"/>
          <p:nvPr/>
        </p:nvSpPr>
        <p:spPr>
          <a:xfrm rot="21600000">
            <a:off x="3044190" y="3941569"/>
            <a:ext cx="1226400" cy="190500"/>
          </a:xfrm>
          <a:prstGeom prst="rect">
            <a:avLst/>
          </a:prstGeom>
        </p:spPr>
        <p:txBody>
          <a:bodyPr lIns="0" tIns="21600" rIns="0" bIns="0" rtlCol="0" anchor="t"/>
          <a:lstStyle/>
          <a:p>
            <a:pPr algn="l">
              <a:lnSpc>
                <a:spcPts val="1500"/>
              </a:lnSpc>
            </a:pPr>
            <a:r>
              <a:rPr lang="en-US" sz="1500" b="0" i="0" spc="0">
                <a:solidFill>
                  <a:srgbClr val="FFFFFF">
                    <a:alpha val="100000"/>
                  </a:srgbClr>
                </a:solidFill>
                <a:latin typeface="Arsenal"/>
              </a:rPr>
              <a:t>COMPETITOR 3</a:t>
            </a:r>
          </a:p>
        </p:txBody>
      </p:sp>
      <p:pic>
        <p:nvPicPr>
          <p:cNvPr id="20" name="Picture 20"/>
          <p:cNvPicPr>
            <a:picLocks noChangeAspect="1"/>
          </p:cNvPicPr>
          <p:nvPr/>
        </p:nvPicPr>
        <p:blipFill>
          <a:blip r:embed="rId5">
            <a:alphaModFix/>
          </a:blip>
          <a:srcRect/>
          <a:stretch>
            <a:fillRect/>
          </a:stretch>
        </p:blipFill>
        <p:spPr>
          <a:xfrm rot="21600000">
            <a:off x="376349" y="1154685"/>
            <a:ext cx="6735869" cy="3948929"/>
          </a:xfrm>
          <a:prstGeom prst="rect">
            <a:avLst/>
          </a:prstGeom>
        </p:spPr>
      </p:pic>
      <p:pic>
        <p:nvPicPr>
          <p:cNvPr id="14" name="Audio 13">
            <a:hlinkClick r:id="" action="ppaction://media"/>
            <a:extLst>
              <a:ext uri="{FF2B5EF4-FFF2-40B4-BE49-F238E27FC236}">
                <a16:creationId xmlns:a16="http://schemas.microsoft.com/office/drawing/2014/main" id="{8A3E71BE-2714-4D1C-BC31-9C74EB41D5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997700" y="5092700"/>
            <a:ext cx="406400" cy="40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737"/>
    </mc:Choice>
    <mc:Fallback xmlns="">
      <p:transition spd="slow" advTm="237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5">
            <a:alphaModFix/>
          </a:blip>
          <a:srcRect/>
          <a:stretch>
            <a:fillRect/>
          </a:stretch>
        </p:blipFill>
        <p:spPr>
          <a:xfrm rot="21600000">
            <a:off x="2493421" y="295275"/>
            <a:ext cx="3186253" cy="6975962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 rot="21600000">
            <a:off x="352425" y="295275"/>
            <a:ext cx="1959825" cy="723900"/>
          </a:xfrm>
          <a:prstGeom prst="rect">
            <a:avLst/>
          </a:prstGeom>
        </p:spPr>
        <p:txBody>
          <a:bodyPr lIns="0" tIns="39600" rIns="0" bIns="0" rtlCol="0" anchor="t"/>
          <a:lstStyle/>
          <a:p>
            <a:pPr algn="l">
              <a:lnSpc>
                <a:spcPts val="2850"/>
              </a:lnSpc>
            </a:pPr>
            <a:r>
              <a:rPr lang="en-US" sz="2850" b="1" i="0" spc="75">
                <a:solidFill>
                  <a:srgbClr val="EB7E35">
                    <a:alpha val="100000"/>
                  </a:srgbClr>
                </a:solidFill>
                <a:latin typeface="Arsenal"/>
              </a:rPr>
              <a:t>INVERSION &amp; UTILIDAD</a:t>
            </a:r>
          </a:p>
        </p:txBody>
      </p:sp>
      <p:cxnSp>
        <p:nvCxnSpPr>
          <p:cNvPr id="4" name="Straight Connector 4"/>
          <p:cNvCxnSpPr>
            <a:cxnSpLocks/>
          </p:cNvCxnSpPr>
          <p:nvPr/>
        </p:nvCxnSpPr>
        <p:spPr>
          <a:xfrm rot="21600000">
            <a:off x="352425" y="1255871"/>
            <a:ext cx="1800225" cy="0"/>
          </a:xfrm>
          <a:prstGeom prst="line">
            <a:avLst/>
          </a:prstGeom>
          <a:ln w="60071">
            <a:solidFill>
              <a:srgbClr val="EB7E35">
                <a:alpha val="10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6"/>
          <p:cNvGrpSpPr/>
          <p:nvPr/>
        </p:nvGrpSpPr>
        <p:grpSpPr>
          <a:xfrm rot="21600000">
            <a:off x="3156536" y="2589406"/>
            <a:ext cx="696046" cy="696046"/>
            <a:chOff x="3156536" y="2589406"/>
            <a:chExt cx="696046" cy="696046"/>
          </a:xfrm>
        </p:grpSpPr>
        <p:sp>
          <p:nvSpPr>
            <p:cNvPr id="5" name="Freeform 5"/>
            <p:cNvSpPr/>
            <p:nvPr/>
          </p:nvSpPr>
          <p:spPr>
            <a:xfrm>
              <a:off x="3156536" y="2589406"/>
              <a:ext cx="696046" cy="696046"/>
            </a:xfrm>
            <a:custGeom>
              <a:avLst/>
              <a:gdLst/>
              <a:ahLst/>
              <a:cxnLst/>
              <a:rect l="0" t="0" r="0" b="0"/>
              <a:pathLst>
                <a:path w="302895" h="302895">
                  <a:moveTo>
                    <a:pt x="151448" y="0"/>
                  </a:moveTo>
                  <a:cubicBezTo>
                    <a:pt x="67808" y="0"/>
                    <a:pt x="0" y="67808"/>
                    <a:pt x="0" y="151448"/>
                  </a:cubicBezTo>
                  <a:cubicBezTo>
                    <a:pt x="0" y="235087"/>
                    <a:pt x="67808" y="302895"/>
                    <a:pt x="151448" y="302895"/>
                  </a:cubicBezTo>
                  <a:cubicBezTo>
                    <a:pt x="235087" y="302895"/>
                    <a:pt x="302895" y="235087"/>
                    <a:pt x="302895" y="151448"/>
                  </a:cubicBezTo>
                  <a:cubicBezTo>
                    <a:pt x="302895" y="67808"/>
                    <a:pt x="235087" y="0"/>
                    <a:pt x="151448" y="0"/>
                  </a:cubicBezTo>
                  <a:moveTo>
                    <a:pt x="151448" y="292665"/>
                  </a:moveTo>
                  <a:cubicBezTo>
                    <a:pt x="73457" y="292665"/>
                    <a:pt x="10230" y="229448"/>
                    <a:pt x="10230" y="151448"/>
                  </a:cubicBezTo>
                  <a:cubicBezTo>
                    <a:pt x="10230" y="73457"/>
                    <a:pt x="73457" y="10230"/>
                    <a:pt x="151448" y="10230"/>
                  </a:cubicBezTo>
                  <a:cubicBezTo>
                    <a:pt x="229438" y="10230"/>
                    <a:pt x="292665" y="73457"/>
                    <a:pt x="292665" y="151448"/>
                  </a:cubicBezTo>
                  <a:cubicBezTo>
                    <a:pt x="292665" y="229448"/>
                    <a:pt x="229438" y="292665"/>
                    <a:pt x="151448" y="292665"/>
                  </a:cubicBezTo>
                </a:path>
              </a:pathLst>
            </a:custGeom>
            <a:solidFill>
              <a:srgbClr val="464646">
                <a:alpha val="100000"/>
              </a:srgbClr>
            </a:solidFill>
          </p:spPr>
        </p:sp>
      </p:grpSp>
      <p:grpSp>
        <p:nvGrpSpPr>
          <p:cNvPr id="8" name="Group 8"/>
          <p:cNvGrpSpPr/>
          <p:nvPr/>
        </p:nvGrpSpPr>
        <p:grpSpPr>
          <a:xfrm rot="21600000">
            <a:off x="3308284" y="2733869"/>
            <a:ext cx="392625" cy="377288"/>
            <a:chOff x="3308284" y="2733869"/>
            <a:chExt cx="392625" cy="377288"/>
          </a:xfrm>
        </p:grpSpPr>
        <p:sp>
          <p:nvSpPr>
            <p:cNvPr id="7" name="Freeform 7"/>
            <p:cNvSpPr/>
            <p:nvPr/>
          </p:nvSpPr>
          <p:spPr>
            <a:xfrm>
              <a:off x="3308284" y="2733869"/>
              <a:ext cx="392625" cy="377288"/>
            </a:xfrm>
            <a:custGeom>
              <a:avLst/>
              <a:gdLst/>
              <a:ahLst/>
              <a:cxnLst/>
              <a:rect l="0" t="0" r="0" b="0"/>
              <a:pathLst>
                <a:path w="303848" h="291465">
                  <a:moveTo>
                    <a:pt x="301562" y="192443"/>
                  </a:moveTo>
                  <a:lnTo>
                    <a:pt x="263823" y="167488"/>
                  </a:lnTo>
                  <a:cubicBezTo>
                    <a:pt x="262118" y="166354"/>
                    <a:pt x="259899" y="166354"/>
                    <a:pt x="258175" y="167488"/>
                  </a:cubicBezTo>
                  <a:lnTo>
                    <a:pt x="220447" y="192443"/>
                  </a:lnTo>
                  <a:cubicBezTo>
                    <a:pt x="218084" y="193986"/>
                    <a:pt x="217456" y="197168"/>
                    <a:pt x="219008" y="199511"/>
                  </a:cubicBezTo>
                  <a:cubicBezTo>
                    <a:pt x="220570" y="201854"/>
                    <a:pt x="223742" y="202511"/>
                    <a:pt x="226085" y="200958"/>
                  </a:cubicBezTo>
                  <a:lnTo>
                    <a:pt x="255727" y="181346"/>
                  </a:lnTo>
                  <a:cubicBezTo>
                    <a:pt x="253965" y="234772"/>
                    <a:pt x="211588" y="277987"/>
                    <a:pt x="158515" y="281111"/>
                  </a:cubicBezTo>
                  <a:lnTo>
                    <a:pt x="158515" y="96164"/>
                  </a:lnTo>
                  <a:lnTo>
                    <a:pt x="189176" y="96164"/>
                  </a:lnTo>
                  <a:cubicBezTo>
                    <a:pt x="191995" y="96164"/>
                    <a:pt x="194291" y="93878"/>
                    <a:pt x="194291" y="91049"/>
                  </a:cubicBezTo>
                  <a:cubicBezTo>
                    <a:pt x="194291" y="88230"/>
                    <a:pt x="192005" y="85944"/>
                    <a:pt x="189195" y="85944"/>
                  </a:cubicBezTo>
                  <a:lnTo>
                    <a:pt x="158515" y="85944"/>
                  </a:lnTo>
                  <a:lnTo>
                    <a:pt x="158515" y="60522"/>
                  </a:lnTo>
                  <a:cubicBezTo>
                    <a:pt x="172507" y="57674"/>
                    <a:pt x="183071" y="45291"/>
                    <a:pt x="183071" y="30480"/>
                  </a:cubicBezTo>
                  <a:cubicBezTo>
                    <a:pt x="183071" y="13564"/>
                    <a:pt x="169307" y="-191"/>
                    <a:pt x="152390" y="-191"/>
                  </a:cubicBezTo>
                  <a:cubicBezTo>
                    <a:pt x="135484" y="-191"/>
                    <a:pt x="121730" y="13573"/>
                    <a:pt x="121730" y="30480"/>
                  </a:cubicBezTo>
                  <a:cubicBezTo>
                    <a:pt x="121730" y="45977"/>
                    <a:pt x="133331" y="58693"/>
                    <a:pt x="148285" y="60731"/>
                  </a:cubicBezTo>
                  <a:lnTo>
                    <a:pt x="148285" y="85944"/>
                  </a:lnTo>
                  <a:lnTo>
                    <a:pt x="117634" y="85944"/>
                  </a:lnTo>
                  <a:cubicBezTo>
                    <a:pt x="114795" y="85944"/>
                    <a:pt x="112519" y="88230"/>
                    <a:pt x="112519" y="91049"/>
                  </a:cubicBezTo>
                  <a:cubicBezTo>
                    <a:pt x="112519" y="93878"/>
                    <a:pt x="114795" y="96164"/>
                    <a:pt x="117634" y="96164"/>
                  </a:cubicBezTo>
                  <a:lnTo>
                    <a:pt x="148295" y="96164"/>
                  </a:lnTo>
                  <a:lnTo>
                    <a:pt x="148295" y="281226"/>
                  </a:lnTo>
                  <a:cubicBezTo>
                    <a:pt x="94278" y="279083"/>
                    <a:pt x="50883" y="235458"/>
                    <a:pt x="49092" y="181366"/>
                  </a:cubicBezTo>
                  <a:lnTo>
                    <a:pt x="78715" y="200968"/>
                  </a:lnTo>
                  <a:cubicBezTo>
                    <a:pt x="79572" y="201549"/>
                    <a:pt x="80553" y="201825"/>
                    <a:pt x="81524" y="201825"/>
                  </a:cubicBezTo>
                  <a:cubicBezTo>
                    <a:pt x="83182" y="201825"/>
                    <a:pt x="84811" y="201006"/>
                    <a:pt x="85782" y="199520"/>
                  </a:cubicBezTo>
                  <a:cubicBezTo>
                    <a:pt x="87335" y="197177"/>
                    <a:pt x="86706" y="193996"/>
                    <a:pt x="84344" y="192453"/>
                  </a:cubicBezTo>
                  <a:lnTo>
                    <a:pt x="46615" y="167497"/>
                  </a:lnTo>
                  <a:cubicBezTo>
                    <a:pt x="44910" y="166364"/>
                    <a:pt x="42682" y="166364"/>
                    <a:pt x="40977" y="167497"/>
                  </a:cubicBezTo>
                  <a:lnTo>
                    <a:pt x="3248" y="192453"/>
                  </a:lnTo>
                  <a:cubicBezTo>
                    <a:pt x="886" y="193996"/>
                    <a:pt x="248" y="197177"/>
                    <a:pt x="1800" y="199520"/>
                  </a:cubicBezTo>
                  <a:cubicBezTo>
                    <a:pt x="3353" y="201863"/>
                    <a:pt x="6525" y="202521"/>
                    <a:pt x="8887" y="200968"/>
                  </a:cubicBezTo>
                  <a:lnTo>
                    <a:pt x="38852" y="181146"/>
                  </a:lnTo>
                  <a:cubicBezTo>
                    <a:pt x="40577" y="242364"/>
                    <a:pt x="90783" y="291636"/>
                    <a:pt x="152400" y="291636"/>
                  </a:cubicBezTo>
                  <a:cubicBezTo>
                    <a:pt x="214027" y="291636"/>
                    <a:pt x="264233" y="242354"/>
                    <a:pt x="265957" y="181137"/>
                  </a:cubicBezTo>
                  <a:lnTo>
                    <a:pt x="295923" y="200958"/>
                  </a:lnTo>
                  <a:cubicBezTo>
                    <a:pt x="296789" y="201539"/>
                    <a:pt x="297752" y="201816"/>
                    <a:pt x="298733" y="201816"/>
                  </a:cubicBezTo>
                  <a:cubicBezTo>
                    <a:pt x="300390" y="201816"/>
                    <a:pt x="302019" y="200997"/>
                    <a:pt x="302990" y="199511"/>
                  </a:cubicBezTo>
                  <a:cubicBezTo>
                    <a:pt x="304562" y="197168"/>
                    <a:pt x="303914" y="193986"/>
                    <a:pt x="301562" y="192443"/>
                  </a:cubicBezTo>
                  <a:close/>
                  <a:moveTo>
                    <a:pt x="131959" y="30480"/>
                  </a:moveTo>
                  <a:cubicBezTo>
                    <a:pt x="131959" y="19212"/>
                    <a:pt x="141122" y="10039"/>
                    <a:pt x="152400" y="10039"/>
                  </a:cubicBezTo>
                  <a:cubicBezTo>
                    <a:pt x="163697" y="10039"/>
                    <a:pt x="172841" y="19212"/>
                    <a:pt x="172841" y="30480"/>
                  </a:cubicBezTo>
                  <a:cubicBezTo>
                    <a:pt x="172841" y="41748"/>
                    <a:pt x="163678" y="50921"/>
                    <a:pt x="152400" y="50921"/>
                  </a:cubicBezTo>
                  <a:cubicBezTo>
                    <a:pt x="141122" y="50921"/>
                    <a:pt x="131959" y="41748"/>
                    <a:pt x="131959" y="30480"/>
                  </a:cubicBezTo>
                  <a:close/>
                </a:path>
              </a:pathLst>
            </a:custGeom>
            <a:solidFill>
              <a:srgbClr val="464646">
                <a:alpha val="100000"/>
              </a:srgbClr>
            </a:solidFill>
          </p:spPr>
        </p:sp>
      </p:grpSp>
      <p:grpSp>
        <p:nvGrpSpPr>
          <p:cNvPr id="10" name="Group 10"/>
          <p:cNvGrpSpPr/>
          <p:nvPr/>
        </p:nvGrpSpPr>
        <p:grpSpPr>
          <a:xfrm rot="21600000">
            <a:off x="3143340" y="1287935"/>
            <a:ext cx="696046" cy="696046"/>
            <a:chOff x="3143340" y="1287935"/>
            <a:chExt cx="696046" cy="696046"/>
          </a:xfrm>
        </p:grpSpPr>
        <p:sp>
          <p:nvSpPr>
            <p:cNvPr id="9" name="Freeform 9"/>
            <p:cNvSpPr/>
            <p:nvPr/>
          </p:nvSpPr>
          <p:spPr>
            <a:xfrm>
              <a:off x="3143340" y="1287935"/>
              <a:ext cx="696046" cy="696046"/>
            </a:xfrm>
            <a:custGeom>
              <a:avLst/>
              <a:gdLst/>
              <a:ahLst/>
              <a:cxnLst/>
              <a:rect l="0" t="0" r="0" b="0"/>
              <a:pathLst>
                <a:path w="302895" h="302895">
                  <a:moveTo>
                    <a:pt x="151448" y="0"/>
                  </a:moveTo>
                  <a:cubicBezTo>
                    <a:pt x="67808" y="0"/>
                    <a:pt x="0" y="67808"/>
                    <a:pt x="0" y="151448"/>
                  </a:cubicBezTo>
                  <a:cubicBezTo>
                    <a:pt x="0" y="235087"/>
                    <a:pt x="67808" y="302895"/>
                    <a:pt x="151448" y="302895"/>
                  </a:cubicBezTo>
                  <a:cubicBezTo>
                    <a:pt x="235087" y="302895"/>
                    <a:pt x="302895" y="235087"/>
                    <a:pt x="302895" y="151448"/>
                  </a:cubicBezTo>
                  <a:cubicBezTo>
                    <a:pt x="302895" y="67808"/>
                    <a:pt x="235087" y="0"/>
                    <a:pt x="151448" y="0"/>
                  </a:cubicBezTo>
                  <a:moveTo>
                    <a:pt x="151448" y="292665"/>
                  </a:moveTo>
                  <a:cubicBezTo>
                    <a:pt x="73457" y="292665"/>
                    <a:pt x="10230" y="229448"/>
                    <a:pt x="10230" y="151448"/>
                  </a:cubicBezTo>
                  <a:cubicBezTo>
                    <a:pt x="10230" y="73457"/>
                    <a:pt x="73457" y="10230"/>
                    <a:pt x="151448" y="10230"/>
                  </a:cubicBezTo>
                  <a:cubicBezTo>
                    <a:pt x="229438" y="10230"/>
                    <a:pt x="292665" y="73457"/>
                    <a:pt x="292665" y="151448"/>
                  </a:cubicBezTo>
                  <a:cubicBezTo>
                    <a:pt x="292665" y="229448"/>
                    <a:pt x="229438" y="292665"/>
                    <a:pt x="151448" y="292665"/>
                  </a:cubicBezTo>
                </a:path>
              </a:pathLst>
            </a:custGeom>
            <a:solidFill>
              <a:srgbClr val="464646">
                <a:alpha val="100000"/>
              </a:srgbClr>
            </a:solidFill>
          </p:spPr>
        </p:sp>
      </p:grpSp>
      <p:grpSp>
        <p:nvGrpSpPr>
          <p:cNvPr id="12" name="Group 12"/>
          <p:cNvGrpSpPr/>
          <p:nvPr/>
        </p:nvGrpSpPr>
        <p:grpSpPr>
          <a:xfrm rot="21600000">
            <a:off x="3295087" y="1439682"/>
            <a:ext cx="392625" cy="392625"/>
            <a:chOff x="3295087" y="1439682"/>
            <a:chExt cx="392625" cy="392625"/>
          </a:xfrm>
        </p:grpSpPr>
        <p:sp>
          <p:nvSpPr>
            <p:cNvPr id="11" name="Freeform 11"/>
            <p:cNvSpPr/>
            <p:nvPr/>
          </p:nvSpPr>
          <p:spPr>
            <a:xfrm>
              <a:off x="3295087" y="1439682"/>
              <a:ext cx="392625" cy="392625"/>
            </a:xfrm>
            <a:custGeom>
              <a:avLst/>
              <a:gdLst/>
              <a:ahLst/>
              <a:cxnLst/>
              <a:rect l="0" t="0" r="0" b="0"/>
              <a:pathLst>
                <a:path w="302895" h="302895">
                  <a:moveTo>
                    <a:pt x="95917" y="0"/>
                  </a:moveTo>
                  <a:lnTo>
                    <a:pt x="5048" y="0"/>
                  </a:lnTo>
                  <a:cubicBezTo>
                    <a:pt x="2248" y="0"/>
                    <a:pt x="0" y="2267"/>
                    <a:pt x="0" y="5048"/>
                  </a:cubicBezTo>
                  <a:lnTo>
                    <a:pt x="0" y="95917"/>
                  </a:lnTo>
                  <a:cubicBezTo>
                    <a:pt x="0" y="98708"/>
                    <a:pt x="2248" y="100965"/>
                    <a:pt x="5048" y="100965"/>
                  </a:cubicBezTo>
                  <a:lnTo>
                    <a:pt x="95917" y="100965"/>
                  </a:lnTo>
                  <a:cubicBezTo>
                    <a:pt x="98698" y="100965"/>
                    <a:pt x="100965" y="98708"/>
                    <a:pt x="100965" y="95917"/>
                  </a:cubicBezTo>
                  <a:lnTo>
                    <a:pt x="100965" y="5048"/>
                  </a:lnTo>
                  <a:cubicBezTo>
                    <a:pt x="100965" y="2257"/>
                    <a:pt x="98698" y="0"/>
                    <a:pt x="95917" y="0"/>
                  </a:cubicBezTo>
                  <a:close/>
                  <a:moveTo>
                    <a:pt x="90869" y="90869"/>
                  </a:moveTo>
                  <a:lnTo>
                    <a:pt x="10096" y="90869"/>
                  </a:lnTo>
                  <a:lnTo>
                    <a:pt x="10096" y="10096"/>
                  </a:lnTo>
                  <a:lnTo>
                    <a:pt x="90869" y="10096"/>
                  </a:lnTo>
                  <a:lnTo>
                    <a:pt x="90869" y="90869"/>
                  </a:lnTo>
                  <a:close/>
                  <a:moveTo>
                    <a:pt x="35338" y="70676"/>
                  </a:moveTo>
                  <a:lnTo>
                    <a:pt x="65627" y="70676"/>
                  </a:lnTo>
                  <a:cubicBezTo>
                    <a:pt x="68399" y="70676"/>
                    <a:pt x="70676" y="68418"/>
                    <a:pt x="70666" y="65627"/>
                  </a:cubicBezTo>
                  <a:lnTo>
                    <a:pt x="70666" y="35338"/>
                  </a:lnTo>
                  <a:cubicBezTo>
                    <a:pt x="70666" y="32547"/>
                    <a:pt x="68399" y="30289"/>
                    <a:pt x="65627" y="30289"/>
                  </a:cubicBezTo>
                  <a:lnTo>
                    <a:pt x="35338" y="30289"/>
                  </a:lnTo>
                  <a:cubicBezTo>
                    <a:pt x="32537" y="30289"/>
                    <a:pt x="30289" y="32547"/>
                    <a:pt x="30289" y="35338"/>
                  </a:cubicBezTo>
                  <a:lnTo>
                    <a:pt x="30289" y="65627"/>
                  </a:lnTo>
                  <a:cubicBezTo>
                    <a:pt x="30289" y="68418"/>
                    <a:pt x="32537" y="70676"/>
                    <a:pt x="35338" y="70676"/>
                  </a:cubicBezTo>
                  <a:close/>
                  <a:moveTo>
                    <a:pt x="40386" y="40386"/>
                  </a:moveTo>
                  <a:lnTo>
                    <a:pt x="60579" y="40386"/>
                  </a:lnTo>
                  <a:lnTo>
                    <a:pt x="60579" y="60579"/>
                  </a:lnTo>
                  <a:lnTo>
                    <a:pt x="40386" y="60579"/>
                  </a:lnTo>
                  <a:lnTo>
                    <a:pt x="40386" y="40386"/>
                  </a:lnTo>
                  <a:close/>
                  <a:moveTo>
                    <a:pt x="35338" y="272615"/>
                  </a:moveTo>
                  <a:lnTo>
                    <a:pt x="65627" y="272615"/>
                  </a:lnTo>
                  <a:cubicBezTo>
                    <a:pt x="68399" y="272615"/>
                    <a:pt x="70676" y="270348"/>
                    <a:pt x="70666" y="267557"/>
                  </a:cubicBezTo>
                  <a:lnTo>
                    <a:pt x="70666" y="237268"/>
                  </a:lnTo>
                  <a:cubicBezTo>
                    <a:pt x="70666" y="234477"/>
                    <a:pt x="68399" y="232229"/>
                    <a:pt x="65627" y="232229"/>
                  </a:cubicBezTo>
                  <a:lnTo>
                    <a:pt x="35338" y="232229"/>
                  </a:lnTo>
                  <a:cubicBezTo>
                    <a:pt x="32537" y="232229"/>
                    <a:pt x="30289" y="234477"/>
                    <a:pt x="30289" y="237268"/>
                  </a:cubicBezTo>
                  <a:lnTo>
                    <a:pt x="30289" y="267557"/>
                  </a:lnTo>
                  <a:cubicBezTo>
                    <a:pt x="30289" y="270339"/>
                    <a:pt x="32537" y="272615"/>
                    <a:pt x="35338" y="272615"/>
                  </a:cubicBezTo>
                  <a:close/>
                  <a:moveTo>
                    <a:pt x="40386" y="242326"/>
                  </a:moveTo>
                  <a:lnTo>
                    <a:pt x="60579" y="242326"/>
                  </a:lnTo>
                  <a:lnTo>
                    <a:pt x="60579" y="262509"/>
                  </a:lnTo>
                  <a:lnTo>
                    <a:pt x="40386" y="262509"/>
                  </a:lnTo>
                  <a:lnTo>
                    <a:pt x="40386" y="242326"/>
                  </a:lnTo>
                  <a:close/>
                  <a:moveTo>
                    <a:pt x="237268" y="70676"/>
                  </a:moveTo>
                  <a:lnTo>
                    <a:pt x="267557" y="70676"/>
                  </a:lnTo>
                  <a:cubicBezTo>
                    <a:pt x="270329" y="70676"/>
                    <a:pt x="272615" y="68418"/>
                    <a:pt x="272615" y="65627"/>
                  </a:cubicBezTo>
                  <a:lnTo>
                    <a:pt x="272615" y="35338"/>
                  </a:lnTo>
                  <a:cubicBezTo>
                    <a:pt x="272615" y="32547"/>
                    <a:pt x="270348" y="30289"/>
                    <a:pt x="267576" y="30289"/>
                  </a:cubicBezTo>
                  <a:lnTo>
                    <a:pt x="237268" y="30289"/>
                  </a:lnTo>
                  <a:cubicBezTo>
                    <a:pt x="234467" y="30289"/>
                    <a:pt x="232229" y="32547"/>
                    <a:pt x="232229" y="35338"/>
                  </a:cubicBezTo>
                  <a:lnTo>
                    <a:pt x="232229" y="65627"/>
                  </a:lnTo>
                  <a:cubicBezTo>
                    <a:pt x="232220" y="68418"/>
                    <a:pt x="234467" y="70676"/>
                    <a:pt x="237268" y="70676"/>
                  </a:cubicBezTo>
                  <a:close/>
                  <a:moveTo>
                    <a:pt x="242316" y="40386"/>
                  </a:moveTo>
                  <a:lnTo>
                    <a:pt x="262509" y="40386"/>
                  </a:lnTo>
                  <a:lnTo>
                    <a:pt x="262509" y="60579"/>
                  </a:lnTo>
                  <a:lnTo>
                    <a:pt x="242316" y="60579"/>
                  </a:lnTo>
                  <a:lnTo>
                    <a:pt x="242316" y="40386"/>
                  </a:lnTo>
                  <a:close/>
                  <a:moveTo>
                    <a:pt x="297847" y="0"/>
                  </a:moveTo>
                  <a:lnTo>
                    <a:pt x="206978" y="0"/>
                  </a:lnTo>
                  <a:cubicBezTo>
                    <a:pt x="204178" y="0"/>
                    <a:pt x="201930" y="2267"/>
                    <a:pt x="201930" y="5048"/>
                  </a:cubicBezTo>
                  <a:lnTo>
                    <a:pt x="201930" y="95917"/>
                  </a:lnTo>
                  <a:cubicBezTo>
                    <a:pt x="201930" y="98708"/>
                    <a:pt x="204178" y="100965"/>
                    <a:pt x="206978" y="100965"/>
                  </a:cubicBezTo>
                  <a:lnTo>
                    <a:pt x="297847" y="100965"/>
                  </a:lnTo>
                  <a:cubicBezTo>
                    <a:pt x="300628" y="100965"/>
                    <a:pt x="302895" y="98708"/>
                    <a:pt x="302895" y="95917"/>
                  </a:cubicBezTo>
                  <a:lnTo>
                    <a:pt x="302895" y="5048"/>
                  </a:lnTo>
                  <a:cubicBezTo>
                    <a:pt x="302895" y="2257"/>
                    <a:pt x="300628" y="0"/>
                    <a:pt x="297847" y="0"/>
                  </a:cubicBezTo>
                  <a:close/>
                  <a:moveTo>
                    <a:pt x="292789" y="90869"/>
                  </a:moveTo>
                  <a:lnTo>
                    <a:pt x="212026" y="90869"/>
                  </a:lnTo>
                  <a:lnTo>
                    <a:pt x="212026" y="10096"/>
                  </a:lnTo>
                  <a:lnTo>
                    <a:pt x="292789" y="10096"/>
                  </a:lnTo>
                  <a:lnTo>
                    <a:pt x="292789" y="90869"/>
                  </a:lnTo>
                  <a:close/>
                  <a:moveTo>
                    <a:pt x="95917" y="201940"/>
                  </a:moveTo>
                  <a:lnTo>
                    <a:pt x="5048" y="201940"/>
                  </a:lnTo>
                  <a:cubicBezTo>
                    <a:pt x="2248" y="201940"/>
                    <a:pt x="0" y="204187"/>
                    <a:pt x="0" y="206978"/>
                  </a:cubicBezTo>
                  <a:lnTo>
                    <a:pt x="0" y="297856"/>
                  </a:lnTo>
                  <a:cubicBezTo>
                    <a:pt x="0" y="300647"/>
                    <a:pt x="2248" y="302895"/>
                    <a:pt x="5048" y="302895"/>
                  </a:cubicBezTo>
                  <a:lnTo>
                    <a:pt x="95917" y="302895"/>
                  </a:lnTo>
                  <a:cubicBezTo>
                    <a:pt x="98698" y="302895"/>
                    <a:pt x="100965" y="300647"/>
                    <a:pt x="100965" y="297856"/>
                  </a:cubicBezTo>
                  <a:lnTo>
                    <a:pt x="100965" y="206978"/>
                  </a:lnTo>
                  <a:cubicBezTo>
                    <a:pt x="100965" y="204187"/>
                    <a:pt x="98698" y="201940"/>
                    <a:pt x="95917" y="201940"/>
                  </a:cubicBezTo>
                  <a:close/>
                  <a:moveTo>
                    <a:pt x="90869" y="292799"/>
                  </a:moveTo>
                  <a:lnTo>
                    <a:pt x="10096" y="292799"/>
                  </a:lnTo>
                  <a:lnTo>
                    <a:pt x="10096" y="212036"/>
                  </a:lnTo>
                  <a:lnTo>
                    <a:pt x="90869" y="212036"/>
                  </a:lnTo>
                  <a:lnTo>
                    <a:pt x="90869" y="292799"/>
                  </a:lnTo>
                  <a:close/>
                  <a:moveTo>
                    <a:pt x="95917" y="111062"/>
                  </a:moveTo>
                  <a:lnTo>
                    <a:pt x="10096" y="111062"/>
                  </a:lnTo>
                  <a:cubicBezTo>
                    <a:pt x="7296" y="111062"/>
                    <a:pt x="5048" y="113319"/>
                    <a:pt x="5048" y="116110"/>
                  </a:cubicBezTo>
                  <a:cubicBezTo>
                    <a:pt x="5048" y="118901"/>
                    <a:pt x="7296" y="121158"/>
                    <a:pt x="10096" y="121158"/>
                  </a:cubicBezTo>
                  <a:lnTo>
                    <a:pt x="90869" y="121158"/>
                  </a:lnTo>
                  <a:lnTo>
                    <a:pt x="90869" y="141351"/>
                  </a:lnTo>
                  <a:cubicBezTo>
                    <a:pt x="90869" y="144142"/>
                    <a:pt x="93116" y="146399"/>
                    <a:pt x="95917" y="146399"/>
                  </a:cubicBezTo>
                  <a:cubicBezTo>
                    <a:pt x="98698" y="146399"/>
                    <a:pt x="100965" y="144142"/>
                    <a:pt x="100965" y="141351"/>
                  </a:cubicBezTo>
                  <a:lnTo>
                    <a:pt x="100965" y="116110"/>
                  </a:lnTo>
                  <a:cubicBezTo>
                    <a:pt x="100965" y="113319"/>
                    <a:pt x="98698" y="111062"/>
                    <a:pt x="95917" y="111062"/>
                  </a:cubicBezTo>
                  <a:close/>
                  <a:moveTo>
                    <a:pt x="5048" y="191833"/>
                  </a:moveTo>
                  <a:lnTo>
                    <a:pt x="90868" y="191833"/>
                  </a:lnTo>
                  <a:cubicBezTo>
                    <a:pt x="93650" y="191833"/>
                    <a:pt x="95917" y="189586"/>
                    <a:pt x="95917" y="186795"/>
                  </a:cubicBezTo>
                  <a:cubicBezTo>
                    <a:pt x="95917" y="184004"/>
                    <a:pt x="93650" y="181737"/>
                    <a:pt x="90869" y="181737"/>
                  </a:cubicBezTo>
                  <a:lnTo>
                    <a:pt x="10096" y="181737"/>
                  </a:lnTo>
                  <a:lnTo>
                    <a:pt x="10096" y="161554"/>
                  </a:lnTo>
                  <a:cubicBezTo>
                    <a:pt x="10096" y="158763"/>
                    <a:pt x="7830" y="156515"/>
                    <a:pt x="5048" y="156515"/>
                  </a:cubicBezTo>
                  <a:cubicBezTo>
                    <a:pt x="2248" y="156515"/>
                    <a:pt x="0" y="158763"/>
                    <a:pt x="0" y="161554"/>
                  </a:cubicBezTo>
                  <a:lnTo>
                    <a:pt x="0" y="186795"/>
                  </a:lnTo>
                  <a:cubicBezTo>
                    <a:pt x="0" y="189586"/>
                    <a:pt x="2248" y="191833"/>
                    <a:pt x="5048" y="191833"/>
                  </a:cubicBezTo>
                  <a:close/>
                  <a:moveTo>
                    <a:pt x="297847" y="206978"/>
                  </a:moveTo>
                  <a:cubicBezTo>
                    <a:pt x="295046" y="206978"/>
                    <a:pt x="292799" y="209245"/>
                    <a:pt x="292799" y="212036"/>
                  </a:cubicBezTo>
                  <a:lnTo>
                    <a:pt x="292799" y="292798"/>
                  </a:lnTo>
                  <a:lnTo>
                    <a:pt x="282692" y="292798"/>
                  </a:lnTo>
                  <a:cubicBezTo>
                    <a:pt x="279902" y="292798"/>
                    <a:pt x="277654" y="295065"/>
                    <a:pt x="277654" y="297856"/>
                  </a:cubicBezTo>
                  <a:cubicBezTo>
                    <a:pt x="277654" y="300647"/>
                    <a:pt x="279902" y="302895"/>
                    <a:pt x="282692" y="302895"/>
                  </a:cubicBezTo>
                  <a:lnTo>
                    <a:pt x="297847" y="302895"/>
                  </a:lnTo>
                  <a:cubicBezTo>
                    <a:pt x="300628" y="302895"/>
                    <a:pt x="302895" y="300647"/>
                    <a:pt x="302895" y="297856"/>
                  </a:cubicBezTo>
                  <a:lnTo>
                    <a:pt x="302895" y="212036"/>
                  </a:lnTo>
                  <a:cubicBezTo>
                    <a:pt x="302895" y="209245"/>
                    <a:pt x="300628" y="206978"/>
                    <a:pt x="297847" y="206978"/>
                  </a:cubicBezTo>
                  <a:close/>
                  <a:moveTo>
                    <a:pt x="146399" y="206978"/>
                  </a:moveTo>
                  <a:cubicBezTo>
                    <a:pt x="146399" y="204187"/>
                    <a:pt x="144132" y="201940"/>
                    <a:pt x="141351" y="201940"/>
                  </a:cubicBezTo>
                  <a:lnTo>
                    <a:pt x="126206" y="201940"/>
                  </a:lnTo>
                  <a:cubicBezTo>
                    <a:pt x="123406" y="201940"/>
                    <a:pt x="121158" y="204187"/>
                    <a:pt x="121158" y="206978"/>
                  </a:cubicBezTo>
                  <a:lnTo>
                    <a:pt x="121158" y="292798"/>
                  </a:lnTo>
                  <a:cubicBezTo>
                    <a:pt x="121158" y="295589"/>
                    <a:pt x="123406" y="297856"/>
                    <a:pt x="126206" y="297856"/>
                  </a:cubicBezTo>
                  <a:cubicBezTo>
                    <a:pt x="128988" y="297856"/>
                    <a:pt x="131255" y="295589"/>
                    <a:pt x="131255" y="292798"/>
                  </a:cubicBezTo>
                  <a:lnTo>
                    <a:pt x="131255" y="212036"/>
                  </a:lnTo>
                  <a:lnTo>
                    <a:pt x="141351" y="212036"/>
                  </a:lnTo>
                  <a:cubicBezTo>
                    <a:pt x="144132" y="212036"/>
                    <a:pt x="146399" y="209769"/>
                    <a:pt x="146399" y="206978"/>
                  </a:cubicBezTo>
                  <a:close/>
                  <a:moveTo>
                    <a:pt x="242316" y="292799"/>
                  </a:moveTo>
                  <a:lnTo>
                    <a:pt x="161554" y="292799"/>
                  </a:lnTo>
                  <a:cubicBezTo>
                    <a:pt x="158744" y="292799"/>
                    <a:pt x="156496" y="295065"/>
                    <a:pt x="156496" y="297856"/>
                  </a:cubicBezTo>
                  <a:cubicBezTo>
                    <a:pt x="156496" y="300647"/>
                    <a:pt x="158744" y="302895"/>
                    <a:pt x="161554" y="302895"/>
                  </a:cubicBezTo>
                  <a:lnTo>
                    <a:pt x="242316" y="302895"/>
                  </a:lnTo>
                  <a:cubicBezTo>
                    <a:pt x="245097" y="302895"/>
                    <a:pt x="247364" y="300647"/>
                    <a:pt x="247364" y="297856"/>
                  </a:cubicBezTo>
                  <a:cubicBezTo>
                    <a:pt x="247364" y="295065"/>
                    <a:pt x="245097" y="292799"/>
                    <a:pt x="242316" y="292799"/>
                  </a:cubicBezTo>
                  <a:close/>
                  <a:moveTo>
                    <a:pt x="196882" y="267548"/>
                  </a:moveTo>
                  <a:cubicBezTo>
                    <a:pt x="196882" y="264757"/>
                    <a:pt x="194624" y="262509"/>
                    <a:pt x="191843" y="262509"/>
                  </a:cubicBezTo>
                  <a:lnTo>
                    <a:pt x="151448" y="262509"/>
                  </a:lnTo>
                  <a:cubicBezTo>
                    <a:pt x="148647" y="262509"/>
                    <a:pt x="146399" y="264757"/>
                    <a:pt x="146399" y="267548"/>
                  </a:cubicBezTo>
                  <a:cubicBezTo>
                    <a:pt x="146399" y="270339"/>
                    <a:pt x="148647" y="272606"/>
                    <a:pt x="151448" y="272606"/>
                  </a:cubicBezTo>
                  <a:lnTo>
                    <a:pt x="191834" y="272606"/>
                  </a:lnTo>
                  <a:cubicBezTo>
                    <a:pt x="194615" y="272615"/>
                    <a:pt x="196882" y="270339"/>
                    <a:pt x="196882" y="267548"/>
                  </a:cubicBezTo>
                  <a:close/>
                  <a:moveTo>
                    <a:pt x="262509" y="262519"/>
                  </a:moveTo>
                  <a:lnTo>
                    <a:pt x="232220" y="262519"/>
                  </a:lnTo>
                  <a:cubicBezTo>
                    <a:pt x="229410" y="262519"/>
                    <a:pt x="227171" y="264757"/>
                    <a:pt x="227171" y="267548"/>
                  </a:cubicBezTo>
                  <a:cubicBezTo>
                    <a:pt x="227171" y="270339"/>
                    <a:pt x="229410" y="272606"/>
                    <a:pt x="232220" y="272606"/>
                  </a:cubicBezTo>
                  <a:lnTo>
                    <a:pt x="262509" y="272606"/>
                  </a:lnTo>
                  <a:cubicBezTo>
                    <a:pt x="265290" y="272606"/>
                    <a:pt x="267548" y="270339"/>
                    <a:pt x="267548" y="267548"/>
                  </a:cubicBezTo>
                  <a:cubicBezTo>
                    <a:pt x="267548" y="264757"/>
                    <a:pt x="265290" y="262519"/>
                    <a:pt x="262509" y="262519"/>
                  </a:cubicBezTo>
                  <a:close/>
                  <a:moveTo>
                    <a:pt x="262509" y="201940"/>
                  </a:moveTo>
                  <a:lnTo>
                    <a:pt x="242316" y="201940"/>
                  </a:lnTo>
                  <a:cubicBezTo>
                    <a:pt x="239516" y="201940"/>
                    <a:pt x="237268" y="204187"/>
                    <a:pt x="237268" y="206978"/>
                  </a:cubicBezTo>
                  <a:cubicBezTo>
                    <a:pt x="237268" y="209769"/>
                    <a:pt x="239516" y="212036"/>
                    <a:pt x="242316" y="212036"/>
                  </a:cubicBezTo>
                  <a:lnTo>
                    <a:pt x="262509" y="212036"/>
                  </a:lnTo>
                  <a:cubicBezTo>
                    <a:pt x="265290" y="212036"/>
                    <a:pt x="267548" y="209769"/>
                    <a:pt x="267548" y="206978"/>
                  </a:cubicBezTo>
                  <a:cubicBezTo>
                    <a:pt x="267548" y="204187"/>
                    <a:pt x="265290" y="201940"/>
                    <a:pt x="262509" y="201940"/>
                  </a:cubicBezTo>
                  <a:close/>
                  <a:moveTo>
                    <a:pt x="217084" y="206978"/>
                  </a:moveTo>
                  <a:cubicBezTo>
                    <a:pt x="217084" y="204187"/>
                    <a:pt x="214817" y="201940"/>
                    <a:pt x="212046" y="201940"/>
                  </a:cubicBezTo>
                  <a:lnTo>
                    <a:pt x="201930" y="201940"/>
                  </a:lnTo>
                  <a:cubicBezTo>
                    <a:pt x="199130" y="201940"/>
                    <a:pt x="196882" y="204187"/>
                    <a:pt x="196882" y="206978"/>
                  </a:cubicBezTo>
                  <a:cubicBezTo>
                    <a:pt x="196882" y="209769"/>
                    <a:pt x="199130" y="212036"/>
                    <a:pt x="201930" y="212036"/>
                  </a:cubicBezTo>
                  <a:lnTo>
                    <a:pt x="212026" y="212036"/>
                  </a:lnTo>
                  <a:cubicBezTo>
                    <a:pt x="214808" y="212036"/>
                    <a:pt x="217084" y="209769"/>
                    <a:pt x="217084" y="206978"/>
                  </a:cubicBezTo>
                  <a:close/>
                  <a:moveTo>
                    <a:pt x="161554" y="212036"/>
                  </a:moveTo>
                  <a:lnTo>
                    <a:pt x="181737" y="212036"/>
                  </a:lnTo>
                  <a:cubicBezTo>
                    <a:pt x="184528" y="212036"/>
                    <a:pt x="186785" y="209769"/>
                    <a:pt x="186785" y="206978"/>
                  </a:cubicBezTo>
                  <a:cubicBezTo>
                    <a:pt x="186785" y="204187"/>
                    <a:pt x="184528" y="201940"/>
                    <a:pt x="181737" y="201940"/>
                  </a:cubicBezTo>
                  <a:lnTo>
                    <a:pt x="161554" y="201940"/>
                  </a:lnTo>
                  <a:cubicBezTo>
                    <a:pt x="158744" y="201940"/>
                    <a:pt x="156496" y="204187"/>
                    <a:pt x="156496" y="206978"/>
                  </a:cubicBezTo>
                  <a:cubicBezTo>
                    <a:pt x="156496" y="209769"/>
                    <a:pt x="158744" y="212036"/>
                    <a:pt x="161554" y="212036"/>
                  </a:cubicBezTo>
                  <a:close/>
                  <a:moveTo>
                    <a:pt x="151448" y="252413"/>
                  </a:moveTo>
                  <a:lnTo>
                    <a:pt x="151448" y="222123"/>
                  </a:lnTo>
                  <a:cubicBezTo>
                    <a:pt x="151448" y="219332"/>
                    <a:pt x="149181" y="217084"/>
                    <a:pt x="146399" y="217084"/>
                  </a:cubicBezTo>
                  <a:cubicBezTo>
                    <a:pt x="143599" y="217084"/>
                    <a:pt x="141351" y="219332"/>
                    <a:pt x="141351" y="222123"/>
                  </a:cubicBezTo>
                  <a:lnTo>
                    <a:pt x="141351" y="252413"/>
                  </a:lnTo>
                  <a:cubicBezTo>
                    <a:pt x="141351" y="255203"/>
                    <a:pt x="143599" y="257470"/>
                    <a:pt x="146399" y="257470"/>
                  </a:cubicBezTo>
                  <a:cubicBezTo>
                    <a:pt x="149181" y="257470"/>
                    <a:pt x="151448" y="255203"/>
                    <a:pt x="151448" y="252413"/>
                  </a:cubicBezTo>
                  <a:close/>
                  <a:moveTo>
                    <a:pt x="201930" y="222123"/>
                  </a:moveTo>
                  <a:lnTo>
                    <a:pt x="201930" y="252413"/>
                  </a:lnTo>
                  <a:cubicBezTo>
                    <a:pt x="201930" y="255203"/>
                    <a:pt x="204178" y="257470"/>
                    <a:pt x="206978" y="257470"/>
                  </a:cubicBezTo>
                  <a:cubicBezTo>
                    <a:pt x="209760" y="257470"/>
                    <a:pt x="212017" y="255203"/>
                    <a:pt x="212017" y="252413"/>
                  </a:cubicBezTo>
                  <a:lnTo>
                    <a:pt x="212017" y="222123"/>
                  </a:lnTo>
                  <a:cubicBezTo>
                    <a:pt x="212017" y="219332"/>
                    <a:pt x="209760" y="217084"/>
                    <a:pt x="206978" y="217084"/>
                  </a:cubicBezTo>
                  <a:cubicBezTo>
                    <a:pt x="204178" y="217084"/>
                    <a:pt x="201930" y="219332"/>
                    <a:pt x="201930" y="222123"/>
                  </a:cubicBezTo>
                  <a:close/>
                  <a:moveTo>
                    <a:pt x="232220" y="252413"/>
                  </a:moveTo>
                  <a:cubicBezTo>
                    <a:pt x="232220" y="255203"/>
                    <a:pt x="234458" y="257470"/>
                    <a:pt x="237258" y="257470"/>
                  </a:cubicBezTo>
                  <a:cubicBezTo>
                    <a:pt x="240040" y="257470"/>
                    <a:pt x="242306" y="255203"/>
                    <a:pt x="242306" y="252413"/>
                  </a:cubicBezTo>
                  <a:lnTo>
                    <a:pt x="242306" y="222123"/>
                  </a:lnTo>
                  <a:cubicBezTo>
                    <a:pt x="242306" y="219332"/>
                    <a:pt x="240040" y="217084"/>
                    <a:pt x="237258" y="217084"/>
                  </a:cubicBezTo>
                  <a:cubicBezTo>
                    <a:pt x="234458" y="217084"/>
                    <a:pt x="232220" y="219332"/>
                    <a:pt x="232220" y="222123"/>
                  </a:cubicBezTo>
                  <a:lnTo>
                    <a:pt x="232220" y="252413"/>
                  </a:lnTo>
                  <a:close/>
                  <a:moveTo>
                    <a:pt x="282692" y="252413"/>
                  </a:moveTo>
                  <a:lnTo>
                    <a:pt x="282692" y="222123"/>
                  </a:lnTo>
                  <a:cubicBezTo>
                    <a:pt x="282692" y="219332"/>
                    <a:pt x="280435" y="217084"/>
                    <a:pt x="277654" y="217084"/>
                  </a:cubicBezTo>
                  <a:cubicBezTo>
                    <a:pt x="274853" y="217084"/>
                    <a:pt x="272615" y="219332"/>
                    <a:pt x="272615" y="222123"/>
                  </a:cubicBezTo>
                  <a:lnTo>
                    <a:pt x="272615" y="252413"/>
                  </a:lnTo>
                  <a:cubicBezTo>
                    <a:pt x="272615" y="255203"/>
                    <a:pt x="274853" y="257470"/>
                    <a:pt x="277654" y="257470"/>
                  </a:cubicBezTo>
                  <a:cubicBezTo>
                    <a:pt x="280435" y="257470"/>
                    <a:pt x="282692" y="255203"/>
                    <a:pt x="282692" y="252413"/>
                  </a:cubicBezTo>
                  <a:close/>
                  <a:moveTo>
                    <a:pt x="40386" y="151448"/>
                  </a:moveTo>
                  <a:cubicBezTo>
                    <a:pt x="43167" y="151448"/>
                    <a:pt x="45434" y="149190"/>
                    <a:pt x="45434" y="146399"/>
                  </a:cubicBezTo>
                  <a:cubicBezTo>
                    <a:pt x="45434" y="143608"/>
                    <a:pt x="43167" y="141351"/>
                    <a:pt x="40386" y="141351"/>
                  </a:cubicBezTo>
                  <a:lnTo>
                    <a:pt x="30280" y="141351"/>
                  </a:lnTo>
                  <a:cubicBezTo>
                    <a:pt x="27480" y="141351"/>
                    <a:pt x="25241" y="143608"/>
                    <a:pt x="25241" y="146399"/>
                  </a:cubicBezTo>
                  <a:cubicBezTo>
                    <a:pt x="25241" y="149190"/>
                    <a:pt x="27480" y="151448"/>
                    <a:pt x="30280" y="151448"/>
                  </a:cubicBezTo>
                  <a:lnTo>
                    <a:pt x="40386" y="151448"/>
                  </a:lnTo>
                  <a:close/>
                  <a:moveTo>
                    <a:pt x="80772" y="161554"/>
                  </a:moveTo>
                  <a:cubicBezTo>
                    <a:pt x="83553" y="161554"/>
                    <a:pt x="85811" y="159306"/>
                    <a:pt x="85811" y="156515"/>
                  </a:cubicBezTo>
                  <a:cubicBezTo>
                    <a:pt x="85811" y="153714"/>
                    <a:pt x="83553" y="151448"/>
                    <a:pt x="80772" y="151448"/>
                  </a:cubicBezTo>
                  <a:lnTo>
                    <a:pt x="60579" y="151448"/>
                  </a:lnTo>
                  <a:cubicBezTo>
                    <a:pt x="57779" y="151448"/>
                    <a:pt x="55531" y="153714"/>
                    <a:pt x="55531" y="156505"/>
                  </a:cubicBezTo>
                  <a:cubicBezTo>
                    <a:pt x="55531" y="159296"/>
                    <a:pt x="57779" y="161544"/>
                    <a:pt x="60579" y="161544"/>
                  </a:cubicBezTo>
                  <a:lnTo>
                    <a:pt x="80772" y="161544"/>
                  </a:lnTo>
                  <a:close/>
                  <a:moveTo>
                    <a:pt x="297847" y="186795"/>
                  </a:moveTo>
                  <a:cubicBezTo>
                    <a:pt x="297847" y="184004"/>
                    <a:pt x="295580" y="181737"/>
                    <a:pt x="292799" y="181737"/>
                  </a:cubicBezTo>
                  <a:lnTo>
                    <a:pt x="201930" y="181737"/>
                  </a:lnTo>
                  <a:cubicBezTo>
                    <a:pt x="199130" y="181737"/>
                    <a:pt x="196882" y="184004"/>
                    <a:pt x="196882" y="186795"/>
                  </a:cubicBezTo>
                  <a:cubicBezTo>
                    <a:pt x="196882" y="189586"/>
                    <a:pt x="199130" y="191833"/>
                    <a:pt x="201930" y="191833"/>
                  </a:cubicBezTo>
                  <a:lnTo>
                    <a:pt x="292799" y="191833"/>
                  </a:lnTo>
                  <a:cubicBezTo>
                    <a:pt x="295580" y="191833"/>
                    <a:pt x="297847" y="189586"/>
                    <a:pt x="297847" y="186795"/>
                  </a:cubicBezTo>
                  <a:close/>
                  <a:moveTo>
                    <a:pt x="201930" y="121158"/>
                  </a:moveTo>
                  <a:lnTo>
                    <a:pt x="292799" y="121158"/>
                  </a:lnTo>
                  <a:cubicBezTo>
                    <a:pt x="295580" y="121158"/>
                    <a:pt x="297847" y="118901"/>
                    <a:pt x="297847" y="116110"/>
                  </a:cubicBezTo>
                  <a:cubicBezTo>
                    <a:pt x="297847" y="113319"/>
                    <a:pt x="295580" y="111062"/>
                    <a:pt x="292799" y="111062"/>
                  </a:cubicBezTo>
                  <a:lnTo>
                    <a:pt x="201930" y="111062"/>
                  </a:lnTo>
                  <a:cubicBezTo>
                    <a:pt x="199130" y="111062"/>
                    <a:pt x="196882" y="113319"/>
                    <a:pt x="196882" y="116110"/>
                  </a:cubicBezTo>
                  <a:cubicBezTo>
                    <a:pt x="196882" y="118901"/>
                    <a:pt x="199130" y="121158"/>
                    <a:pt x="201930" y="121158"/>
                  </a:cubicBezTo>
                  <a:close/>
                  <a:moveTo>
                    <a:pt x="131255" y="10096"/>
                  </a:moveTo>
                  <a:lnTo>
                    <a:pt x="181737" y="10096"/>
                  </a:lnTo>
                  <a:cubicBezTo>
                    <a:pt x="184528" y="10096"/>
                    <a:pt x="186785" y="7839"/>
                    <a:pt x="186785" y="5048"/>
                  </a:cubicBezTo>
                  <a:cubicBezTo>
                    <a:pt x="186785" y="2257"/>
                    <a:pt x="184528" y="0"/>
                    <a:pt x="181737" y="0"/>
                  </a:cubicBezTo>
                  <a:lnTo>
                    <a:pt x="131254" y="0"/>
                  </a:lnTo>
                  <a:cubicBezTo>
                    <a:pt x="128454" y="0"/>
                    <a:pt x="126206" y="2267"/>
                    <a:pt x="126206" y="5048"/>
                  </a:cubicBezTo>
                  <a:cubicBezTo>
                    <a:pt x="126206" y="7839"/>
                    <a:pt x="128454" y="10096"/>
                    <a:pt x="131255" y="10096"/>
                  </a:cubicBezTo>
                  <a:close/>
                  <a:moveTo>
                    <a:pt x="126206" y="95917"/>
                  </a:moveTo>
                  <a:cubicBezTo>
                    <a:pt x="128988" y="95917"/>
                    <a:pt x="131255" y="93659"/>
                    <a:pt x="131255" y="90869"/>
                  </a:cubicBezTo>
                  <a:lnTo>
                    <a:pt x="131255" y="20193"/>
                  </a:lnTo>
                  <a:cubicBezTo>
                    <a:pt x="131255" y="17402"/>
                    <a:pt x="128988" y="15145"/>
                    <a:pt x="126206" y="15145"/>
                  </a:cubicBezTo>
                  <a:cubicBezTo>
                    <a:pt x="123406" y="15145"/>
                    <a:pt x="121158" y="17402"/>
                    <a:pt x="121158" y="20193"/>
                  </a:cubicBezTo>
                  <a:lnTo>
                    <a:pt x="121158" y="90868"/>
                  </a:lnTo>
                  <a:cubicBezTo>
                    <a:pt x="121158" y="93659"/>
                    <a:pt x="123406" y="95917"/>
                    <a:pt x="126206" y="95917"/>
                  </a:cubicBezTo>
                  <a:close/>
                  <a:moveTo>
                    <a:pt x="146399" y="15145"/>
                  </a:moveTo>
                  <a:cubicBezTo>
                    <a:pt x="143599" y="15145"/>
                    <a:pt x="141351" y="17402"/>
                    <a:pt x="141351" y="20193"/>
                  </a:cubicBezTo>
                  <a:lnTo>
                    <a:pt x="141351" y="40386"/>
                  </a:lnTo>
                  <a:cubicBezTo>
                    <a:pt x="141351" y="43177"/>
                    <a:pt x="143599" y="45434"/>
                    <a:pt x="146399" y="45434"/>
                  </a:cubicBezTo>
                  <a:cubicBezTo>
                    <a:pt x="149181" y="45434"/>
                    <a:pt x="151448" y="43177"/>
                    <a:pt x="151448" y="40386"/>
                  </a:cubicBezTo>
                  <a:lnTo>
                    <a:pt x="151448" y="20193"/>
                  </a:lnTo>
                  <a:cubicBezTo>
                    <a:pt x="151448" y="17402"/>
                    <a:pt x="149181" y="15145"/>
                    <a:pt x="146399" y="15145"/>
                  </a:cubicBezTo>
                  <a:close/>
                  <a:moveTo>
                    <a:pt x="151448" y="90869"/>
                  </a:moveTo>
                  <a:cubicBezTo>
                    <a:pt x="151448" y="93659"/>
                    <a:pt x="153686" y="95917"/>
                    <a:pt x="156486" y="95917"/>
                  </a:cubicBezTo>
                  <a:cubicBezTo>
                    <a:pt x="159258" y="95917"/>
                    <a:pt x="161544" y="93659"/>
                    <a:pt x="161525" y="90869"/>
                  </a:cubicBezTo>
                  <a:lnTo>
                    <a:pt x="161525" y="70676"/>
                  </a:lnTo>
                  <a:cubicBezTo>
                    <a:pt x="161525" y="67885"/>
                    <a:pt x="159258" y="65627"/>
                    <a:pt x="156486" y="65627"/>
                  </a:cubicBezTo>
                  <a:cubicBezTo>
                    <a:pt x="153686" y="65627"/>
                    <a:pt x="151448" y="67885"/>
                    <a:pt x="151448" y="70676"/>
                  </a:cubicBezTo>
                  <a:lnTo>
                    <a:pt x="151448" y="90869"/>
                  </a:lnTo>
                  <a:close/>
                  <a:moveTo>
                    <a:pt x="181737" y="20193"/>
                  </a:moveTo>
                  <a:lnTo>
                    <a:pt x="181737" y="70676"/>
                  </a:lnTo>
                  <a:cubicBezTo>
                    <a:pt x="181737" y="73466"/>
                    <a:pt x="183985" y="75724"/>
                    <a:pt x="186785" y="75724"/>
                  </a:cubicBezTo>
                  <a:cubicBezTo>
                    <a:pt x="189567" y="75724"/>
                    <a:pt x="191834" y="73466"/>
                    <a:pt x="191834" y="70676"/>
                  </a:cubicBezTo>
                  <a:lnTo>
                    <a:pt x="191834" y="20193"/>
                  </a:lnTo>
                  <a:cubicBezTo>
                    <a:pt x="191834" y="17402"/>
                    <a:pt x="189567" y="15145"/>
                    <a:pt x="186785" y="15145"/>
                  </a:cubicBezTo>
                  <a:cubicBezTo>
                    <a:pt x="183985" y="15145"/>
                    <a:pt x="181737" y="17402"/>
                    <a:pt x="181737" y="20193"/>
                  </a:cubicBezTo>
                  <a:close/>
                  <a:moveTo>
                    <a:pt x="252413" y="171650"/>
                  </a:moveTo>
                  <a:lnTo>
                    <a:pt x="252413" y="151448"/>
                  </a:lnTo>
                  <a:cubicBezTo>
                    <a:pt x="252413" y="148657"/>
                    <a:pt x="250146" y="146399"/>
                    <a:pt x="247374" y="146399"/>
                  </a:cubicBezTo>
                  <a:cubicBezTo>
                    <a:pt x="244564" y="146399"/>
                    <a:pt x="242326" y="148657"/>
                    <a:pt x="242326" y="151448"/>
                  </a:cubicBezTo>
                  <a:lnTo>
                    <a:pt x="242326" y="171650"/>
                  </a:lnTo>
                  <a:cubicBezTo>
                    <a:pt x="242326" y="174441"/>
                    <a:pt x="244564" y="176689"/>
                    <a:pt x="247374" y="176689"/>
                  </a:cubicBezTo>
                  <a:cubicBezTo>
                    <a:pt x="250136" y="176689"/>
                    <a:pt x="252413" y="174441"/>
                    <a:pt x="252413" y="171650"/>
                  </a:cubicBezTo>
                  <a:close/>
                  <a:moveTo>
                    <a:pt x="297847" y="136303"/>
                  </a:moveTo>
                  <a:cubicBezTo>
                    <a:pt x="295046" y="136303"/>
                    <a:pt x="292799" y="138560"/>
                    <a:pt x="292799" y="141351"/>
                  </a:cubicBezTo>
                  <a:lnTo>
                    <a:pt x="292799" y="161554"/>
                  </a:lnTo>
                  <a:cubicBezTo>
                    <a:pt x="292799" y="164344"/>
                    <a:pt x="295046" y="166592"/>
                    <a:pt x="297847" y="166592"/>
                  </a:cubicBezTo>
                  <a:cubicBezTo>
                    <a:pt x="300628" y="166592"/>
                    <a:pt x="302895" y="164344"/>
                    <a:pt x="302895" y="161554"/>
                  </a:cubicBezTo>
                  <a:lnTo>
                    <a:pt x="302895" y="141351"/>
                  </a:lnTo>
                  <a:cubicBezTo>
                    <a:pt x="302895" y="138560"/>
                    <a:pt x="300628" y="136303"/>
                    <a:pt x="297847" y="136303"/>
                  </a:cubicBezTo>
                  <a:close/>
                  <a:moveTo>
                    <a:pt x="196882" y="166592"/>
                  </a:moveTo>
                  <a:cubicBezTo>
                    <a:pt x="199673" y="166592"/>
                    <a:pt x="201930" y="164344"/>
                    <a:pt x="201930" y="161554"/>
                  </a:cubicBezTo>
                  <a:lnTo>
                    <a:pt x="201930" y="141351"/>
                  </a:lnTo>
                  <a:cubicBezTo>
                    <a:pt x="201930" y="138560"/>
                    <a:pt x="199673" y="136303"/>
                    <a:pt x="196882" y="136303"/>
                  </a:cubicBezTo>
                  <a:cubicBezTo>
                    <a:pt x="194091" y="136303"/>
                    <a:pt x="191853" y="138560"/>
                    <a:pt x="191853" y="141351"/>
                  </a:cubicBezTo>
                  <a:lnTo>
                    <a:pt x="191853" y="161554"/>
                  </a:lnTo>
                  <a:cubicBezTo>
                    <a:pt x="191843" y="164344"/>
                    <a:pt x="194091" y="166592"/>
                    <a:pt x="196882" y="166592"/>
                  </a:cubicBezTo>
                  <a:close/>
                  <a:moveTo>
                    <a:pt x="232220" y="161554"/>
                  </a:moveTo>
                  <a:lnTo>
                    <a:pt x="232220" y="141351"/>
                  </a:lnTo>
                  <a:cubicBezTo>
                    <a:pt x="232220" y="138560"/>
                    <a:pt x="229953" y="136303"/>
                    <a:pt x="227171" y="136303"/>
                  </a:cubicBezTo>
                  <a:cubicBezTo>
                    <a:pt x="224371" y="136303"/>
                    <a:pt x="222123" y="138560"/>
                    <a:pt x="222123" y="141351"/>
                  </a:cubicBezTo>
                  <a:lnTo>
                    <a:pt x="222123" y="161554"/>
                  </a:lnTo>
                  <a:cubicBezTo>
                    <a:pt x="222123" y="164344"/>
                    <a:pt x="224371" y="166592"/>
                    <a:pt x="227171" y="166592"/>
                  </a:cubicBezTo>
                  <a:cubicBezTo>
                    <a:pt x="229953" y="166592"/>
                    <a:pt x="232220" y="164344"/>
                    <a:pt x="232220" y="161554"/>
                  </a:cubicBezTo>
                  <a:close/>
                  <a:moveTo>
                    <a:pt x="126206" y="176689"/>
                  </a:moveTo>
                  <a:cubicBezTo>
                    <a:pt x="128988" y="176689"/>
                    <a:pt x="131255" y="174441"/>
                    <a:pt x="131255" y="171650"/>
                  </a:cubicBezTo>
                  <a:lnTo>
                    <a:pt x="131255" y="141351"/>
                  </a:lnTo>
                  <a:lnTo>
                    <a:pt x="141341" y="141351"/>
                  </a:lnTo>
                  <a:cubicBezTo>
                    <a:pt x="144123" y="141351"/>
                    <a:pt x="146390" y="139094"/>
                    <a:pt x="146390" y="136303"/>
                  </a:cubicBezTo>
                  <a:cubicBezTo>
                    <a:pt x="146390" y="133512"/>
                    <a:pt x="144123" y="131255"/>
                    <a:pt x="141341" y="131255"/>
                  </a:cubicBezTo>
                  <a:lnTo>
                    <a:pt x="131255" y="131255"/>
                  </a:lnTo>
                  <a:lnTo>
                    <a:pt x="131255" y="111062"/>
                  </a:lnTo>
                  <a:cubicBezTo>
                    <a:pt x="131255" y="108271"/>
                    <a:pt x="128988" y="106013"/>
                    <a:pt x="126206" y="106013"/>
                  </a:cubicBezTo>
                  <a:cubicBezTo>
                    <a:pt x="123406" y="106013"/>
                    <a:pt x="121158" y="108271"/>
                    <a:pt x="121158" y="111062"/>
                  </a:cubicBezTo>
                  <a:lnTo>
                    <a:pt x="121158" y="171650"/>
                  </a:lnTo>
                  <a:cubicBezTo>
                    <a:pt x="121158" y="174441"/>
                    <a:pt x="123406" y="176689"/>
                    <a:pt x="126206" y="176689"/>
                  </a:cubicBezTo>
                  <a:close/>
                  <a:moveTo>
                    <a:pt x="181737" y="171650"/>
                  </a:moveTo>
                  <a:lnTo>
                    <a:pt x="181737" y="111062"/>
                  </a:lnTo>
                  <a:cubicBezTo>
                    <a:pt x="181737" y="108271"/>
                    <a:pt x="179470" y="106013"/>
                    <a:pt x="176698" y="106013"/>
                  </a:cubicBezTo>
                  <a:cubicBezTo>
                    <a:pt x="173888" y="106013"/>
                    <a:pt x="171650" y="108271"/>
                    <a:pt x="171650" y="111062"/>
                  </a:cubicBezTo>
                  <a:lnTo>
                    <a:pt x="171650" y="171650"/>
                  </a:lnTo>
                  <a:cubicBezTo>
                    <a:pt x="171650" y="174441"/>
                    <a:pt x="173888" y="176689"/>
                    <a:pt x="176698" y="176689"/>
                  </a:cubicBezTo>
                  <a:cubicBezTo>
                    <a:pt x="179461" y="176689"/>
                    <a:pt x="181737" y="174441"/>
                    <a:pt x="181737" y="171650"/>
                  </a:cubicBezTo>
                  <a:close/>
                  <a:moveTo>
                    <a:pt x="151448" y="161554"/>
                  </a:moveTo>
                  <a:lnTo>
                    <a:pt x="161554" y="161554"/>
                  </a:lnTo>
                  <a:cubicBezTo>
                    <a:pt x="164325" y="161554"/>
                    <a:pt x="166592" y="159306"/>
                    <a:pt x="166592" y="156515"/>
                  </a:cubicBezTo>
                  <a:cubicBezTo>
                    <a:pt x="166592" y="153724"/>
                    <a:pt x="164325" y="151457"/>
                    <a:pt x="161554" y="151457"/>
                  </a:cubicBezTo>
                  <a:lnTo>
                    <a:pt x="151448" y="151457"/>
                  </a:lnTo>
                  <a:cubicBezTo>
                    <a:pt x="148647" y="151457"/>
                    <a:pt x="146399" y="153724"/>
                    <a:pt x="146399" y="156515"/>
                  </a:cubicBezTo>
                  <a:cubicBezTo>
                    <a:pt x="146399" y="159296"/>
                    <a:pt x="148647" y="161554"/>
                    <a:pt x="151448" y="161554"/>
                  </a:cubicBezTo>
                  <a:close/>
                </a:path>
              </a:pathLst>
            </a:custGeom>
            <a:solidFill>
              <a:srgbClr val="464646">
                <a:alpha val="100000"/>
              </a:srgbClr>
            </a:solidFill>
          </p:spPr>
        </p:sp>
      </p:grpSp>
      <p:grpSp>
        <p:nvGrpSpPr>
          <p:cNvPr id="14" name="Group 14"/>
          <p:cNvGrpSpPr/>
          <p:nvPr/>
        </p:nvGrpSpPr>
        <p:grpSpPr>
          <a:xfrm rot="21600000">
            <a:off x="3156535" y="3871778"/>
            <a:ext cx="696046" cy="696046"/>
            <a:chOff x="3156535" y="3871778"/>
            <a:chExt cx="696046" cy="696046"/>
          </a:xfrm>
        </p:grpSpPr>
        <p:sp>
          <p:nvSpPr>
            <p:cNvPr id="13" name="Freeform 13"/>
            <p:cNvSpPr/>
            <p:nvPr/>
          </p:nvSpPr>
          <p:spPr>
            <a:xfrm>
              <a:off x="3156535" y="3871778"/>
              <a:ext cx="696046" cy="696046"/>
            </a:xfrm>
            <a:custGeom>
              <a:avLst/>
              <a:gdLst/>
              <a:ahLst/>
              <a:cxnLst/>
              <a:rect l="0" t="0" r="0" b="0"/>
              <a:pathLst>
                <a:path w="302895" h="302895">
                  <a:moveTo>
                    <a:pt x="151448" y="0"/>
                  </a:moveTo>
                  <a:cubicBezTo>
                    <a:pt x="67808" y="0"/>
                    <a:pt x="0" y="67808"/>
                    <a:pt x="0" y="151448"/>
                  </a:cubicBezTo>
                  <a:cubicBezTo>
                    <a:pt x="0" y="235087"/>
                    <a:pt x="67808" y="302895"/>
                    <a:pt x="151448" y="302895"/>
                  </a:cubicBezTo>
                  <a:cubicBezTo>
                    <a:pt x="235087" y="302895"/>
                    <a:pt x="302895" y="235087"/>
                    <a:pt x="302895" y="151448"/>
                  </a:cubicBezTo>
                  <a:cubicBezTo>
                    <a:pt x="302895" y="67808"/>
                    <a:pt x="235087" y="0"/>
                    <a:pt x="151448" y="0"/>
                  </a:cubicBezTo>
                  <a:moveTo>
                    <a:pt x="151448" y="292665"/>
                  </a:moveTo>
                  <a:cubicBezTo>
                    <a:pt x="73457" y="292665"/>
                    <a:pt x="10230" y="229448"/>
                    <a:pt x="10230" y="151448"/>
                  </a:cubicBezTo>
                  <a:cubicBezTo>
                    <a:pt x="10230" y="73457"/>
                    <a:pt x="73457" y="10230"/>
                    <a:pt x="151448" y="10230"/>
                  </a:cubicBezTo>
                  <a:cubicBezTo>
                    <a:pt x="229438" y="10230"/>
                    <a:pt x="292665" y="73457"/>
                    <a:pt x="292665" y="151448"/>
                  </a:cubicBezTo>
                  <a:cubicBezTo>
                    <a:pt x="292665" y="229448"/>
                    <a:pt x="229438" y="292665"/>
                    <a:pt x="151448" y="292665"/>
                  </a:cubicBezTo>
                </a:path>
              </a:pathLst>
            </a:custGeom>
            <a:solidFill>
              <a:srgbClr val="464646">
                <a:alpha val="100000"/>
              </a:srgbClr>
            </a:solidFill>
          </p:spPr>
        </p:sp>
      </p:grpSp>
      <p:grpSp>
        <p:nvGrpSpPr>
          <p:cNvPr id="16" name="Group 16"/>
          <p:cNvGrpSpPr/>
          <p:nvPr/>
        </p:nvGrpSpPr>
        <p:grpSpPr>
          <a:xfrm rot="21600000">
            <a:off x="3300282" y="4055642"/>
            <a:ext cx="382169" cy="328426"/>
            <a:chOff x="3300282" y="4055642"/>
            <a:chExt cx="382169" cy="328426"/>
          </a:xfrm>
        </p:grpSpPr>
        <p:sp>
          <p:nvSpPr>
            <p:cNvPr id="15" name="Freeform 15"/>
            <p:cNvSpPr/>
            <p:nvPr/>
          </p:nvSpPr>
          <p:spPr>
            <a:xfrm>
              <a:off x="3300282" y="4055642"/>
              <a:ext cx="382169" cy="328426"/>
            </a:xfrm>
            <a:custGeom>
              <a:avLst/>
              <a:gdLst/>
              <a:ahLst/>
              <a:cxnLst/>
              <a:rect l="0" t="0" r="0" b="0"/>
              <a:pathLst>
                <a:path w="302895" h="260033">
                  <a:moveTo>
                    <a:pt x="76419" y="244888"/>
                  </a:moveTo>
                  <a:lnTo>
                    <a:pt x="5096" y="244888"/>
                  </a:lnTo>
                  <a:cubicBezTo>
                    <a:pt x="2276" y="244888"/>
                    <a:pt x="0" y="242621"/>
                    <a:pt x="0" y="239811"/>
                  </a:cubicBezTo>
                  <a:lnTo>
                    <a:pt x="0" y="127711"/>
                  </a:lnTo>
                  <a:cubicBezTo>
                    <a:pt x="0" y="124892"/>
                    <a:pt x="2276" y="122615"/>
                    <a:pt x="5096" y="122615"/>
                  </a:cubicBezTo>
                  <a:lnTo>
                    <a:pt x="76419" y="122615"/>
                  </a:lnTo>
                  <a:cubicBezTo>
                    <a:pt x="79238" y="122615"/>
                    <a:pt x="81515" y="124892"/>
                    <a:pt x="81515" y="127711"/>
                  </a:cubicBezTo>
                  <a:lnTo>
                    <a:pt x="81515" y="239811"/>
                  </a:lnTo>
                  <a:cubicBezTo>
                    <a:pt x="81515" y="242611"/>
                    <a:pt x="79238" y="244888"/>
                    <a:pt x="76419" y="244888"/>
                  </a:cubicBezTo>
                  <a:close/>
                  <a:moveTo>
                    <a:pt x="10192" y="234686"/>
                  </a:moveTo>
                  <a:lnTo>
                    <a:pt x="71323" y="234686"/>
                  </a:lnTo>
                  <a:lnTo>
                    <a:pt x="71323" y="132798"/>
                  </a:lnTo>
                  <a:lnTo>
                    <a:pt x="10192" y="132798"/>
                  </a:lnTo>
                  <a:lnTo>
                    <a:pt x="10192" y="234686"/>
                  </a:lnTo>
                  <a:close/>
                  <a:moveTo>
                    <a:pt x="174412" y="260652"/>
                  </a:moveTo>
                  <a:cubicBezTo>
                    <a:pt x="152829" y="260652"/>
                    <a:pt x="125901" y="247936"/>
                    <a:pt x="104270" y="237725"/>
                  </a:cubicBezTo>
                  <a:cubicBezTo>
                    <a:pt x="90668" y="231296"/>
                    <a:pt x="81001" y="225762"/>
                    <a:pt x="75286" y="225762"/>
                  </a:cubicBezTo>
                  <a:cubicBezTo>
                    <a:pt x="72466" y="225762"/>
                    <a:pt x="72276" y="223190"/>
                    <a:pt x="72276" y="220389"/>
                  </a:cubicBezTo>
                  <a:cubicBezTo>
                    <a:pt x="72276" y="217570"/>
                    <a:pt x="72476" y="215589"/>
                    <a:pt x="75286" y="215589"/>
                  </a:cubicBezTo>
                  <a:cubicBezTo>
                    <a:pt x="83277" y="215589"/>
                    <a:pt x="92688" y="220999"/>
                    <a:pt x="108623" y="228524"/>
                  </a:cubicBezTo>
                  <a:cubicBezTo>
                    <a:pt x="129340" y="238296"/>
                    <a:pt x="155124" y="250469"/>
                    <a:pt x="174412" y="250469"/>
                  </a:cubicBezTo>
                  <a:cubicBezTo>
                    <a:pt x="210398" y="250469"/>
                    <a:pt x="292703" y="204483"/>
                    <a:pt x="292703" y="188709"/>
                  </a:cubicBezTo>
                  <a:cubicBezTo>
                    <a:pt x="292703" y="176984"/>
                    <a:pt x="287493" y="171517"/>
                    <a:pt x="276292" y="171517"/>
                  </a:cubicBezTo>
                  <a:cubicBezTo>
                    <a:pt x="272529" y="171517"/>
                    <a:pt x="263957" y="178518"/>
                    <a:pt x="257061" y="184156"/>
                  </a:cubicBezTo>
                  <a:cubicBezTo>
                    <a:pt x="243345" y="195405"/>
                    <a:pt x="227809" y="208150"/>
                    <a:pt x="213208" y="203949"/>
                  </a:cubicBezTo>
                  <a:cubicBezTo>
                    <a:pt x="210693" y="203225"/>
                    <a:pt x="209131" y="200720"/>
                    <a:pt x="209579" y="198139"/>
                  </a:cubicBezTo>
                  <a:cubicBezTo>
                    <a:pt x="210379" y="193729"/>
                    <a:pt x="209731" y="190386"/>
                    <a:pt x="207569" y="187890"/>
                  </a:cubicBezTo>
                  <a:cubicBezTo>
                    <a:pt x="200425" y="179651"/>
                    <a:pt x="178308" y="180470"/>
                    <a:pt x="166402" y="180889"/>
                  </a:cubicBezTo>
                  <a:cubicBezTo>
                    <a:pt x="163801" y="180994"/>
                    <a:pt x="161506" y="181089"/>
                    <a:pt x="159677" y="181089"/>
                  </a:cubicBezTo>
                  <a:cubicBezTo>
                    <a:pt x="153181" y="181089"/>
                    <a:pt x="147618" y="177517"/>
                    <a:pt x="140589" y="172993"/>
                  </a:cubicBezTo>
                  <a:cubicBezTo>
                    <a:pt x="127911" y="164859"/>
                    <a:pt x="110566" y="153724"/>
                    <a:pt x="74428" y="153210"/>
                  </a:cubicBezTo>
                  <a:cubicBezTo>
                    <a:pt x="71609" y="153172"/>
                    <a:pt x="72885" y="151409"/>
                    <a:pt x="72923" y="148600"/>
                  </a:cubicBezTo>
                  <a:cubicBezTo>
                    <a:pt x="72962" y="145780"/>
                    <a:pt x="71933" y="142694"/>
                    <a:pt x="74571" y="143027"/>
                  </a:cubicBezTo>
                  <a:cubicBezTo>
                    <a:pt x="113624" y="143589"/>
                    <a:pt x="133160" y="156124"/>
                    <a:pt x="146094" y="164421"/>
                  </a:cubicBezTo>
                  <a:cubicBezTo>
                    <a:pt x="151943" y="168192"/>
                    <a:pt x="156181" y="170898"/>
                    <a:pt x="159687" y="170898"/>
                  </a:cubicBezTo>
                  <a:cubicBezTo>
                    <a:pt x="161420" y="170898"/>
                    <a:pt x="163573" y="170821"/>
                    <a:pt x="166040" y="170726"/>
                  </a:cubicBezTo>
                  <a:cubicBezTo>
                    <a:pt x="181537" y="170136"/>
                    <a:pt x="204949" y="169307"/>
                    <a:pt x="215294" y="181242"/>
                  </a:cubicBezTo>
                  <a:cubicBezTo>
                    <a:pt x="218465" y="184909"/>
                    <a:pt x="220085" y="189376"/>
                    <a:pt x="220132" y="194539"/>
                  </a:cubicBezTo>
                  <a:cubicBezTo>
                    <a:pt x="229229" y="193796"/>
                    <a:pt x="240973" y="184213"/>
                    <a:pt x="250641" y="176289"/>
                  </a:cubicBezTo>
                  <a:cubicBezTo>
                    <a:pt x="260852" y="167935"/>
                    <a:pt x="268919" y="161334"/>
                    <a:pt x="276311" y="161334"/>
                  </a:cubicBezTo>
                  <a:cubicBezTo>
                    <a:pt x="293199" y="161334"/>
                    <a:pt x="302895" y="171326"/>
                    <a:pt x="302895" y="188719"/>
                  </a:cubicBezTo>
                  <a:cubicBezTo>
                    <a:pt x="302895" y="213436"/>
                    <a:pt x="211741" y="260652"/>
                    <a:pt x="174412" y="260652"/>
                  </a:cubicBezTo>
                  <a:close/>
                  <a:moveTo>
                    <a:pt x="213970" y="204121"/>
                  </a:moveTo>
                  <a:lnTo>
                    <a:pt x="132445" y="204121"/>
                  </a:lnTo>
                  <a:cubicBezTo>
                    <a:pt x="129626" y="204121"/>
                    <a:pt x="127349" y="201854"/>
                    <a:pt x="127349" y="199025"/>
                  </a:cubicBezTo>
                  <a:cubicBezTo>
                    <a:pt x="127349" y="196215"/>
                    <a:pt x="129626" y="193939"/>
                    <a:pt x="132445" y="193939"/>
                  </a:cubicBezTo>
                  <a:lnTo>
                    <a:pt x="213970" y="193939"/>
                  </a:lnTo>
                  <a:cubicBezTo>
                    <a:pt x="216799" y="193939"/>
                    <a:pt x="219065" y="196215"/>
                    <a:pt x="219065" y="199025"/>
                  </a:cubicBezTo>
                  <a:cubicBezTo>
                    <a:pt x="219075" y="201854"/>
                    <a:pt x="216799" y="204121"/>
                    <a:pt x="213970" y="204121"/>
                  </a:cubicBezTo>
                  <a:close/>
                  <a:moveTo>
                    <a:pt x="236915" y="41091"/>
                  </a:moveTo>
                  <a:lnTo>
                    <a:pt x="201254" y="41091"/>
                  </a:lnTo>
                  <a:cubicBezTo>
                    <a:pt x="191433" y="41091"/>
                    <a:pt x="183432" y="33090"/>
                    <a:pt x="183432" y="23260"/>
                  </a:cubicBezTo>
                  <a:lnTo>
                    <a:pt x="183432" y="18164"/>
                  </a:lnTo>
                  <a:cubicBezTo>
                    <a:pt x="183432" y="8334"/>
                    <a:pt x="191433" y="333"/>
                    <a:pt x="201254" y="333"/>
                  </a:cubicBezTo>
                  <a:lnTo>
                    <a:pt x="236915" y="333"/>
                  </a:lnTo>
                  <a:cubicBezTo>
                    <a:pt x="246745" y="333"/>
                    <a:pt x="254756" y="8334"/>
                    <a:pt x="254756" y="18164"/>
                  </a:cubicBezTo>
                  <a:lnTo>
                    <a:pt x="254756" y="23260"/>
                  </a:lnTo>
                  <a:cubicBezTo>
                    <a:pt x="254756" y="33090"/>
                    <a:pt x="246745" y="41091"/>
                    <a:pt x="236915" y="41091"/>
                  </a:cubicBezTo>
                  <a:close/>
                  <a:moveTo>
                    <a:pt x="201254" y="10525"/>
                  </a:moveTo>
                  <a:cubicBezTo>
                    <a:pt x="197053" y="10525"/>
                    <a:pt x="193605" y="13945"/>
                    <a:pt x="193605" y="18164"/>
                  </a:cubicBezTo>
                  <a:lnTo>
                    <a:pt x="193605" y="23260"/>
                  </a:lnTo>
                  <a:cubicBezTo>
                    <a:pt x="193605" y="27470"/>
                    <a:pt x="197034" y="30909"/>
                    <a:pt x="201254" y="30909"/>
                  </a:cubicBezTo>
                  <a:lnTo>
                    <a:pt x="236915" y="30909"/>
                  </a:lnTo>
                  <a:cubicBezTo>
                    <a:pt x="241125" y="30909"/>
                    <a:pt x="244564" y="27480"/>
                    <a:pt x="244564" y="23260"/>
                  </a:cubicBezTo>
                  <a:lnTo>
                    <a:pt x="244564" y="18164"/>
                  </a:lnTo>
                  <a:cubicBezTo>
                    <a:pt x="244564" y="13954"/>
                    <a:pt x="241144" y="10525"/>
                    <a:pt x="236915" y="10525"/>
                  </a:cubicBezTo>
                  <a:lnTo>
                    <a:pt x="201254" y="10525"/>
                  </a:lnTo>
                  <a:close/>
                  <a:moveTo>
                    <a:pt x="175784" y="92040"/>
                  </a:moveTo>
                  <a:lnTo>
                    <a:pt x="140113" y="92040"/>
                  </a:lnTo>
                  <a:cubicBezTo>
                    <a:pt x="130283" y="92040"/>
                    <a:pt x="122282" y="84039"/>
                    <a:pt x="122282" y="74209"/>
                  </a:cubicBezTo>
                  <a:lnTo>
                    <a:pt x="122282" y="69123"/>
                  </a:lnTo>
                  <a:cubicBezTo>
                    <a:pt x="122282" y="59293"/>
                    <a:pt x="130283" y="51292"/>
                    <a:pt x="140113" y="51292"/>
                  </a:cubicBezTo>
                  <a:lnTo>
                    <a:pt x="175784" y="51292"/>
                  </a:lnTo>
                  <a:cubicBezTo>
                    <a:pt x="185604" y="51292"/>
                    <a:pt x="193605" y="59293"/>
                    <a:pt x="193605" y="69123"/>
                  </a:cubicBezTo>
                  <a:lnTo>
                    <a:pt x="193605" y="74209"/>
                  </a:lnTo>
                  <a:cubicBezTo>
                    <a:pt x="193605" y="84039"/>
                    <a:pt x="185604" y="92040"/>
                    <a:pt x="175784" y="92040"/>
                  </a:cubicBezTo>
                  <a:close/>
                  <a:moveTo>
                    <a:pt x="140113" y="61474"/>
                  </a:moveTo>
                  <a:cubicBezTo>
                    <a:pt x="135903" y="61474"/>
                    <a:pt x="132464" y="64903"/>
                    <a:pt x="132464" y="69123"/>
                  </a:cubicBezTo>
                  <a:lnTo>
                    <a:pt x="132464" y="74209"/>
                  </a:lnTo>
                  <a:cubicBezTo>
                    <a:pt x="132464" y="78419"/>
                    <a:pt x="135893" y="81858"/>
                    <a:pt x="140113" y="81858"/>
                  </a:cubicBezTo>
                  <a:lnTo>
                    <a:pt x="175784" y="81858"/>
                  </a:lnTo>
                  <a:cubicBezTo>
                    <a:pt x="179984" y="81858"/>
                    <a:pt x="183432" y="78429"/>
                    <a:pt x="183432" y="74209"/>
                  </a:cubicBezTo>
                  <a:lnTo>
                    <a:pt x="183432" y="69123"/>
                  </a:lnTo>
                  <a:cubicBezTo>
                    <a:pt x="183432" y="64913"/>
                    <a:pt x="180003" y="61474"/>
                    <a:pt x="175784" y="61474"/>
                  </a:cubicBezTo>
                  <a:lnTo>
                    <a:pt x="140113" y="61474"/>
                  </a:lnTo>
                  <a:close/>
                  <a:moveTo>
                    <a:pt x="236915" y="142989"/>
                  </a:moveTo>
                  <a:lnTo>
                    <a:pt x="201254" y="142989"/>
                  </a:lnTo>
                  <a:cubicBezTo>
                    <a:pt x="191433" y="142989"/>
                    <a:pt x="183432" y="134979"/>
                    <a:pt x="183432" y="125149"/>
                  </a:cubicBezTo>
                  <a:lnTo>
                    <a:pt x="183432" y="120053"/>
                  </a:lnTo>
                  <a:cubicBezTo>
                    <a:pt x="183432" y="110223"/>
                    <a:pt x="191433" y="102222"/>
                    <a:pt x="201254" y="102222"/>
                  </a:cubicBezTo>
                  <a:lnTo>
                    <a:pt x="236915" y="102222"/>
                  </a:lnTo>
                  <a:cubicBezTo>
                    <a:pt x="246745" y="102222"/>
                    <a:pt x="254756" y="110223"/>
                    <a:pt x="254756" y="120053"/>
                  </a:cubicBezTo>
                  <a:lnTo>
                    <a:pt x="254756" y="125149"/>
                  </a:lnTo>
                  <a:cubicBezTo>
                    <a:pt x="254756" y="134988"/>
                    <a:pt x="246745" y="142989"/>
                    <a:pt x="236915" y="142989"/>
                  </a:cubicBezTo>
                  <a:close/>
                  <a:moveTo>
                    <a:pt x="201254" y="112424"/>
                  </a:moveTo>
                  <a:cubicBezTo>
                    <a:pt x="197053" y="112424"/>
                    <a:pt x="193605" y="115853"/>
                    <a:pt x="193605" y="120072"/>
                  </a:cubicBezTo>
                  <a:lnTo>
                    <a:pt x="193605" y="125168"/>
                  </a:lnTo>
                  <a:cubicBezTo>
                    <a:pt x="193605" y="129378"/>
                    <a:pt x="197034" y="132807"/>
                    <a:pt x="201254" y="132807"/>
                  </a:cubicBezTo>
                  <a:lnTo>
                    <a:pt x="236915" y="132807"/>
                  </a:lnTo>
                  <a:cubicBezTo>
                    <a:pt x="241125" y="132807"/>
                    <a:pt x="244564" y="129388"/>
                    <a:pt x="244564" y="125168"/>
                  </a:cubicBezTo>
                  <a:lnTo>
                    <a:pt x="244564" y="120072"/>
                  </a:lnTo>
                  <a:cubicBezTo>
                    <a:pt x="244564" y="115862"/>
                    <a:pt x="241144" y="112424"/>
                    <a:pt x="236915" y="112424"/>
                  </a:cubicBezTo>
                  <a:lnTo>
                    <a:pt x="201254" y="112424"/>
                  </a:lnTo>
                  <a:close/>
                </a:path>
              </a:pathLst>
            </a:custGeom>
            <a:solidFill>
              <a:srgbClr val="464646">
                <a:alpha val="100000"/>
              </a:srgbClr>
            </a:solidFill>
          </p:spPr>
        </p:sp>
      </p:grpSp>
      <p:cxnSp>
        <p:nvCxnSpPr>
          <p:cNvPr id="17" name="Straight Connector 17"/>
          <p:cNvCxnSpPr>
            <a:cxnSpLocks/>
          </p:cNvCxnSpPr>
          <p:nvPr/>
        </p:nvCxnSpPr>
        <p:spPr>
          <a:xfrm rot="5400000">
            <a:off x="3292193" y="2289626"/>
            <a:ext cx="424675" cy="0"/>
          </a:xfrm>
          <a:prstGeom prst="line">
            <a:avLst/>
          </a:prstGeom>
          <a:ln w="22987" cap="rnd">
            <a:solidFill>
              <a:srgbClr val="464646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8"/>
          <p:cNvCxnSpPr>
            <a:cxnSpLocks/>
          </p:cNvCxnSpPr>
          <p:nvPr/>
        </p:nvCxnSpPr>
        <p:spPr>
          <a:xfrm rot="5400000">
            <a:off x="3297462" y="3572752"/>
            <a:ext cx="424675" cy="0"/>
          </a:xfrm>
          <a:prstGeom prst="line">
            <a:avLst/>
          </a:prstGeom>
          <a:ln w="22987" cap="rnd">
            <a:solidFill>
              <a:srgbClr val="464646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20"/>
          <p:cNvGrpSpPr/>
          <p:nvPr/>
        </p:nvGrpSpPr>
        <p:grpSpPr>
          <a:xfrm rot="21600000">
            <a:off x="4081301" y="1283025"/>
            <a:ext cx="2876550" cy="743966"/>
            <a:chOff x="4081301" y="1283025"/>
            <a:chExt cx="2876550" cy="743966"/>
          </a:xfrm>
        </p:grpSpPr>
        <p:sp>
          <p:nvSpPr>
            <p:cNvPr id="19" name="Freeform 19"/>
            <p:cNvSpPr/>
            <p:nvPr/>
          </p:nvSpPr>
          <p:spPr>
            <a:xfrm>
              <a:off x="4081301" y="1283025"/>
              <a:ext cx="2876550" cy="743966"/>
            </a:xfrm>
            <a:custGeom>
              <a:avLst/>
              <a:gdLst/>
              <a:ahLst/>
              <a:cxnLst/>
              <a:rect l="0" t="0" r="0" b="0"/>
              <a:pathLst>
                <a:path w="304800" h="304800">
                  <a:moveTo>
                    <a:pt x="0" y="0"/>
                  </a:moveTo>
                  <a:lnTo>
                    <a:pt x="0" y="304800"/>
                  </a:lnTo>
                  <a:lnTo>
                    <a:pt x="304800" y="304800"/>
                  </a:lnTo>
                  <a:lnTo>
                    <a:pt x="304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4646">
                <a:alpha val="87000"/>
              </a:srgbClr>
            </a:solidFill>
          </p:spPr>
        </p:sp>
      </p:grpSp>
      <p:grpSp>
        <p:nvGrpSpPr>
          <p:cNvPr id="22" name="Group 22"/>
          <p:cNvGrpSpPr/>
          <p:nvPr/>
        </p:nvGrpSpPr>
        <p:grpSpPr>
          <a:xfrm rot="5400000">
            <a:off x="3934630" y="1874613"/>
            <a:ext cx="152380" cy="152380"/>
            <a:chOff x="3934630" y="1874613"/>
            <a:chExt cx="152380" cy="152380"/>
          </a:xfrm>
        </p:grpSpPr>
        <p:sp>
          <p:nvSpPr>
            <p:cNvPr id="21" name="Freeform 21"/>
            <p:cNvSpPr/>
            <p:nvPr/>
          </p:nvSpPr>
          <p:spPr>
            <a:xfrm>
              <a:off x="3934630" y="1874613"/>
              <a:ext cx="152380" cy="152380"/>
            </a:xfrm>
            <a:custGeom>
              <a:avLst/>
              <a:gdLst/>
              <a:ahLst/>
              <a:cxnLst/>
              <a:rect l="0" t="0" r="0" b="0"/>
              <a:pathLst>
                <a:path w="304800" h="304800">
                  <a:moveTo>
                    <a:pt x="0" y="0"/>
                  </a:moveTo>
                  <a:lnTo>
                    <a:pt x="304800" y="304800"/>
                  </a:lnTo>
                  <a:lnTo>
                    <a:pt x="304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4646">
                <a:alpha val="87000"/>
              </a:srgbClr>
            </a:solidFill>
          </p:spPr>
        </p:sp>
      </p:grpSp>
      <p:sp>
        <p:nvSpPr>
          <p:cNvPr id="23" name="TextBox 23"/>
          <p:cNvSpPr txBox="1"/>
          <p:nvPr/>
        </p:nvSpPr>
        <p:spPr>
          <a:xfrm rot="21600000">
            <a:off x="4257522" y="1378725"/>
            <a:ext cx="2531324" cy="219075"/>
          </a:xfrm>
          <a:prstGeom prst="rect">
            <a:avLst/>
          </a:prstGeom>
        </p:spPr>
        <p:txBody>
          <a:bodyPr lIns="0" tIns="25200" rIns="0" bIns="0" rtlCol="0" anchor="t"/>
          <a:lstStyle/>
          <a:p>
            <a:pPr algn="l">
              <a:lnSpc>
                <a:spcPts val="1725"/>
              </a:lnSpc>
            </a:pPr>
            <a:r>
              <a:rPr lang="en-US" sz="1725" b="1" i="0" spc="0">
                <a:solidFill>
                  <a:srgbClr val="EB7E35">
                    <a:alpha val="100000"/>
                  </a:srgbClr>
                </a:solidFill>
                <a:latin typeface="Arsenal"/>
              </a:rPr>
              <a:t>INVERSION INICIAL</a:t>
            </a:r>
          </a:p>
        </p:txBody>
      </p:sp>
      <p:sp>
        <p:nvSpPr>
          <p:cNvPr id="24" name="TextBox 24"/>
          <p:cNvSpPr txBox="1"/>
          <p:nvPr/>
        </p:nvSpPr>
        <p:spPr>
          <a:xfrm rot="21600000">
            <a:off x="4257511" y="1635902"/>
            <a:ext cx="2531325" cy="228600"/>
          </a:xfrm>
          <a:prstGeom prst="rect">
            <a:avLst/>
          </a:prstGeom>
        </p:spPr>
        <p:txBody>
          <a:bodyPr lIns="0" tIns="21600" rIns="0" bIns="0" rtlCol="0" anchor="t"/>
          <a:lstStyle/>
          <a:p>
            <a:pPr algn="l">
              <a:lnSpc>
                <a:spcPts val="1800"/>
              </a:lnSpc>
            </a:pPr>
            <a:r>
              <a:rPr lang="en-US" sz="1500" b="0" i="0" spc="0">
                <a:solidFill>
                  <a:srgbClr val="FFFFFF">
                    <a:alpha val="100000"/>
                  </a:srgbClr>
                </a:solidFill>
                <a:latin typeface="Didact Gothic"/>
              </a:rPr>
              <a:t>$ 69,5 Millones</a:t>
            </a:r>
          </a:p>
        </p:txBody>
      </p:sp>
      <p:grpSp>
        <p:nvGrpSpPr>
          <p:cNvPr id="26" name="Group 26"/>
          <p:cNvGrpSpPr/>
          <p:nvPr/>
        </p:nvGrpSpPr>
        <p:grpSpPr>
          <a:xfrm rot="21600000">
            <a:off x="4081301" y="2580249"/>
            <a:ext cx="2876550" cy="743966"/>
            <a:chOff x="4081301" y="2580249"/>
            <a:chExt cx="2876550" cy="743966"/>
          </a:xfrm>
        </p:grpSpPr>
        <p:sp>
          <p:nvSpPr>
            <p:cNvPr id="25" name="Freeform 25"/>
            <p:cNvSpPr/>
            <p:nvPr/>
          </p:nvSpPr>
          <p:spPr>
            <a:xfrm>
              <a:off x="4081301" y="2580249"/>
              <a:ext cx="2876550" cy="743966"/>
            </a:xfrm>
            <a:custGeom>
              <a:avLst/>
              <a:gdLst/>
              <a:ahLst/>
              <a:cxnLst/>
              <a:rect l="0" t="0" r="0" b="0"/>
              <a:pathLst>
                <a:path w="304800" h="304800">
                  <a:moveTo>
                    <a:pt x="0" y="0"/>
                  </a:moveTo>
                  <a:lnTo>
                    <a:pt x="0" y="304800"/>
                  </a:lnTo>
                  <a:lnTo>
                    <a:pt x="304800" y="304800"/>
                  </a:lnTo>
                  <a:lnTo>
                    <a:pt x="304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4646">
                <a:alpha val="87000"/>
              </a:srgbClr>
            </a:solidFill>
          </p:spPr>
        </p:sp>
      </p:grpSp>
      <p:grpSp>
        <p:nvGrpSpPr>
          <p:cNvPr id="28" name="Group 28"/>
          <p:cNvGrpSpPr/>
          <p:nvPr/>
        </p:nvGrpSpPr>
        <p:grpSpPr>
          <a:xfrm rot="5400000">
            <a:off x="3934630" y="3171845"/>
            <a:ext cx="152380" cy="152380"/>
            <a:chOff x="3934630" y="3171845"/>
            <a:chExt cx="152380" cy="152380"/>
          </a:xfrm>
        </p:grpSpPr>
        <p:sp>
          <p:nvSpPr>
            <p:cNvPr id="27" name="Freeform 27"/>
            <p:cNvSpPr/>
            <p:nvPr/>
          </p:nvSpPr>
          <p:spPr>
            <a:xfrm>
              <a:off x="3934630" y="3171845"/>
              <a:ext cx="152380" cy="152380"/>
            </a:xfrm>
            <a:custGeom>
              <a:avLst/>
              <a:gdLst/>
              <a:ahLst/>
              <a:cxnLst/>
              <a:rect l="0" t="0" r="0" b="0"/>
              <a:pathLst>
                <a:path w="304800" h="304800">
                  <a:moveTo>
                    <a:pt x="0" y="0"/>
                  </a:moveTo>
                  <a:lnTo>
                    <a:pt x="304800" y="304800"/>
                  </a:lnTo>
                  <a:lnTo>
                    <a:pt x="304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4646">
                <a:alpha val="87000"/>
              </a:srgbClr>
            </a:solidFill>
          </p:spPr>
        </p:sp>
      </p:grpSp>
      <p:sp>
        <p:nvSpPr>
          <p:cNvPr id="29" name="TextBox 29"/>
          <p:cNvSpPr txBox="1"/>
          <p:nvPr/>
        </p:nvSpPr>
        <p:spPr>
          <a:xfrm rot="21600000">
            <a:off x="4257522" y="2652133"/>
            <a:ext cx="2531324" cy="219075"/>
          </a:xfrm>
          <a:prstGeom prst="rect">
            <a:avLst/>
          </a:prstGeom>
        </p:spPr>
        <p:txBody>
          <a:bodyPr lIns="0" tIns="25200" rIns="0" bIns="0" rtlCol="0" anchor="t"/>
          <a:lstStyle/>
          <a:p>
            <a:pPr algn="l">
              <a:lnSpc>
                <a:spcPts val="1725"/>
              </a:lnSpc>
            </a:pPr>
            <a:r>
              <a:rPr lang="en-US" sz="1725" b="1" i="0" spc="0">
                <a:solidFill>
                  <a:srgbClr val="EB7E35">
                    <a:alpha val="100000"/>
                  </a:srgbClr>
                </a:solidFill>
                <a:latin typeface="Arsenal"/>
              </a:rPr>
              <a:t>CAPITAL DE TRABAJO</a:t>
            </a:r>
          </a:p>
        </p:txBody>
      </p:sp>
      <p:grpSp>
        <p:nvGrpSpPr>
          <p:cNvPr id="31" name="Group 31"/>
          <p:cNvGrpSpPr/>
          <p:nvPr/>
        </p:nvGrpSpPr>
        <p:grpSpPr>
          <a:xfrm rot="21600000">
            <a:off x="4081301" y="3823856"/>
            <a:ext cx="2876550" cy="743966"/>
            <a:chOff x="4081301" y="3823856"/>
            <a:chExt cx="2876550" cy="743966"/>
          </a:xfrm>
        </p:grpSpPr>
        <p:sp>
          <p:nvSpPr>
            <p:cNvPr id="30" name="Freeform 30"/>
            <p:cNvSpPr/>
            <p:nvPr/>
          </p:nvSpPr>
          <p:spPr>
            <a:xfrm>
              <a:off x="4081301" y="3823856"/>
              <a:ext cx="2876550" cy="743966"/>
            </a:xfrm>
            <a:custGeom>
              <a:avLst/>
              <a:gdLst/>
              <a:ahLst/>
              <a:cxnLst/>
              <a:rect l="0" t="0" r="0" b="0"/>
              <a:pathLst>
                <a:path w="304800" h="304800">
                  <a:moveTo>
                    <a:pt x="0" y="0"/>
                  </a:moveTo>
                  <a:lnTo>
                    <a:pt x="0" y="304800"/>
                  </a:lnTo>
                  <a:lnTo>
                    <a:pt x="304800" y="304800"/>
                  </a:lnTo>
                  <a:lnTo>
                    <a:pt x="304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4646">
                <a:alpha val="87000"/>
              </a:srgbClr>
            </a:solidFill>
          </p:spPr>
        </p:sp>
      </p:grpSp>
      <p:grpSp>
        <p:nvGrpSpPr>
          <p:cNvPr id="33" name="Group 33"/>
          <p:cNvGrpSpPr/>
          <p:nvPr/>
        </p:nvGrpSpPr>
        <p:grpSpPr>
          <a:xfrm rot="5400000">
            <a:off x="3934630" y="4415519"/>
            <a:ext cx="152380" cy="152380"/>
            <a:chOff x="3934630" y="4415519"/>
            <a:chExt cx="152380" cy="152380"/>
          </a:xfrm>
        </p:grpSpPr>
        <p:sp>
          <p:nvSpPr>
            <p:cNvPr id="32" name="Freeform 32"/>
            <p:cNvSpPr/>
            <p:nvPr/>
          </p:nvSpPr>
          <p:spPr>
            <a:xfrm>
              <a:off x="3934630" y="4415519"/>
              <a:ext cx="152380" cy="152380"/>
            </a:xfrm>
            <a:custGeom>
              <a:avLst/>
              <a:gdLst/>
              <a:ahLst/>
              <a:cxnLst/>
              <a:rect l="0" t="0" r="0" b="0"/>
              <a:pathLst>
                <a:path w="304800" h="304800">
                  <a:moveTo>
                    <a:pt x="0" y="0"/>
                  </a:moveTo>
                  <a:lnTo>
                    <a:pt x="304800" y="304800"/>
                  </a:lnTo>
                  <a:lnTo>
                    <a:pt x="304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4646">
                <a:alpha val="87000"/>
              </a:srgbClr>
            </a:solidFill>
          </p:spPr>
        </p:sp>
      </p:grpSp>
      <p:pic>
        <p:nvPicPr>
          <p:cNvPr id="34" name="Picture 34"/>
          <p:cNvPicPr>
            <a:picLocks noChangeAspect="1"/>
          </p:cNvPicPr>
          <p:nvPr/>
        </p:nvPicPr>
        <p:blipFill>
          <a:blip r:embed="rId6">
            <a:alphaModFix/>
          </a:blip>
          <a:srcRect/>
          <a:stretch>
            <a:fillRect/>
          </a:stretch>
        </p:blipFill>
        <p:spPr>
          <a:xfrm rot="21600000">
            <a:off x="307975" y="2424113"/>
            <a:ext cx="2143125" cy="2143125"/>
          </a:xfrm>
          <a:prstGeom prst="rect">
            <a:avLst/>
          </a:prstGeom>
        </p:spPr>
      </p:pic>
      <p:sp>
        <p:nvSpPr>
          <p:cNvPr id="35" name="TextBox 35"/>
          <p:cNvSpPr txBox="1"/>
          <p:nvPr/>
        </p:nvSpPr>
        <p:spPr>
          <a:xfrm rot="21600000">
            <a:off x="4251325" y="2924175"/>
            <a:ext cx="2531325" cy="228600"/>
          </a:xfrm>
          <a:prstGeom prst="rect">
            <a:avLst/>
          </a:prstGeom>
        </p:spPr>
        <p:txBody>
          <a:bodyPr lIns="0" tIns="21600" rIns="0" bIns="0" rtlCol="0" anchor="t"/>
          <a:lstStyle/>
          <a:p>
            <a:pPr algn="l">
              <a:lnSpc>
                <a:spcPts val="1800"/>
              </a:lnSpc>
            </a:pPr>
            <a:r>
              <a:rPr lang="en-US" sz="1500" b="0" i="0" spc="0" dirty="0">
                <a:solidFill>
                  <a:srgbClr val="FFFFFF">
                    <a:alpha val="100000"/>
                  </a:srgbClr>
                </a:solidFill>
                <a:latin typeface="Didact Gothic"/>
              </a:rPr>
              <a:t>$ 776,6 </a:t>
            </a:r>
            <a:r>
              <a:rPr lang="en-US" sz="1500" b="0" i="0" spc="0" dirty="0" err="1">
                <a:solidFill>
                  <a:srgbClr val="FFFFFF">
                    <a:alpha val="100000"/>
                  </a:srgbClr>
                </a:solidFill>
                <a:latin typeface="Didact Gothic"/>
              </a:rPr>
              <a:t>Millones</a:t>
            </a:r>
            <a:endParaRPr lang="en-US" sz="1500" b="0" i="0" spc="0" dirty="0">
              <a:solidFill>
                <a:srgbClr val="FFFFFF">
                  <a:alpha val="100000"/>
                </a:srgbClr>
              </a:solidFill>
              <a:latin typeface="Didact Gothic"/>
            </a:endParaRPr>
          </a:p>
        </p:txBody>
      </p:sp>
      <p:sp>
        <p:nvSpPr>
          <p:cNvPr id="36" name="TextBox 36"/>
          <p:cNvSpPr txBox="1"/>
          <p:nvPr/>
        </p:nvSpPr>
        <p:spPr>
          <a:xfrm rot="21600000">
            <a:off x="4270376" y="3862388"/>
            <a:ext cx="2531324" cy="428625"/>
          </a:xfrm>
          <a:prstGeom prst="rect">
            <a:avLst/>
          </a:prstGeom>
        </p:spPr>
        <p:txBody>
          <a:bodyPr lIns="0" tIns="25200" rIns="0" bIns="0" rtlCol="0" anchor="t"/>
          <a:lstStyle/>
          <a:p>
            <a:pPr algn="l">
              <a:lnSpc>
                <a:spcPts val="1725"/>
              </a:lnSpc>
            </a:pPr>
            <a:r>
              <a:rPr lang="en-US" sz="1725" b="1" i="0" spc="0">
                <a:solidFill>
                  <a:srgbClr val="EB7E35">
                    <a:alpha val="100000"/>
                  </a:srgbClr>
                </a:solidFill>
                <a:latin typeface="Arsenal"/>
              </a:rPr>
              <a:t>UTILIDAD NETA PROYECTADA A 5 ANOS</a:t>
            </a:r>
          </a:p>
        </p:txBody>
      </p:sp>
      <p:sp>
        <p:nvSpPr>
          <p:cNvPr id="37" name="TextBox 37"/>
          <p:cNvSpPr txBox="1"/>
          <p:nvPr/>
        </p:nvSpPr>
        <p:spPr>
          <a:xfrm rot="21600000">
            <a:off x="4279900" y="4324350"/>
            <a:ext cx="2531325" cy="228600"/>
          </a:xfrm>
          <a:prstGeom prst="rect">
            <a:avLst/>
          </a:prstGeom>
        </p:spPr>
        <p:txBody>
          <a:bodyPr lIns="0" tIns="21600" rIns="0" bIns="0" rtlCol="0" anchor="t"/>
          <a:lstStyle/>
          <a:p>
            <a:pPr algn="l">
              <a:lnSpc>
                <a:spcPts val="1800"/>
              </a:lnSpc>
            </a:pPr>
            <a:r>
              <a:rPr lang="en-US" sz="1500" b="0" i="0" spc="0">
                <a:solidFill>
                  <a:srgbClr val="FFFFFF">
                    <a:alpha val="100000"/>
                  </a:srgbClr>
                </a:solidFill>
                <a:latin typeface="Didact Gothic"/>
              </a:rPr>
              <a:t>$ 1.324,6 Millones</a:t>
            </a:r>
          </a:p>
        </p:txBody>
      </p:sp>
      <p:pic>
        <p:nvPicPr>
          <p:cNvPr id="41" name="Audio 40">
            <a:hlinkClick r:id="" action="ppaction://media"/>
            <a:extLst>
              <a:ext uri="{FF2B5EF4-FFF2-40B4-BE49-F238E27FC236}">
                <a16:creationId xmlns:a16="http://schemas.microsoft.com/office/drawing/2014/main" id="{97A6CDE1-3C56-4BF0-A356-85A3ECBAE07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997700" y="5092700"/>
            <a:ext cx="406400" cy="40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55"/>
    </mc:Choice>
    <mc:Fallback xmlns="">
      <p:transition spd="slow" advTm="261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 rot="21600000">
            <a:off x="352425" y="295275"/>
            <a:ext cx="2855175" cy="1447800"/>
          </a:xfrm>
          <a:prstGeom prst="rect">
            <a:avLst/>
          </a:prstGeom>
        </p:spPr>
        <p:txBody>
          <a:bodyPr lIns="0" tIns="39600" rIns="0" bIns="0" rtlCol="0" anchor="t"/>
          <a:lstStyle/>
          <a:p>
            <a:pPr algn="l">
              <a:lnSpc>
                <a:spcPts val="2850"/>
              </a:lnSpc>
            </a:pPr>
            <a:r>
              <a:rPr lang="en-US" sz="2850" b="1" i="0" spc="75">
                <a:solidFill>
                  <a:srgbClr val="EB7E35">
                    <a:alpha val="100000"/>
                  </a:srgbClr>
                </a:solidFill>
                <a:latin typeface="Arsenal"/>
              </a:rPr>
              <a:t>PROYECCIONES </a:t>
            </a:r>
          </a:p>
          <a:p>
            <a:pPr algn="l">
              <a:lnSpc>
                <a:spcPts val="2850"/>
              </a:lnSpc>
            </a:pPr>
            <a:r>
              <a:rPr lang="en-US" sz="2850" b="1" i="0" spc="75">
                <a:solidFill>
                  <a:srgbClr val="EB7E35">
                    <a:alpha val="100000"/>
                  </a:srgbClr>
                </a:solidFill>
                <a:latin typeface="Arsenal"/>
              </a:rPr>
              <a:t>E INDICADORES</a:t>
            </a:r>
          </a:p>
          <a:p>
            <a:pPr algn="l">
              <a:lnSpc>
                <a:spcPts val="2850"/>
              </a:lnSpc>
            </a:pPr>
            <a:r>
              <a:rPr lang="en-US" sz="2850" b="1" i="0" spc="75">
                <a:solidFill>
                  <a:srgbClr val="EB7E35">
                    <a:alpha val="100000"/>
                  </a:srgbClr>
                </a:solidFill>
                <a:latin typeface="Arsenal"/>
              </a:rPr>
              <a:t>FINANCIEROS</a:t>
            </a:r>
            <a:br>
              <a:rPr lang="en-US" sz="2850" b="1" dirty="0"/>
            </a:br>
            <a:endParaRPr lang="en-US" sz="2850" b="1" dirty="0"/>
          </a:p>
        </p:txBody>
      </p:sp>
      <p:cxnSp>
        <p:nvCxnSpPr>
          <p:cNvPr id="3" name="Straight Connector 3"/>
          <p:cNvCxnSpPr>
            <a:cxnSpLocks/>
          </p:cNvCxnSpPr>
          <p:nvPr/>
        </p:nvCxnSpPr>
        <p:spPr>
          <a:xfrm rot="21600000">
            <a:off x="381000" y="1509713"/>
            <a:ext cx="2362200" cy="0"/>
          </a:xfrm>
          <a:prstGeom prst="line">
            <a:avLst/>
          </a:prstGeom>
          <a:ln w="28575">
            <a:solidFill>
              <a:srgbClr val="EB7E35">
                <a:alpha val="10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4"/>
          <p:cNvSpPr txBox="1"/>
          <p:nvPr/>
        </p:nvSpPr>
        <p:spPr>
          <a:xfrm rot="21600000">
            <a:off x="1009650" y="2110326"/>
            <a:ext cx="5722200" cy="1171575"/>
          </a:xfrm>
          <a:prstGeom prst="rect">
            <a:avLst/>
          </a:prstGeom>
        </p:spPr>
        <p:txBody>
          <a:bodyPr lIns="0" tIns="32400" rIns="0" bIns="0" rtlCol="0" anchor="t"/>
          <a:lstStyle/>
          <a:p>
            <a:pPr marL="263500" indent="-217000">
              <a:lnSpc>
                <a:spcPts val="2325"/>
              </a:lnSpc>
              <a:buSzPct val="150000"/>
              <a:buFont typeface=""/>
              <a:buChar char="•"/>
            </a:pPr>
            <a:r>
              <a:rPr lang="en-US" sz="2325" b="1" dirty="0">
                <a:solidFill>
                  <a:srgbClr val="464646">
                    <a:alpha val="100000"/>
                  </a:srgbClr>
                </a:solidFill>
                <a:latin typeface="Arsenal"/>
              </a:rPr>
              <a:t>TASA MINIMA DE RENTABILIDAD :</a:t>
            </a:r>
            <a:r>
              <a:rPr lang="en-US" sz="2325" dirty="0">
                <a:solidFill>
                  <a:srgbClr val="464646">
                    <a:alpha val="100000"/>
                  </a:srgbClr>
                </a:solidFill>
                <a:latin typeface="Arsenal"/>
              </a:rPr>
              <a:t> </a:t>
            </a:r>
            <a:r>
              <a:rPr lang="en-US" sz="2325" b="1" dirty="0">
                <a:solidFill>
                  <a:srgbClr val="EB7E35">
                    <a:alpha val="100000"/>
                  </a:srgbClr>
                </a:solidFill>
                <a:latin typeface="Arsenal"/>
              </a:rPr>
              <a:t>18%</a:t>
            </a:r>
          </a:p>
          <a:p>
            <a:pPr marL="263500" lvl="0" indent="-217000" algn="l">
              <a:lnSpc>
                <a:spcPts val="2325"/>
              </a:lnSpc>
              <a:buSzPct val="150000"/>
              <a:buFont typeface=""/>
              <a:buChar char="•"/>
            </a:pPr>
            <a:r>
              <a:rPr lang="en-US" sz="2325" b="1" i="0" spc="0" dirty="0">
                <a:solidFill>
                  <a:srgbClr val="464646">
                    <a:alpha val="100000"/>
                  </a:srgbClr>
                </a:solidFill>
                <a:latin typeface="Arsenal"/>
              </a:rPr>
              <a:t>VALOR PRESENTE  NETO :</a:t>
            </a:r>
            <a:r>
              <a:rPr lang="en-US" sz="2325" b="1" i="0" spc="0" dirty="0">
                <a:solidFill>
                  <a:srgbClr val="EB7E35">
                    <a:alpha val="100000"/>
                  </a:srgbClr>
                </a:solidFill>
                <a:latin typeface="Arsenal"/>
              </a:rPr>
              <a:t> $ 208.7 </a:t>
            </a:r>
            <a:r>
              <a:rPr lang="en-US" sz="2325" b="1" i="0" spc="0" dirty="0" err="1">
                <a:solidFill>
                  <a:srgbClr val="EB7E35">
                    <a:alpha val="100000"/>
                  </a:srgbClr>
                </a:solidFill>
                <a:latin typeface="Arsenal"/>
              </a:rPr>
              <a:t>Millones</a:t>
            </a:r>
            <a:endParaRPr lang="en-US" sz="2325" b="1" i="0" spc="0" dirty="0">
              <a:solidFill>
                <a:srgbClr val="EB7E35">
                  <a:alpha val="100000"/>
                </a:srgbClr>
              </a:solidFill>
              <a:latin typeface="Arsenal"/>
            </a:endParaRPr>
          </a:p>
          <a:p>
            <a:pPr marL="263500" lvl="0" indent="-217000" algn="l">
              <a:lnSpc>
                <a:spcPts val="2325"/>
              </a:lnSpc>
              <a:buSzPct val="150000"/>
              <a:buFont typeface=""/>
              <a:buChar char="•"/>
            </a:pPr>
            <a:r>
              <a:rPr lang="en-US" sz="2325" b="1" i="0" spc="0" dirty="0">
                <a:solidFill>
                  <a:srgbClr val="464646">
                    <a:alpha val="100000"/>
                  </a:srgbClr>
                </a:solidFill>
                <a:latin typeface="Arsenal"/>
              </a:rPr>
              <a:t>PERIODO DE RECUPERACION :</a:t>
            </a:r>
            <a:r>
              <a:rPr lang="en-US" sz="2325" b="0" i="0" spc="0" dirty="0">
                <a:solidFill>
                  <a:srgbClr val="464646">
                    <a:alpha val="100000"/>
                  </a:srgbClr>
                </a:solidFill>
                <a:latin typeface="Arsenal"/>
              </a:rPr>
              <a:t> </a:t>
            </a:r>
            <a:r>
              <a:rPr lang="en-US" sz="2325" b="1" i="0" spc="0" dirty="0">
                <a:solidFill>
                  <a:srgbClr val="EB7E35">
                    <a:alpha val="100000"/>
                  </a:srgbClr>
                </a:solidFill>
                <a:latin typeface="Arsenal"/>
              </a:rPr>
              <a:t>4.1 AÑOS</a:t>
            </a:r>
          </a:p>
          <a:p>
            <a:pPr marL="263500" lvl="0" indent="-217000" algn="l">
              <a:lnSpc>
                <a:spcPts val="2325"/>
              </a:lnSpc>
              <a:buSzPct val="150000"/>
              <a:buFont typeface=""/>
              <a:buChar char="•"/>
            </a:pPr>
            <a:r>
              <a:rPr lang="en-US" sz="2325" b="1" i="0" spc="0" dirty="0">
                <a:solidFill>
                  <a:srgbClr val="464646">
                    <a:alpha val="100000"/>
                  </a:srgbClr>
                </a:solidFill>
                <a:latin typeface="Arsenal"/>
              </a:rPr>
              <a:t>TIR :</a:t>
            </a:r>
            <a:r>
              <a:rPr lang="en-US" sz="2325" b="0" i="0" spc="0" dirty="0">
                <a:solidFill>
                  <a:srgbClr val="464646">
                    <a:alpha val="100000"/>
                  </a:srgbClr>
                </a:solidFill>
                <a:latin typeface="Arsenal"/>
              </a:rPr>
              <a:t> </a:t>
            </a:r>
            <a:r>
              <a:rPr lang="en-US" sz="2325" b="1" i="0" spc="0" dirty="0">
                <a:solidFill>
                  <a:srgbClr val="EB7E35">
                    <a:alpha val="100000"/>
                  </a:srgbClr>
                </a:solidFill>
                <a:latin typeface="Arsenal"/>
              </a:rPr>
              <a:t>26.29%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5">
            <a:alphaModFix/>
          </a:blip>
          <a:srcRect/>
          <a:stretch>
            <a:fillRect/>
          </a:stretch>
        </p:blipFill>
        <p:spPr>
          <a:xfrm rot="21600000">
            <a:off x="1836901" y="3591106"/>
            <a:ext cx="1812785" cy="1813866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21600000">
            <a:off x="2049413" y="3727995"/>
            <a:ext cx="1377911" cy="1377911"/>
            <a:chOff x="2049413" y="3727995"/>
            <a:chExt cx="1377911" cy="1377911"/>
          </a:xfrm>
        </p:grpSpPr>
        <p:sp>
          <p:nvSpPr>
            <p:cNvPr id="6" name="Freeform 6"/>
            <p:cNvSpPr/>
            <p:nvPr/>
          </p:nvSpPr>
          <p:spPr>
            <a:xfrm>
              <a:off x="2049413" y="3727995"/>
              <a:ext cx="1377911" cy="1377911"/>
            </a:xfrm>
            <a:custGeom>
              <a:avLst/>
              <a:gdLst/>
              <a:ahLst/>
              <a:cxnLst/>
              <a:rect l="0" t="0" r="0" b="0"/>
              <a:pathLst>
                <a:path w="302895" h="302895">
                  <a:moveTo>
                    <a:pt x="151448" y="105"/>
                  </a:moveTo>
                  <a:cubicBezTo>
                    <a:pt x="67780" y="105"/>
                    <a:pt x="0" y="67885"/>
                    <a:pt x="0" y="151476"/>
                  </a:cubicBezTo>
                  <a:cubicBezTo>
                    <a:pt x="0" y="235087"/>
                    <a:pt x="67780" y="302790"/>
                    <a:pt x="151448" y="302790"/>
                  </a:cubicBezTo>
                  <a:cubicBezTo>
                    <a:pt x="235058" y="302790"/>
                    <a:pt x="302905" y="235096"/>
                    <a:pt x="302905" y="151486"/>
                  </a:cubicBezTo>
                  <a:cubicBezTo>
                    <a:pt x="302895" y="67885"/>
                    <a:pt x="235048" y="105"/>
                    <a:pt x="151448" y="105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</p:spPr>
        </p:sp>
      </p:grpSp>
      <p:sp>
        <p:nvSpPr>
          <p:cNvPr id="8" name="TextBox 8"/>
          <p:cNvSpPr txBox="1"/>
          <p:nvPr/>
        </p:nvSpPr>
        <p:spPr>
          <a:xfrm rot="21600000">
            <a:off x="2145130" y="4151598"/>
            <a:ext cx="1089162" cy="542925"/>
          </a:xfrm>
          <a:prstGeom prst="rect">
            <a:avLst/>
          </a:prstGeom>
        </p:spPr>
        <p:txBody>
          <a:bodyPr lIns="0" tIns="32400" rIns="0" bIns="0" rtlCol="0" anchor="t"/>
          <a:lstStyle/>
          <a:p>
            <a:pPr algn="ctr">
              <a:lnSpc>
                <a:spcPts val="2175"/>
              </a:lnSpc>
            </a:pPr>
            <a:r>
              <a:rPr lang="en-US" sz="2175" b="0" i="0" spc="0">
                <a:solidFill>
                  <a:srgbClr val="EB7E35">
                    <a:alpha val="100000"/>
                  </a:srgbClr>
                </a:solidFill>
                <a:latin typeface="Didact Gothic"/>
              </a:rPr>
              <a:t>7.403</a:t>
            </a:r>
          </a:p>
          <a:p>
            <a:pPr algn="ctr">
              <a:lnSpc>
                <a:spcPts val="2175"/>
              </a:lnSpc>
            </a:pPr>
            <a:r>
              <a:rPr lang="en-US" sz="2175" b="0" i="0" spc="0">
                <a:solidFill>
                  <a:srgbClr val="EB7E35">
                    <a:alpha val="100000"/>
                  </a:srgbClr>
                </a:solidFill>
                <a:latin typeface="Didact Gothic"/>
              </a:rPr>
              <a:t>Prendas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6">
            <a:alphaModFix/>
          </a:blip>
          <a:srcRect/>
          <a:stretch>
            <a:fillRect/>
          </a:stretch>
        </p:blipFill>
        <p:spPr>
          <a:xfrm rot="21600000">
            <a:off x="3997542" y="3514724"/>
            <a:ext cx="1812809" cy="1814048"/>
          </a:xfrm>
          <a:prstGeom prst="rect">
            <a:avLst/>
          </a:prstGeom>
        </p:spPr>
      </p:pic>
      <p:grpSp>
        <p:nvGrpSpPr>
          <p:cNvPr id="11" name="Group 11"/>
          <p:cNvGrpSpPr/>
          <p:nvPr/>
        </p:nvGrpSpPr>
        <p:grpSpPr>
          <a:xfrm rot="21600000">
            <a:off x="4296130" y="3727995"/>
            <a:ext cx="1377911" cy="1377911"/>
            <a:chOff x="4296130" y="3727995"/>
            <a:chExt cx="1377911" cy="1377911"/>
          </a:xfrm>
        </p:grpSpPr>
        <p:sp>
          <p:nvSpPr>
            <p:cNvPr id="10" name="Freeform 10"/>
            <p:cNvSpPr/>
            <p:nvPr/>
          </p:nvSpPr>
          <p:spPr>
            <a:xfrm>
              <a:off x="4296130" y="3727995"/>
              <a:ext cx="1377911" cy="1377911"/>
            </a:xfrm>
            <a:custGeom>
              <a:avLst/>
              <a:gdLst/>
              <a:ahLst/>
              <a:cxnLst/>
              <a:rect l="0" t="0" r="0" b="0"/>
              <a:pathLst>
                <a:path w="302895" h="302895">
                  <a:moveTo>
                    <a:pt x="151448" y="105"/>
                  </a:moveTo>
                  <a:cubicBezTo>
                    <a:pt x="67780" y="105"/>
                    <a:pt x="0" y="67885"/>
                    <a:pt x="0" y="151476"/>
                  </a:cubicBezTo>
                  <a:cubicBezTo>
                    <a:pt x="0" y="235087"/>
                    <a:pt x="67780" y="302790"/>
                    <a:pt x="151448" y="302790"/>
                  </a:cubicBezTo>
                  <a:cubicBezTo>
                    <a:pt x="235058" y="302790"/>
                    <a:pt x="302905" y="235096"/>
                    <a:pt x="302905" y="151486"/>
                  </a:cubicBezTo>
                  <a:cubicBezTo>
                    <a:pt x="302895" y="67885"/>
                    <a:pt x="235048" y="105"/>
                    <a:pt x="151448" y="105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</p:spPr>
        </p:sp>
      </p:grpSp>
      <p:sp>
        <p:nvSpPr>
          <p:cNvPr id="12" name="TextBox 12"/>
          <p:cNvSpPr txBox="1"/>
          <p:nvPr/>
        </p:nvSpPr>
        <p:spPr>
          <a:xfrm rot="21600000">
            <a:off x="4348760" y="4103972"/>
            <a:ext cx="1260667" cy="542925"/>
          </a:xfrm>
          <a:prstGeom prst="rect">
            <a:avLst/>
          </a:prstGeom>
        </p:spPr>
        <p:txBody>
          <a:bodyPr lIns="0" tIns="32400" rIns="0" bIns="0" rtlCol="0" anchor="t"/>
          <a:lstStyle/>
          <a:p>
            <a:pPr algn="ctr">
              <a:lnSpc>
                <a:spcPts val="2175"/>
              </a:lnSpc>
            </a:pPr>
            <a:r>
              <a:rPr lang="en-US" sz="2175" b="0" i="0" spc="0">
                <a:solidFill>
                  <a:srgbClr val="EB7E35">
                    <a:alpha val="100000"/>
                  </a:srgbClr>
                </a:solidFill>
                <a:latin typeface="Didact Gothic"/>
              </a:rPr>
              <a:t>1.099</a:t>
            </a:r>
          </a:p>
          <a:p>
            <a:pPr algn="ctr">
              <a:lnSpc>
                <a:spcPts val="2175"/>
              </a:lnSpc>
            </a:pPr>
            <a:r>
              <a:rPr lang="en-US" sz="2175" b="0" i="0" spc="0">
                <a:solidFill>
                  <a:srgbClr val="EB7E35">
                    <a:alpha val="100000"/>
                  </a:srgbClr>
                </a:solidFill>
                <a:latin typeface="Didact Gothic"/>
              </a:rPr>
              <a:t>Millones</a:t>
            </a:r>
          </a:p>
        </p:txBody>
      </p:sp>
      <p:sp>
        <p:nvSpPr>
          <p:cNvPr id="13" name="TextBox 13"/>
          <p:cNvSpPr txBox="1"/>
          <p:nvPr/>
        </p:nvSpPr>
        <p:spPr>
          <a:xfrm rot="21600000">
            <a:off x="2690067" y="3419218"/>
            <a:ext cx="2142441" cy="190500"/>
          </a:xfrm>
          <a:prstGeom prst="rect">
            <a:avLst/>
          </a:prstGeom>
        </p:spPr>
        <p:txBody>
          <a:bodyPr lIns="0" tIns="21600" rIns="0" bIns="0" rtlCol="0" anchor="t"/>
          <a:lstStyle/>
          <a:p>
            <a:pPr algn="ctr">
              <a:lnSpc>
                <a:spcPts val="1500"/>
              </a:lnSpc>
            </a:pPr>
            <a:r>
              <a:rPr lang="en-US" sz="1500" b="1" i="0" spc="0">
                <a:solidFill>
                  <a:srgbClr val="EB7E35">
                    <a:alpha val="100000"/>
                  </a:srgbClr>
                </a:solidFill>
                <a:latin typeface="Arsenal"/>
              </a:rPr>
              <a:t>PUNTO DE EQUILIBRIO</a:t>
            </a:r>
          </a:p>
        </p:txBody>
      </p:sp>
      <p:pic>
        <p:nvPicPr>
          <p:cNvPr id="14" name="Picture 14"/>
          <p:cNvPicPr>
            <a:picLocks noChangeAspect="1"/>
          </p:cNvPicPr>
          <p:nvPr/>
        </p:nvPicPr>
        <p:blipFill>
          <a:blip r:embed="rId7">
            <a:alphaModFix/>
          </a:blip>
          <a:srcRect/>
          <a:stretch>
            <a:fillRect/>
          </a:stretch>
        </p:blipFill>
        <p:spPr>
          <a:xfrm rot="21600000">
            <a:off x="3276600" y="461963"/>
            <a:ext cx="2790825" cy="1047750"/>
          </a:xfrm>
          <a:prstGeom prst="rect">
            <a:avLst/>
          </a:prstGeom>
        </p:spPr>
      </p:pic>
      <p:grpSp>
        <p:nvGrpSpPr>
          <p:cNvPr id="16" name="Group 16"/>
          <p:cNvGrpSpPr/>
          <p:nvPr/>
        </p:nvGrpSpPr>
        <p:grpSpPr>
          <a:xfrm rot="21600000">
            <a:off x="6179603" y="690565"/>
            <a:ext cx="942699" cy="823938"/>
            <a:chOff x="6179603" y="690565"/>
            <a:chExt cx="942699" cy="823938"/>
          </a:xfrm>
        </p:grpSpPr>
        <p:sp>
          <p:nvSpPr>
            <p:cNvPr id="15" name="Freeform 15"/>
            <p:cNvSpPr/>
            <p:nvPr/>
          </p:nvSpPr>
          <p:spPr>
            <a:xfrm>
              <a:off x="6179603" y="690565"/>
              <a:ext cx="942699" cy="823938"/>
            </a:xfrm>
            <a:custGeom>
              <a:avLst/>
              <a:gdLst/>
              <a:ahLst/>
              <a:cxnLst/>
              <a:rect l="0" t="0" r="0" b="0"/>
              <a:pathLst>
                <a:path w="302895" h="299085">
                  <a:moveTo>
                    <a:pt x="293656" y="288779"/>
                  </a:moveTo>
                  <a:lnTo>
                    <a:pt x="10125" y="288779"/>
                  </a:lnTo>
                  <a:lnTo>
                    <a:pt x="10125" y="147009"/>
                  </a:lnTo>
                  <a:lnTo>
                    <a:pt x="30375" y="147009"/>
                  </a:lnTo>
                  <a:cubicBezTo>
                    <a:pt x="33166" y="147009"/>
                    <a:pt x="35433" y="144732"/>
                    <a:pt x="35433" y="141942"/>
                  </a:cubicBezTo>
                  <a:cubicBezTo>
                    <a:pt x="35433" y="139132"/>
                    <a:pt x="33166" y="136884"/>
                    <a:pt x="30375" y="136884"/>
                  </a:cubicBezTo>
                  <a:lnTo>
                    <a:pt x="10125" y="136884"/>
                  </a:lnTo>
                  <a:lnTo>
                    <a:pt x="10125" y="116634"/>
                  </a:lnTo>
                  <a:lnTo>
                    <a:pt x="30375" y="116634"/>
                  </a:lnTo>
                  <a:cubicBezTo>
                    <a:pt x="33166" y="116634"/>
                    <a:pt x="35433" y="114367"/>
                    <a:pt x="35433" y="111576"/>
                  </a:cubicBezTo>
                  <a:cubicBezTo>
                    <a:pt x="35433" y="108766"/>
                    <a:pt x="33166" y="106509"/>
                    <a:pt x="30375" y="106509"/>
                  </a:cubicBezTo>
                  <a:lnTo>
                    <a:pt x="10125" y="106509"/>
                  </a:lnTo>
                  <a:lnTo>
                    <a:pt x="10125" y="86249"/>
                  </a:lnTo>
                  <a:lnTo>
                    <a:pt x="30375" y="86249"/>
                  </a:lnTo>
                  <a:cubicBezTo>
                    <a:pt x="33166" y="86249"/>
                    <a:pt x="35433" y="83982"/>
                    <a:pt x="35433" y="81191"/>
                  </a:cubicBezTo>
                  <a:cubicBezTo>
                    <a:pt x="35433" y="78381"/>
                    <a:pt x="33166" y="76133"/>
                    <a:pt x="30375" y="76133"/>
                  </a:cubicBezTo>
                  <a:lnTo>
                    <a:pt x="10125" y="76133"/>
                  </a:lnTo>
                  <a:lnTo>
                    <a:pt x="10125" y="55883"/>
                  </a:lnTo>
                  <a:lnTo>
                    <a:pt x="30375" y="55883"/>
                  </a:lnTo>
                  <a:cubicBezTo>
                    <a:pt x="33166" y="55883"/>
                    <a:pt x="35433" y="53607"/>
                    <a:pt x="35433" y="50816"/>
                  </a:cubicBezTo>
                  <a:cubicBezTo>
                    <a:pt x="35433" y="48016"/>
                    <a:pt x="33166" y="45758"/>
                    <a:pt x="30375" y="45758"/>
                  </a:cubicBezTo>
                  <a:lnTo>
                    <a:pt x="10125" y="45758"/>
                  </a:lnTo>
                  <a:lnTo>
                    <a:pt x="10125" y="5258"/>
                  </a:lnTo>
                  <a:cubicBezTo>
                    <a:pt x="10125" y="2448"/>
                    <a:pt x="7849" y="200"/>
                    <a:pt x="5058" y="200"/>
                  </a:cubicBezTo>
                  <a:cubicBezTo>
                    <a:pt x="2257" y="200"/>
                    <a:pt x="0" y="2448"/>
                    <a:pt x="0" y="5258"/>
                  </a:cubicBezTo>
                  <a:lnTo>
                    <a:pt x="0" y="293827"/>
                  </a:lnTo>
                  <a:cubicBezTo>
                    <a:pt x="0" y="296618"/>
                    <a:pt x="2257" y="298885"/>
                    <a:pt x="5058" y="298885"/>
                  </a:cubicBezTo>
                  <a:lnTo>
                    <a:pt x="293656" y="298885"/>
                  </a:lnTo>
                  <a:cubicBezTo>
                    <a:pt x="296428" y="298885"/>
                    <a:pt x="298704" y="296618"/>
                    <a:pt x="298704" y="293827"/>
                  </a:cubicBezTo>
                  <a:cubicBezTo>
                    <a:pt x="298704" y="291027"/>
                    <a:pt x="296428" y="288779"/>
                    <a:pt x="293656" y="288779"/>
                  </a:cubicBezTo>
                  <a:close/>
                  <a:moveTo>
                    <a:pt x="49301" y="236391"/>
                  </a:moveTo>
                  <a:lnTo>
                    <a:pt x="24013" y="270348"/>
                  </a:lnTo>
                  <a:cubicBezTo>
                    <a:pt x="22355" y="272577"/>
                    <a:pt x="22812" y="275768"/>
                    <a:pt x="25060" y="277425"/>
                  </a:cubicBezTo>
                  <a:cubicBezTo>
                    <a:pt x="25956" y="278101"/>
                    <a:pt x="27013" y="278435"/>
                    <a:pt x="28061" y="278435"/>
                  </a:cubicBezTo>
                  <a:cubicBezTo>
                    <a:pt x="29613" y="278435"/>
                    <a:pt x="31137" y="277720"/>
                    <a:pt x="32137" y="276406"/>
                  </a:cubicBezTo>
                  <a:lnTo>
                    <a:pt x="57731" y="242011"/>
                  </a:lnTo>
                  <a:cubicBezTo>
                    <a:pt x="61493" y="243688"/>
                    <a:pt x="65637" y="244650"/>
                    <a:pt x="70009" y="244650"/>
                  </a:cubicBezTo>
                  <a:cubicBezTo>
                    <a:pt x="86754" y="244650"/>
                    <a:pt x="100374" y="231029"/>
                    <a:pt x="100374" y="214284"/>
                  </a:cubicBezTo>
                  <a:cubicBezTo>
                    <a:pt x="100374" y="213331"/>
                    <a:pt x="100174" y="212436"/>
                    <a:pt x="100098" y="211512"/>
                  </a:cubicBezTo>
                  <a:lnTo>
                    <a:pt x="169593" y="189976"/>
                  </a:lnTo>
                  <a:cubicBezTo>
                    <a:pt x="174622" y="199844"/>
                    <a:pt x="184756" y="206693"/>
                    <a:pt x="196577" y="206693"/>
                  </a:cubicBezTo>
                  <a:cubicBezTo>
                    <a:pt x="213331" y="206693"/>
                    <a:pt x="226943" y="193053"/>
                    <a:pt x="226943" y="176327"/>
                  </a:cubicBezTo>
                  <a:cubicBezTo>
                    <a:pt x="226943" y="166678"/>
                    <a:pt x="222342" y="158163"/>
                    <a:pt x="215294" y="152591"/>
                  </a:cubicBezTo>
                  <a:lnTo>
                    <a:pt x="262700" y="65694"/>
                  </a:lnTo>
                  <a:cubicBezTo>
                    <a:pt x="265795" y="66761"/>
                    <a:pt x="269062" y="67466"/>
                    <a:pt x="272520" y="67466"/>
                  </a:cubicBezTo>
                  <a:cubicBezTo>
                    <a:pt x="289284" y="67466"/>
                    <a:pt x="302895" y="53826"/>
                    <a:pt x="302895" y="37081"/>
                  </a:cubicBezTo>
                  <a:cubicBezTo>
                    <a:pt x="302895" y="20336"/>
                    <a:pt x="289255" y="6715"/>
                    <a:pt x="272520" y="6715"/>
                  </a:cubicBezTo>
                  <a:cubicBezTo>
                    <a:pt x="255784" y="6715"/>
                    <a:pt x="242145" y="20345"/>
                    <a:pt x="242145" y="37090"/>
                  </a:cubicBezTo>
                  <a:cubicBezTo>
                    <a:pt x="242145" y="46749"/>
                    <a:pt x="246755" y="55264"/>
                    <a:pt x="253813" y="60836"/>
                  </a:cubicBezTo>
                  <a:lnTo>
                    <a:pt x="206426" y="147733"/>
                  </a:lnTo>
                  <a:cubicBezTo>
                    <a:pt x="203321" y="146656"/>
                    <a:pt x="200044" y="145952"/>
                    <a:pt x="196586" y="145952"/>
                  </a:cubicBezTo>
                  <a:cubicBezTo>
                    <a:pt x="179842" y="145952"/>
                    <a:pt x="166211" y="159572"/>
                    <a:pt x="166211" y="176327"/>
                  </a:cubicBezTo>
                  <a:cubicBezTo>
                    <a:pt x="166211" y="177689"/>
                    <a:pt x="166430" y="178984"/>
                    <a:pt x="166611" y="180308"/>
                  </a:cubicBezTo>
                  <a:lnTo>
                    <a:pt x="97574" y="201692"/>
                  </a:lnTo>
                  <a:cubicBezTo>
                    <a:pt x="92773" y="191233"/>
                    <a:pt x="82267" y="183918"/>
                    <a:pt x="70018" y="183918"/>
                  </a:cubicBezTo>
                  <a:cubicBezTo>
                    <a:pt x="53273" y="183918"/>
                    <a:pt x="39643" y="197549"/>
                    <a:pt x="39643" y="214284"/>
                  </a:cubicBezTo>
                  <a:cubicBezTo>
                    <a:pt x="39634" y="223028"/>
                    <a:pt x="43386" y="230848"/>
                    <a:pt x="49301" y="236391"/>
                  </a:cubicBezTo>
                  <a:close/>
                  <a:moveTo>
                    <a:pt x="272520" y="16840"/>
                  </a:moveTo>
                  <a:cubicBezTo>
                    <a:pt x="283693" y="16840"/>
                    <a:pt x="292770" y="25918"/>
                    <a:pt x="292770" y="37090"/>
                  </a:cubicBezTo>
                  <a:cubicBezTo>
                    <a:pt x="292770" y="48244"/>
                    <a:pt x="283693" y="57340"/>
                    <a:pt x="272520" y="57340"/>
                  </a:cubicBezTo>
                  <a:cubicBezTo>
                    <a:pt x="261356" y="57340"/>
                    <a:pt x="252270" y="48244"/>
                    <a:pt x="252270" y="37090"/>
                  </a:cubicBezTo>
                  <a:cubicBezTo>
                    <a:pt x="252270" y="25918"/>
                    <a:pt x="261356" y="16840"/>
                    <a:pt x="272520" y="16840"/>
                  </a:cubicBezTo>
                  <a:close/>
                  <a:moveTo>
                    <a:pt x="196577" y="156077"/>
                  </a:moveTo>
                  <a:cubicBezTo>
                    <a:pt x="207750" y="156077"/>
                    <a:pt x="216827" y="165154"/>
                    <a:pt x="216827" y="176336"/>
                  </a:cubicBezTo>
                  <a:cubicBezTo>
                    <a:pt x="216827" y="187481"/>
                    <a:pt x="207750" y="196577"/>
                    <a:pt x="196577" y="196577"/>
                  </a:cubicBezTo>
                  <a:cubicBezTo>
                    <a:pt x="185414" y="196577"/>
                    <a:pt x="176317" y="187481"/>
                    <a:pt x="176317" y="176336"/>
                  </a:cubicBezTo>
                  <a:cubicBezTo>
                    <a:pt x="176317" y="165154"/>
                    <a:pt x="185414" y="156077"/>
                    <a:pt x="196577" y="156077"/>
                  </a:cubicBezTo>
                  <a:close/>
                  <a:moveTo>
                    <a:pt x="70009" y="194043"/>
                  </a:moveTo>
                  <a:cubicBezTo>
                    <a:pt x="81182" y="194043"/>
                    <a:pt x="90259" y="203111"/>
                    <a:pt x="90259" y="214293"/>
                  </a:cubicBezTo>
                  <a:cubicBezTo>
                    <a:pt x="90259" y="225447"/>
                    <a:pt x="81182" y="234544"/>
                    <a:pt x="70009" y="234544"/>
                  </a:cubicBezTo>
                  <a:cubicBezTo>
                    <a:pt x="58836" y="234544"/>
                    <a:pt x="49749" y="225447"/>
                    <a:pt x="49749" y="214293"/>
                  </a:cubicBezTo>
                  <a:cubicBezTo>
                    <a:pt x="49749" y="203111"/>
                    <a:pt x="58836" y="194043"/>
                    <a:pt x="70009" y="194043"/>
                  </a:cubicBezTo>
                  <a:close/>
                </a:path>
              </a:pathLst>
            </a:custGeom>
            <a:solidFill>
              <a:srgbClr val="EB7E35">
                <a:alpha val="100000"/>
              </a:srgbClr>
            </a:solidFill>
          </p:spPr>
        </p:sp>
      </p:grpSp>
      <p:pic>
        <p:nvPicPr>
          <p:cNvPr id="17" name="Audio 16">
            <a:hlinkClick r:id="" action="ppaction://media"/>
            <a:extLst>
              <a:ext uri="{FF2B5EF4-FFF2-40B4-BE49-F238E27FC236}">
                <a16:creationId xmlns:a16="http://schemas.microsoft.com/office/drawing/2014/main" id="{58BB858F-20E8-4641-B547-E22215AF151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997700" y="5092700"/>
            <a:ext cx="406400" cy="40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728"/>
    </mc:Choice>
    <mc:Fallback xmlns="">
      <p:transition spd="slow" advTm="317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668</Words>
  <Application>Microsoft Office PowerPoint</Application>
  <PresentationFormat>Personalizado</PresentationFormat>
  <Paragraphs>73</Paragraphs>
  <Slides>11</Slides>
  <Notes>5</Notes>
  <HiddenSlides>0</HiddenSlides>
  <MMClips>12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20" baseType="lpstr">
      <vt:lpstr>Calibri</vt:lpstr>
      <vt:lpstr>Montserrat</vt:lpstr>
      <vt:lpstr>Arsenal</vt:lpstr>
      <vt:lpstr>Playfair Display</vt:lpstr>
      <vt:lpstr>Arial</vt:lpstr>
      <vt:lpstr>Caveat</vt:lpstr>
      <vt:lpstr>Didact Gothic</vt:lpstr>
      <vt:lpstr>Calibri Light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Ing. Residente</dc:creator>
  <cp:lastModifiedBy>EDNA TORRES SEGURA</cp:lastModifiedBy>
  <cp:revision>19</cp:revision>
  <dcterms:created xsi:type="dcterms:W3CDTF">2021-06-02T03:05:57Z</dcterms:created>
  <dcterms:modified xsi:type="dcterms:W3CDTF">2021-06-03T13:44:39Z</dcterms:modified>
</cp:coreProperties>
</file>