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6" r:id="rId1"/>
  </p:sldMasterIdLst>
  <p:notesMasterIdLst>
    <p:notesMasterId r:id="rId13"/>
  </p:notesMasterIdLst>
  <p:sldIdLst>
    <p:sldId id="256" r:id="rId2"/>
    <p:sldId id="257" r:id="rId3"/>
    <p:sldId id="258" r:id="rId4"/>
    <p:sldId id="259" r:id="rId5"/>
    <p:sldId id="262" r:id="rId6"/>
    <p:sldId id="263" r:id="rId7"/>
    <p:sldId id="264" r:id="rId8"/>
    <p:sldId id="260" r:id="rId9"/>
    <p:sldId id="265" r:id="rId10"/>
    <p:sldId id="261"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517" autoAdjust="0"/>
    <p:restoredTop sz="94650"/>
  </p:normalViewPr>
  <p:slideViewPr>
    <p:cSldViewPr snapToGrid="0">
      <p:cViewPr varScale="1">
        <p:scale>
          <a:sx n="86" d="100"/>
          <a:sy n="86" d="100"/>
        </p:scale>
        <p:origin x="216" y="8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PREDATOR\Downloads\OPERACIONES%202021-2022-2023.ods"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PREDATOR\Downloads\OPERACIONES%202021-2022-2023.ods"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PREDATOR\Downloads\OPERACIONES%202021-2022-2023.ods"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PREDATOR\Downloads\OPERACIONES%202021-2022-2023.ods"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Users\PREDATOR\Downloads\OPERACIONES%202021-2022-2023.ods"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C:\Users\PREDATOR\Downloads\OPERACIONES%202021-2022-2023.ods" TargetMode="External"/><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CO" b="1" dirty="0"/>
              <a:t>Incidencia</a:t>
            </a:r>
            <a:r>
              <a:rPr lang="es-CO" b="1" baseline="0" dirty="0"/>
              <a:t> en la operación del grupo</a:t>
            </a:r>
            <a:endParaRPr lang="es-CO" b="1"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US"/>
        </a:p>
      </c:txPr>
    </c:title>
    <c:autoTitleDeleted val="0"/>
    <c:plotArea>
      <c:layout/>
      <c:barChart>
        <c:barDir val="col"/>
        <c:grouping val="clustered"/>
        <c:varyColors val="0"/>
        <c:ser>
          <c:idx val="0"/>
          <c:order val="0"/>
          <c:tx>
            <c:strRef>
              <c:f>Hoja5!$B$6</c:f>
              <c:strCache>
                <c:ptCount val="1"/>
                <c:pt idx="0">
                  <c:v>total operaciones portuarias Grupo protuario </c:v>
                </c:pt>
              </c:strCache>
            </c:strRef>
          </c:tx>
          <c:spPr>
            <a:solidFill>
              <a:schemeClr val="accent1"/>
            </a:solidFill>
            <a:ln>
              <a:noFill/>
            </a:ln>
            <a:effectLst/>
          </c:spPr>
          <c:invertIfNegative val="0"/>
          <c:cat>
            <c:strRef>
              <c:f>Hoja5!$C$5:$F$5</c:f>
              <c:strCache>
                <c:ptCount val="4"/>
                <c:pt idx="0">
                  <c:v>2021</c:v>
                </c:pt>
                <c:pt idx="1">
                  <c:v>2022</c:v>
                </c:pt>
                <c:pt idx="2">
                  <c:v>2023</c:v>
                </c:pt>
                <c:pt idx="3">
                  <c:v>primer semestre 2024</c:v>
                </c:pt>
              </c:strCache>
            </c:strRef>
          </c:cat>
          <c:val>
            <c:numRef>
              <c:f>Hoja5!$C$6:$F$6</c:f>
              <c:numCache>
                <c:formatCode>General</c:formatCode>
                <c:ptCount val="4"/>
                <c:pt idx="0">
                  <c:v>3916</c:v>
                </c:pt>
                <c:pt idx="1">
                  <c:v>3685</c:v>
                </c:pt>
                <c:pt idx="2">
                  <c:v>3979</c:v>
                </c:pt>
              </c:numCache>
            </c:numRef>
          </c:val>
          <c:extLst>
            <c:ext xmlns:c16="http://schemas.microsoft.com/office/drawing/2014/chart" uri="{C3380CC4-5D6E-409C-BE32-E72D297353CC}">
              <c16:uniqueId val="{00000000-8612-479B-AFAA-A0B785469A45}"/>
            </c:ext>
          </c:extLst>
        </c:ser>
        <c:ser>
          <c:idx val="1"/>
          <c:order val="1"/>
          <c:tx>
            <c:strRef>
              <c:f>Hoja5!$B$7</c:f>
              <c:strCache>
                <c:ptCount val="1"/>
                <c:pt idx="0">
                  <c:v>total operaciones asistidas GPC Tugs para el grupo</c:v>
                </c:pt>
              </c:strCache>
            </c:strRef>
          </c:tx>
          <c:spPr>
            <a:solidFill>
              <a:schemeClr val="accent2"/>
            </a:solidFill>
            <a:ln>
              <a:noFill/>
            </a:ln>
            <a:effectLst/>
          </c:spPr>
          <c:invertIfNegative val="0"/>
          <c:cat>
            <c:strRef>
              <c:f>Hoja5!$C$5:$F$5</c:f>
              <c:strCache>
                <c:ptCount val="4"/>
                <c:pt idx="0">
                  <c:v>2021</c:v>
                </c:pt>
                <c:pt idx="1">
                  <c:v>2022</c:v>
                </c:pt>
                <c:pt idx="2">
                  <c:v>2023</c:v>
                </c:pt>
                <c:pt idx="3">
                  <c:v>primer semestre 2024</c:v>
                </c:pt>
              </c:strCache>
            </c:strRef>
          </c:cat>
          <c:val>
            <c:numRef>
              <c:f>Hoja5!$C$7:$F$7</c:f>
              <c:numCache>
                <c:formatCode>General</c:formatCode>
                <c:ptCount val="4"/>
                <c:pt idx="0">
                  <c:v>2064</c:v>
                </c:pt>
                <c:pt idx="1">
                  <c:v>2023</c:v>
                </c:pt>
                <c:pt idx="2">
                  <c:v>2616</c:v>
                </c:pt>
                <c:pt idx="3">
                  <c:v>498</c:v>
                </c:pt>
              </c:numCache>
            </c:numRef>
          </c:val>
          <c:extLst>
            <c:ext xmlns:c16="http://schemas.microsoft.com/office/drawing/2014/chart" uri="{C3380CC4-5D6E-409C-BE32-E72D297353CC}">
              <c16:uniqueId val="{00000001-8612-479B-AFAA-A0B785469A45}"/>
            </c:ext>
          </c:extLst>
        </c:ser>
        <c:dLbls>
          <c:showLegendKey val="0"/>
          <c:showVal val="0"/>
          <c:showCatName val="0"/>
          <c:showSerName val="0"/>
          <c:showPercent val="0"/>
          <c:showBubbleSize val="0"/>
        </c:dLbls>
        <c:gapWidth val="219"/>
        <c:overlap val="-27"/>
        <c:axId val="804165535"/>
        <c:axId val="804165951"/>
      </c:barChart>
      <c:catAx>
        <c:axId val="80416553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US"/>
          </a:p>
        </c:txPr>
        <c:crossAx val="804165951"/>
        <c:crosses val="autoZero"/>
        <c:auto val="1"/>
        <c:lblAlgn val="ctr"/>
        <c:lblOffset val="100"/>
        <c:noMultiLvlLbl val="0"/>
      </c:catAx>
      <c:valAx>
        <c:axId val="80416595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US"/>
          </a:p>
        </c:txPr>
        <c:crossAx val="80416553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b="1" dirty="0"/>
              <a:t>Total de </a:t>
            </a:r>
            <a:r>
              <a:rPr lang="en-US" b="1" dirty="0" err="1"/>
              <a:t>operaciones</a:t>
            </a:r>
            <a:r>
              <a:rPr lang="en-US" b="1" dirty="0"/>
              <a:t> GPC </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US"/>
        </a:p>
      </c:txPr>
    </c:title>
    <c:autoTitleDeleted val="0"/>
    <c:plotArea>
      <c:layout/>
      <c:lineChart>
        <c:grouping val="standard"/>
        <c:varyColors val="0"/>
        <c:ser>
          <c:idx val="0"/>
          <c:order val="0"/>
          <c:tx>
            <c:strRef>
              <c:f>Hoja5!$B$11</c:f>
              <c:strCache>
                <c:ptCount val="1"/>
                <c:pt idx="0">
                  <c:v>total de operaciones GPC </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f>Hoja5!$C$10:$E$10</c:f>
              <c:numCache>
                <c:formatCode>General</c:formatCode>
                <c:ptCount val="3"/>
                <c:pt idx="0">
                  <c:v>2021</c:v>
                </c:pt>
                <c:pt idx="1">
                  <c:v>2022</c:v>
                </c:pt>
                <c:pt idx="2">
                  <c:v>2023</c:v>
                </c:pt>
              </c:numCache>
            </c:numRef>
          </c:cat>
          <c:val>
            <c:numRef>
              <c:f>Hoja5!$C$11:$E$11</c:f>
              <c:numCache>
                <c:formatCode>General</c:formatCode>
                <c:ptCount val="3"/>
                <c:pt idx="0">
                  <c:v>3188</c:v>
                </c:pt>
                <c:pt idx="1">
                  <c:v>3151</c:v>
                </c:pt>
                <c:pt idx="2">
                  <c:v>3367</c:v>
                </c:pt>
              </c:numCache>
            </c:numRef>
          </c:val>
          <c:smooth val="0"/>
          <c:extLst>
            <c:ext xmlns:c16="http://schemas.microsoft.com/office/drawing/2014/chart" uri="{C3380CC4-5D6E-409C-BE32-E72D297353CC}">
              <c16:uniqueId val="{00000000-5521-4D84-9F52-87B50BCD4FE6}"/>
            </c:ext>
          </c:extLst>
        </c:ser>
        <c:dLbls>
          <c:showLegendKey val="0"/>
          <c:showVal val="0"/>
          <c:showCatName val="0"/>
          <c:showSerName val="0"/>
          <c:showPercent val="0"/>
          <c:showBubbleSize val="0"/>
        </c:dLbls>
        <c:marker val="1"/>
        <c:smooth val="0"/>
        <c:axId val="440858559"/>
        <c:axId val="440859391"/>
      </c:lineChart>
      <c:catAx>
        <c:axId val="44085855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US"/>
          </a:p>
        </c:txPr>
        <c:crossAx val="440859391"/>
        <c:crosses val="autoZero"/>
        <c:auto val="1"/>
        <c:lblAlgn val="ctr"/>
        <c:lblOffset val="100"/>
        <c:noMultiLvlLbl val="0"/>
      </c:catAx>
      <c:valAx>
        <c:axId val="44085939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US"/>
          </a:p>
        </c:txPr>
        <c:crossAx val="44085855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s-CO" b="1" dirty="0"/>
              <a:t>Operaciones </a:t>
            </a:r>
            <a:r>
              <a:rPr lang="es-CO" b="1" dirty="0" err="1"/>
              <a:t>GP</a:t>
            </a:r>
            <a:r>
              <a:rPr lang="es-CO" b="1" dirty="0"/>
              <a:t> Vs Demoras reportadas</a:t>
            </a:r>
          </a:p>
        </c:rich>
      </c:tx>
      <c:layout>
        <c:manualLayout>
          <c:xMode val="edge"/>
          <c:yMode val="edge"/>
          <c:x val="0.13238888888888889"/>
          <c:y val="1.937984496124031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s-US"/>
        </a:p>
      </c:txPr>
    </c:title>
    <c:autoTitleDeleted val="0"/>
    <c:plotArea>
      <c:layout/>
      <c:barChart>
        <c:barDir val="col"/>
        <c:grouping val="clustered"/>
        <c:varyColors val="0"/>
        <c:ser>
          <c:idx val="0"/>
          <c:order val="0"/>
          <c:tx>
            <c:strRef>
              <c:f>Hoja5!$B$16</c:f>
              <c:strCache>
                <c:ptCount val="1"/>
                <c:pt idx="0">
                  <c:v>operaciones totales CTC y SPRC</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s-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Hoja5!$C$15:$E$15</c:f>
              <c:strCache>
                <c:ptCount val="3"/>
                <c:pt idx="0">
                  <c:v>2022</c:v>
                </c:pt>
                <c:pt idx="1">
                  <c:v>2023</c:v>
                </c:pt>
                <c:pt idx="2">
                  <c:v>primer semestre 2024</c:v>
                </c:pt>
              </c:strCache>
            </c:strRef>
          </c:cat>
          <c:val>
            <c:numRef>
              <c:f>Hoja5!$C$16:$E$16</c:f>
              <c:numCache>
                <c:formatCode>General</c:formatCode>
                <c:ptCount val="3"/>
                <c:pt idx="0">
                  <c:v>1963</c:v>
                </c:pt>
                <c:pt idx="1">
                  <c:v>2556</c:v>
                </c:pt>
                <c:pt idx="2">
                  <c:v>759</c:v>
                </c:pt>
              </c:numCache>
            </c:numRef>
          </c:val>
          <c:extLst>
            <c:ext xmlns:c16="http://schemas.microsoft.com/office/drawing/2014/chart" uri="{C3380CC4-5D6E-409C-BE32-E72D297353CC}">
              <c16:uniqueId val="{00000000-1F86-4AD3-9DEA-609B45EF6C4E}"/>
            </c:ext>
          </c:extLst>
        </c:ser>
        <c:ser>
          <c:idx val="1"/>
          <c:order val="1"/>
          <c:tx>
            <c:strRef>
              <c:f>Hoja5!$B$17</c:f>
              <c:strCache>
                <c:ptCount val="1"/>
                <c:pt idx="0">
                  <c:v>demoras en CTC y SPRC</c:v>
                </c:pt>
              </c:strCache>
            </c:strRef>
          </c:tx>
          <c:spPr>
            <a:solidFill>
              <a:srgbClr val="FF00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s-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Hoja5!$C$15:$E$15</c:f>
              <c:strCache>
                <c:ptCount val="3"/>
                <c:pt idx="0">
                  <c:v>2022</c:v>
                </c:pt>
                <c:pt idx="1">
                  <c:v>2023</c:v>
                </c:pt>
                <c:pt idx="2">
                  <c:v>primer semestre 2024</c:v>
                </c:pt>
              </c:strCache>
            </c:strRef>
          </c:cat>
          <c:val>
            <c:numRef>
              <c:f>Hoja5!$C$17:$E$17</c:f>
              <c:numCache>
                <c:formatCode>General</c:formatCode>
                <c:ptCount val="3"/>
                <c:pt idx="0">
                  <c:v>312</c:v>
                </c:pt>
                <c:pt idx="1">
                  <c:v>396</c:v>
                </c:pt>
                <c:pt idx="2">
                  <c:v>133</c:v>
                </c:pt>
              </c:numCache>
            </c:numRef>
          </c:val>
          <c:extLst>
            <c:ext xmlns:c16="http://schemas.microsoft.com/office/drawing/2014/chart" uri="{C3380CC4-5D6E-409C-BE32-E72D297353CC}">
              <c16:uniqueId val="{00000001-1F86-4AD3-9DEA-609B45EF6C4E}"/>
            </c:ext>
          </c:extLst>
        </c:ser>
        <c:dLbls>
          <c:dLblPos val="outEnd"/>
          <c:showLegendKey val="0"/>
          <c:showVal val="1"/>
          <c:showCatName val="0"/>
          <c:showSerName val="0"/>
          <c:showPercent val="0"/>
          <c:showBubbleSize val="0"/>
        </c:dLbls>
        <c:gapWidth val="219"/>
        <c:overlap val="-27"/>
        <c:axId val="996801951"/>
        <c:axId val="996799039"/>
      </c:barChart>
      <c:catAx>
        <c:axId val="99680195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US"/>
          </a:p>
        </c:txPr>
        <c:crossAx val="996799039"/>
        <c:crosses val="autoZero"/>
        <c:auto val="1"/>
        <c:lblAlgn val="ctr"/>
        <c:lblOffset val="100"/>
        <c:noMultiLvlLbl val="0"/>
      </c:catAx>
      <c:valAx>
        <c:axId val="996799039"/>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US"/>
          </a:p>
        </c:txPr>
        <c:crossAx val="99680195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CO" b="1" dirty="0"/>
              <a:t>Parámetros de demora</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US"/>
        </a:p>
      </c:txPr>
    </c:title>
    <c:autoTitleDeleted val="0"/>
    <c:plotArea>
      <c:layout/>
      <c:lineChart>
        <c:grouping val="stacked"/>
        <c:varyColors val="0"/>
        <c:ser>
          <c:idx val="0"/>
          <c:order val="0"/>
          <c:tx>
            <c:strRef>
              <c:f>Hoja5!$C$56</c:f>
              <c:strCache>
                <c:ptCount val="1"/>
                <c:pt idx="0">
                  <c:v>demoras 2022</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Hoja5!$B$57:$B$60</c:f>
              <c:strCache>
                <c:ptCount val="4"/>
                <c:pt idx="0">
                  <c:v>5-15 minutos </c:v>
                </c:pt>
                <c:pt idx="1">
                  <c:v>16-30 minutos</c:v>
                </c:pt>
                <c:pt idx="2">
                  <c:v>31-60 minutos </c:v>
                </c:pt>
                <c:pt idx="3">
                  <c:v>60 o mas minutos </c:v>
                </c:pt>
              </c:strCache>
            </c:strRef>
          </c:cat>
          <c:val>
            <c:numRef>
              <c:f>Hoja5!$C$57:$C$60</c:f>
              <c:numCache>
                <c:formatCode>General</c:formatCode>
                <c:ptCount val="4"/>
                <c:pt idx="0">
                  <c:v>4</c:v>
                </c:pt>
                <c:pt idx="1">
                  <c:v>38</c:v>
                </c:pt>
                <c:pt idx="2">
                  <c:v>74</c:v>
                </c:pt>
                <c:pt idx="3">
                  <c:v>196</c:v>
                </c:pt>
              </c:numCache>
            </c:numRef>
          </c:val>
          <c:smooth val="0"/>
          <c:extLst>
            <c:ext xmlns:c16="http://schemas.microsoft.com/office/drawing/2014/chart" uri="{C3380CC4-5D6E-409C-BE32-E72D297353CC}">
              <c16:uniqueId val="{00000000-83F4-412D-92E5-3EF2F4900A28}"/>
            </c:ext>
          </c:extLst>
        </c:ser>
        <c:ser>
          <c:idx val="1"/>
          <c:order val="1"/>
          <c:tx>
            <c:strRef>
              <c:f>Hoja5!$D$56</c:f>
              <c:strCache>
                <c:ptCount val="1"/>
                <c:pt idx="0">
                  <c:v>demoras 2023</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strRef>
              <c:f>Hoja5!$B$57:$B$60</c:f>
              <c:strCache>
                <c:ptCount val="4"/>
                <c:pt idx="0">
                  <c:v>5-15 minutos </c:v>
                </c:pt>
                <c:pt idx="1">
                  <c:v>16-30 minutos</c:v>
                </c:pt>
                <c:pt idx="2">
                  <c:v>31-60 minutos </c:v>
                </c:pt>
                <c:pt idx="3">
                  <c:v>60 o mas minutos </c:v>
                </c:pt>
              </c:strCache>
            </c:strRef>
          </c:cat>
          <c:val>
            <c:numRef>
              <c:f>Hoja5!$D$57:$D$60</c:f>
              <c:numCache>
                <c:formatCode>General</c:formatCode>
                <c:ptCount val="4"/>
                <c:pt idx="0">
                  <c:v>16</c:v>
                </c:pt>
                <c:pt idx="1">
                  <c:v>102</c:v>
                </c:pt>
                <c:pt idx="2">
                  <c:v>232</c:v>
                </c:pt>
                <c:pt idx="3">
                  <c:v>46</c:v>
                </c:pt>
              </c:numCache>
            </c:numRef>
          </c:val>
          <c:smooth val="0"/>
          <c:extLst>
            <c:ext xmlns:c16="http://schemas.microsoft.com/office/drawing/2014/chart" uri="{C3380CC4-5D6E-409C-BE32-E72D297353CC}">
              <c16:uniqueId val="{00000001-83F4-412D-92E5-3EF2F4900A28}"/>
            </c:ext>
          </c:extLst>
        </c:ser>
        <c:ser>
          <c:idx val="2"/>
          <c:order val="2"/>
          <c:tx>
            <c:strRef>
              <c:f>Hoja5!$E$56</c:f>
              <c:strCache>
                <c:ptCount val="1"/>
                <c:pt idx="0">
                  <c:v>demoras 2024</c:v>
                </c:pt>
              </c:strCache>
            </c:strRef>
          </c:tx>
          <c:spPr>
            <a:ln w="28575" cap="rnd">
              <a:solidFill>
                <a:schemeClr val="accent3"/>
              </a:solidFill>
              <a:round/>
            </a:ln>
            <a:effectLst/>
          </c:spPr>
          <c:marker>
            <c:symbol val="circle"/>
            <c:size val="5"/>
            <c:spPr>
              <a:solidFill>
                <a:schemeClr val="accent3"/>
              </a:solidFill>
              <a:ln w="9525">
                <a:solidFill>
                  <a:schemeClr val="accent3"/>
                </a:solidFill>
              </a:ln>
              <a:effectLst/>
            </c:spPr>
          </c:marker>
          <c:cat>
            <c:strRef>
              <c:f>Hoja5!$B$57:$B$60</c:f>
              <c:strCache>
                <c:ptCount val="4"/>
                <c:pt idx="0">
                  <c:v>5-15 minutos </c:v>
                </c:pt>
                <c:pt idx="1">
                  <c:v>16-30 minutos</c:v>
                </c:pt>
                <c:pt idx="2">
                  <c:v>31-60 minutos </c:v>
                </c:pt>
                <c:pt idx="3">
                  <c:v>60 o mas minutos </c:v>
                </c:pt>
              </c:strCache>
            </c:strRef>
          </c:cat>
          <c:val>
            <c:numRef>
              <c:f>Hoja5!$E$57:$E$60</c:f>
              <c:numCache>
                <c:formatCode>General</c:formatCode>
                <c:ptCount val="4"/>
                <c:pt idx="0">
                  <c:v>23</c:v>
                </c:pt>
                <c:pt idx="1">
                  <c:v>39</c:v>
                </c:pt>
                <c:pt idx="2">
                  <c:v>42</c:v>
                </c:pt>
                <c:pt idx="3">
                  <c:v>29</c:v>
                </c:pt>
              </c:numCache>
            </c:numRef>
          </c:val>
          <c:smooth val="0"/>
          <c:extLst>
            <c:ext xmlns:c16="http://schemas.microsoft.com/office/drawing/2014/chart" uri="{C3380CC4-5D6E-409C-BE32-E72D297353CC}">
              <c16:uniqueId val="{00000002-83F4-412D-92E5-3EF2F4900A28}"/>
            </c:ext>
          </c:extLst>
        </c:ser>
        <c:dLbls>
          <c:showLegendKey val="0"/>
          <c:showVal val="0"/>
          <c:showCatName val="0"/>
          <c:showSerName val="0"/>
          <c:showPercent val="0"/>
          <c:showBubbleSize val="0"/>
        </c:dLbls>
        <c:marker val="1"/>
        <c:smooth val="0"/>
        <c:axId val="805045663"/>
        <c:axId val="805047743"/>
      </c:lineChart>
      <c:catAx>
        <c:axId val="805045663"/>
        <c:scaling>
          <c:orientation val="minMax"/>
        </c:scaling>
        <c:delete val="0"/>
        <c:axPos val="b"/>
        <c:title>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US"/>
          </a:p>
        </c:txPr>
        <c:crossAx val="805047743"/>
        <c:crosses val="autoZero"/>
        <c:auto val="1"/>
        <c:lblAlgn val="ctr"/>
        <c:lblOffset val="100"/>
        <c:noMultiLvlLbl val="0"/>
      </c:catAx>
      <c:valAx>
        <c:axId val="805047743"/>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dirty="0"/>
                  <a:t>Maniobra</a:t>
                </a:r>
                <a:r>
                  <a:rPr lang="es-ES" baseline="0" dirty="0"/>
                  <a:t>s</a:t>
                </a:r>
                <a:endParaRPr lang="es-CO" dirty="0"/>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US"/>
          </a:p>
        </c:txPr>
        <c:crossAx val="805045663"/>
        <c:crosses val="autoZero"/>
        <c:crossBetween val="between"/>
      </c:valAx>
      <c:spPr>
        <a:noFill/>
        <a:ln>
          <a:solidFill>
            <a:schemeClr val="accent1"/>
          </a:solid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US"/>
        </a:p>
      </c:txPr>
    </c:legend>
    <c:plotVisOnly val="1"/>
    <c:dispBlanksAs val="zero"/>
    <c:extLst>
      <c:ext xmlns:c16r3="http://schemas.microsoft.com/office/drawing/2017/03/chart" uri="{56B9EC1D-385E-4148-901F-78D8002777C0}">
        <c16r3:dataDisplayOptions16>
          <c16r3:dispNaAsBlank val="1"/>
        </c16r3:dataDisplayOptions16>
      </c:ext>
    </c:extLst>
    <c:showDLblsOverMax val="0"/>
  </c:chart>
  <c:spPr>
    <a:solidFill>
      <a:schemeClr val="bg1"/>
    </a:solidFill>
    <a:ln w="57150" cap="flat" cmpd="sng" algn="ctr">
      <a:solidFill>
        <a:srgbClr val="FF0000"/>
      </a:solidFill>
      <a:round/>
    </a:ln>
    <a:effectLst/>
  </c:spPr>
  <c:txPr>
    <a:bodyPr/>
    <a:lstStyle/>
    <a:p>
      <a:pPr>
        <a:defRPr/>
      </a:pPr>
      <a:endParaRPr lang="es-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CO" b="1" dirty="0"/>
              <a:t>Promedio</a:t>
            </a:r>
            <a:r>
              <a:rPr lang="es-CO" b="1" baseline="0" dirty="0"/>
              <a:t> de minutos de demora</a:t>
            </a:r>
            <a:endParaRPr lang="es-CO" b="1"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US"/>
        </a:p>
      </c:txPr>
    </c:title>
    <c:autoTitleDeleted val="0"/>
    <c:plotArea>
      <c:layout/>
      <c:lineChart>
        <c:grouping val="standard"/>
        <c:varyColors val="0"/>
        <c:ser>
          <c:idx val="0"/>
          <c:order val="0"/>
          <c:tx>
            <c:strRef>
              <c:f>Hoja5!$C$62</c:f>
              <c:strCache>
                <c:ptCount val="1"/>
                <c:pt idx="0">
                  <c:v>demoras 2022</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f>Hoja5!$B$63:$B$66</c:f>
              <c:numCache>
                <c:formatCode>General</c:formatCode>
                <c:ptCount val="4"/>
                <c:pt idx="0">
                  <c:v>10</c:v>
                </c:pt>
                <c:pt idx="1">
                  <c:v>23</c:v>
                </c:pt>
                <c:pt idx="2">
                  <c:v>45.5</c:v>
                </c:pt>
                <c:pt idx="3">
                  <c:v>60</c:v>
                </c:pt>
              </c:numCache>
            </c:numRef>
          </c:cat>
          <c:val>
            <c:numRef>
              <c:f>Hoja5!$C$63:$C$66</c:f>
              <c:numCache>
                <c:formatCode>General</c:formatCode>
                <c:ptCount val="4"/>
                <c:pt idx="0">
                  <c:v>40</c:v>
                </c:pt>
                <c:pt idx="1">
                  <c:v>874</c:v>
                </c:pt>
                <c:pt idx="2">
                  <c:v>3367</c:v>
                </c:pt>
                <c:pt idx="3">
                  <c:v>11760</c:v>
                </c:pt>
              </c:numCache>
            </c:numRef>
          </c:val>
          <c:smooth val="0"/>
          <c:extLst>
            <c:ext xmlns:c16="http://schemas.microsoft.com/office/drawing/2014/chart" uri="{C3380CC4-5D6E-409C-BE32-E72D297353CC}">
              <c16:uniqueId val="{00000000-48DD-465E-B549-81CDEF8472BE}"/>
            </c:ext>
          </c:extLst>
        </c:ser>
        <c:ser>
          <c:idx val="1"/>
          <c:order val="1"/>
          <c:tx>
            <c:strRef>
              <c:f>Hoja5!$D$62</c:f>
              <c:strCache>
                <c:ptCount val="1"/>
                <c:pt idx="0">
                  <c:v>demoras 2023</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numRef>
              <c:f>Hoja5!$B$63:$B$66</c:f>
              <c:numCache>
                <c:formatCode>General</c:formatCode>
                <c:ptCount val="4"/>
                <c:pt idx="0">
                  <c:v>10</c:v>
                </c:pt>
                <c:pt idx="1">
                  <c:v>23</c:v>
                </c:pt>
                <c:pt idx="2">
                  <c:v>45.5</c:v>
                </c:pt>
                <c:pt idx="3">
                  <c:v>60</c:v>
                </c:pt>
              </c:numCache>
            </c:numRef>
          </c:cat>
          <c:val>
            <c:numRef>
              <c:f>Hoja5!$D$63:$D$66</c:f>
              <c:numCache>
                <c:formatCode>General</c:formatCode>
                <c:ptCount val="4"/>
                <c:pt idx="0">
                  <c:v>160</c:v>
                </c:pt>
                <c:pt idx="1">
                  <c:v>2346</c:v>
                </c:pt>
                <c:pt idx="2">
                  <c:v>10556</c:v>
                </c:pt>
                <c:pt idx="3">
                  <c:v>2760</c:v>
                </c:pt>
              </c:numCache>
            </c:numRef>
          </c:val>
          <c:smooth val="0"/>
          <c:extLst>
            <c:ext xmlns:c16="http://schemas.microsoft.com/office/drawing/2014/chart" uri="{C3380CC4-5D6E-409C-BE32-E72D297353CC}">
              <c16:uniqueId val="{00000001-48DD-465E-B549-81CDEF8472BE}"/>
            </c:ext>
          </c:extLst>
        </c:ser>
        <c:ser>
          <c:idx val="2"/>
          <c:order val="2"/>
          <c:tx>
            <c:strRef>
              <c:f>Hoja5!$E$62</c:f>
              <c:strCache>
                <c:ptCount val="1"/>
                <c:pt idx="0">
                  <c:v>demoras 2024</c:v>
                </c:pt>
              </c:strCache>
            </c:strRef>
          </c:tx>
          <c:spPr>
            <a:ln w="28575" cap="rnd">
              <a:solidFill>
                <a:schemeClr val="accent3"/>
              </a:solidFill>
              <a:round/>
            </a:ln>
            <a:effectLst/>
          </c:spPr>
          <c:marker>
            <c:symbol val="circle"/>
            <c:size val="5"/>
            <c:spPr>
              <a:solidFill>
                <a:schemeClr val="accent3"/>
              </a:solidFill>
              <a:ln w="9525">
                <a:solidFill>
                  <a:schemeClr val="accent3"/>
                </a:solidFill>
              </a:ln>
              <a:effectLst/>
            </c:spPr>
          </c:marker>
          <c:cat>
            <c:numRef>
              <c:f>Hoja5!$B$63:$B$66</c:f>
              <c:numCache>
                <c:formatCode>General</c:formatCode>
                <c:ptCount val="4"/>
                <c:pt idx="0">
                  <c:v>10</c:v>
                </c:pt>
                <c:pt idx="1">
                  <c:v>23</c:v>
                </c:pt>
                <c:pt idx="2">
                  <c:v>45.5</c:v>
                </c:pt>
                <c:pt idx="3">
                  <c:v>60</c:v>
                </c:pt>
              </c:numCache>
            </c:numRef>
          </c:cat>
          <c:val>
            <c:numRef>
              <c:f>Hoja5!$E$63:$E$66</c:f>
              <c:numCache>
                <c:formatCode>General</c:formatCode>
                <c:ptCount val="4"/>
                <c:pt idx="0">
                  <c:v>230</c:v>
                </c:pt>
                <c:pt idx="1">
                  <c:v>897</c:v>
                </c:pt>
                <c:pt idx="2">
                  <c:v>1911</c:v>
                </c:pt>
                <c:pt idx="3">
                  <c:v>1740</c:v>
                </c:pt>
              </c:numCache>
            </c:numRef>
          </c:val>
          <c:smooth val="0"/>
          <c:extLst>
            <c:ext xmlns:c16="http://schemas.microsoft.com/office/drawing/2014/chart" uri="{C3380CC4-5D6E-409C-BE32-E72D297353CC}">
              <c16:uniqueId val="{00000002-48DD-465E-B549-81CDEF8472BE}"/>
            </c:ext>
          </c:extLst>
        </c:ser>
        <c:dLbls>
          <c:showLegendKey val="0"/>
          <c:showVal val="0"/>
          <c:showCatName val="0"/>
          <c:showSerName val="0"/>
          <c:showPercent val="0"/>
          <c:showBubbleSize val="0"/>
        </c:dLbls>
        <c:marker val="1"/>
        <c:smooth val="0"/>
        <c:axId val="797717983"/>
        <c:axId val="797718399"/>
      </c:lineChart>
      <c:catAx>
        <c:axId val="797717983"/>
        <c:scaling>
          <c:orientation val="minMax"/>
        </c:scaling>
        <c:delete val="0"/>
        <c:axPos val="b"/>
        <c:title>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US"/>
          </a:p>
        </c:txPr>
        <c:crossAx val="797718399"/>
        <c:crosses val="autoZero"/>
        <c:auto val="1"/>
        <c:lblAlgn val="ctr"/>
        <c:lblOffset val="100"/>
        <c:noMultiLvlLbl val="0"/>
      </c:catAx>
      <c:valAx>
        <c:axId val="797718399"/>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dirty="0"/>
                  <a:t>Minutos</a:t>
                </a:r>
                <a:r>
                  <a:rPr lang="es-ES" baseline="0" dirty="0"/>
                  <a:t> </a:t>
                </a:r>
                <a:endParaRPr lang="es-CO" dirty="0"/>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US"/>
          </a:p>
        </c:txPr>
        <c:crossAx val="79771798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57150" cap="flat" cmpd="sng" algn="ctr">
      <a:solidFill>
        <a:srgbClr val="0070C0"/>
      </a:solidFill>
      <a:round/>
    </a:ln>
    <a:effectLst/>
  </c:spPr>
  <c:txPr>
    <a:bodyPr/>
    <a:lstStyle/>
    <a:p>
      <a:pPr>
        <a:defRPr/>
      </a:pPr>
      <a:endParaRPr lang="es-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CO"/>
              <a:t>CONSOLIDADO</a:t>
            </a:r>
            <a:r>
              <a:rPr lang="es-CO" baseline="0"/>
              <a:t> DE OPERACIONES POR RM</a:t>
            </a:r>
            <a:endParaRPr lang="es-CO"/>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US"/>
        </a:p>
      </c:txPr>
    </c:title>
    <c:autoTitleDeleted val="0"/>
    <c:plotArea>
      <c:layout/>
      <c:barChart>
        <c:barDir val="col"/>
        <c:grouping val="clustered"/>
        <c:varyColors val="0"/>
        <c:ser>
          <c:idx val="0"/>
          <c:order val="0"/>
          <c:tx>
            <c:strRef>
              <c:f>Hoja6!$D$7</c:f>
              <c:strCache>
                <c:ptCount val="1"/>
                <c:pt idx="0">
                  <c:v>GPC BARU</c:v>
                </c:pt>
              </c:strCache>
            </c:strRef>
          </c:tx>
          <c:spPr>
            <a:solidFill>
              <a:schemeClr val="accent1"/>
            </a:solidFill>
            <a:ln>
              <a:noFill/>
            </a:ln>
            <a:effectLst/>
          </c:spPr>
          <c:invertIfNegative val="0"/>
          <c:cat>
            <c:numRef>
              <c:f>Hoja6!$E$6:$G$6</c:f>
              <c:numCache>
                <c:formatCode>General</c:formatCode>
                <c:ptCount val="3"/>
                <c:pt idx="0">
                  <c:v>2021</c:v>
                </c:pt>
                <c:pt idx="1">
                  <c:v>2022</c:v>
                </c:pt>
                <c:pt idx="2">
                  <c:v>2023</c:v>
                </c:pt>
              </c:numCache>
            </c:numRef>
          </c:cat>
          <c:val>
            <c:numRef>
              <c:f>Hoja6!$E$7:$G$7</c:f>
              <c:numCache>
                <c:formatCode>General</c:formatCode>
                <c:ptCount val="3"/>
                <c:pt idx="0">
                  <c:v>1039</c:v>
                </c:pt>
                <c:pt idx="1">
                  <c:v>1043</c:v>
                </c:pt>
                <c:pt idx="2">
                  <c:v>1131</c:v>
                </c:pt>
              </c:numCache>
            </c:numRef>
          </c:val>
          <c:extLst>
            <c:ext xmlns:c16="http://schemas.microsoft.com/office/drawing/2014/chart" uri="{C3380CC4-5D6E-409C-BE32-E72D297353CC}">
              <c16:uniqueId val="{00000000-01F4-4DD9-B19B-EE5B3176B417}"/>
            </c:ext>
          </c:extLst>
        </c:ser>
        <c:ser>
          <c:idx val="1"/>
          <c:order val="1"/>
          <c:tx>
            <c:strRef>
              <c:f>Hoja6!$D$8</c:f>
              <c:strCache>
                <c:ptCount val="1"/>
                <c:pt idx="0">
                  <c:v>GPC ROSARIO </c:v>
                </c:pt>
              </c:strCache>
            </c:strRef>
          </c:tx>
          <c:spPr>
            <a:solidFill>
              <a:schemeClr val="accent2"/>
            </a:solidFill>
            <a:ln>
              <a:noFill/>
            </a:ln>
            <a:effectLst/>
          </c:spPr>
          <c:invertIfNegative val="0"/>
          <c:cat>
            <c:numRef>
              <c:f>Hoja6!$E$6:$G$6</c:f>
              <c:numCache>
                <c:formatCode>General</c:formatCode>
                <c:ptCount val="3"/>
                <c:pt idx="0">
                  <c:v>2021</c:v>
                </c:pt>
                <c:pt idx="1">
                  <c:v>2022</c:v>
                </c:pt>
                <c:pt idx="2">
                  <c:v>2023</c:v>
                </c:pt>
              </c:numCache>
            </c:numRef>
          </c:cat>
          <c:val>
            <c:numRef>
              <c:f>Hoja6!$E$8:$G$8</c:f>
              <c:numCache>
                <c:formatCode>General</c:formatCode>
                <c:ptCount val="3"/>
                <c:pt idx="0">
                  <c:v>1050</c:v>
                </c:pt>
                <c:pt idx="1">
                  <c:v>1023</c:v>
                </c:pt>
                <c:pt idx="2">
                  <c:v>1161</c:v>
                </c:pt>
              </c:numCache>
            </c:numRef>
          </c:val>
          <c:extLst>
            <c:ext xmlns:c16="http://schemas.microsoft.com/office/drawing/2014/chart" uri="{C3380CC4-5D6E-409C-BE32-E72D297353CC}">
              <c16:uniqueId val="{00000001-01F4-4DD9-B19B-EE5B3176B417}"/>
            </c:ext>
          </c:extLst>
        </c:ser>
        <c:ser>
          <c:idx val="2"/>
          <c:order val="2"/>
          <c:tx>
            <c:strRef>
              <c:f>Hoja6!$D$9</c:f>
              <c:strCache>
                <c:ptCount val="1"/>
                <c:pt idx="0">
                  <c:v>GPC TESORO </c:v>
                </c:pt>
              </c:strCache>
            </c:strRef>
          </c:tx>
          <c:spPr>
            <a:solidFill>
              <a:schemeClr val="accent3"/>
            </a:solidFill>
            <a:ln>
              <a:noFill/>
            </a:ln>
            <a:effectLst/>
          </c:spPr>
          <c:invertIfNegative val="0"/>
          <c:cat>
            <c:numRef>
              <c:f>Hoja6!$E$6:$G$6</c:f>
              <c:numCache>
                <c:formatCode>General</c:formatCode>
                <c:ptCount val="3"/>
                <c:pt idx="0">
                  <c:v>2021</c:v>
                </c:pt>
                <c:pt idx="1">
                  <c:v>2022</c:v>
                </c:pt>
                <c:pt idx="2">
                  <c:v>2023</c:v>
                </c:pt>
              </c:numCache>
            </c:numRef>
          </c:cat>
          <c:val>
            <c:numRef>
              <c:f>Hoja6!$E$9:$G$9</c:f>
              <c:numCache>
                <c:formatCode>General</c:formatCode>
                <c:ptCount val="3"/>
                <c:pt idx="0">
                  <c:v>1099</c:v>
                </c:pt>
                <c:pt idx="1">
                  <c:v>1161</c:v>
                </c:pt>
                <c:pt idx="2">
                  <c:v>1106</c:v>
                </c:pt>
              </c:numCache>
            </c:numRef>
          </c:val>
          <c:extLst>
            <c:ext xmlns:c16="http://schemas.microsoft.com/office/drawing/2014/chart" uri="{C3380CC4-5D6E-409C-BE32-E72D297353CC}">
              <c16:uniqueId val="{00000002-01F4-4DD9-B19B-EE5B3176B417}"/>
            </c:ext>
          </c:extLst>
        </c:ser>
        <c:dLbls>
          <c:showLegendKey val="0"/>
          <c:showVal val="0"/>
          <c:showCatName val="0"/>
          <c:showSerName val="0"/>
          <c:showPercent val="0"/>
          <c:showBubbleSize val="0"/>
        </c:dLbls>
        <c:gapWidth val="219"/>
        <c:overlap val="-27"/>
        <c:axId val="689488191"/>
        <c:axId val="689484031"/>
      </c:barChart>
      <c:catAx>
        <c:axId val="68948819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US"/>
          </a:p>
        </c:txPr>
        <c:crossAx val="689484031"/>
        <c:crosses val="autoZero"/>
        <c:auto val="1"/>
        <c:lblAlgn val="ctr"/>
        <c:lblOffset val="100"/>
        <c:noMultiLvlLbl val="0"/>
      </c:catAx>
      <c:valAx>
        <c:axId val="68948403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US"/>
          </a:p>
        </c:txPr>
        <c:crossAx val="68948819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3906B20-7653-4DAD-ABF7-7500A4E3399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CO"/>
        </a:p>
      </dgm:t>
    </dgm:pt>
    <dgm:pt modelId="{5D9C92C9-A700-4AFD-80AB-27BDE2E16D0D}">
      <dgm:prSet/>
      <dgm:spPr/>
      <dgm:t>
        <a:bodyPr/>
        <a:lstStyle/>
        <a:p>
          <a:r>
            <a:rPr lang="es-ES" dirty="0"/>
            <a:t>Implementar una aplicación móvil que permita integrar de manera mas eficientes las operaciones concluidas en el puerto, con los tiempos de atención de los proveedores externos (Participación en Port Ideas).</a:t>
          </a:r>
          <a:endParaRPr lang="es-CO" dirty="0"/>
        </a:p>
      </dgm:t>
    </dgm:pt>
    <dgm:pt modelId="{6FFAE6E2-99C9-47BA-B370-4B3BA4F98745}" type="parTrans" cxnId="{7E7750F3-13E7-42CB-A625-D285D03057F0}">
      <dgm:prSet/>
      <dgm:spPr/>
      <dgm:t>
        <a:bodyPr/>
        <a:lstStyle/>
        <a:p>
          <a:endParaRPr lang="es-CO"/>
        </a:p>
      </dgm:t>
    </dgm:pt>
    <dgm:pt modelId="{4C9501AD-1F8A-4DEA-A433-4A5FD1B2811F}" type="sibTrans" cxnId="{7E7750F3-13E7-42CB-A625-D285D03057F0}">
      <dgm:prSet/>
      <dgm:spPr/>
      <dgm:t>
        <a:bodyPr/>
        <a:lstStyle/>
        <a:p>
          <a:endParaRPr lang="es-CO"/>
        </a:p>
      </dgm:t>
    </dgm:pt>
    <dgm:pt modelId="{CCFD2BEB-46EC-4FBD-9914-FDA0FA51B1DA}">
      <dgm:prSet/>
      <dgm:spPr/>
      <dgm:t>
        <a:bodyPr/>
        <a:lstStyle/>
        <a:p>
          <a:r>
            <a:rPr lang="es-ES"/>
            <a:t>La implementación de la aplicación debe permitir recolectar información mas contundente.</a:t>
          </a:r>
          <a:endParaRPr lang="es-CO"/>
        </a:p>
      </dgm:t>
    </dgm:pt>
    <dgm:pt modelId="{81437746-959F-4150-9DE3-C174E804EAB8}" type="parTrans" cxnId="{F5E2B45D-5A4B-4EA0-B269-657EAEB57D53}">
      <dgm:prSet/>
      <dgm:spPr/>
      <dgm:t>
        <a:bodyPr/>
        <a:lstStyle/>
        <a:p>
          <a:endParaRPr lang="es-CO"/>
        </a:p>
      </dgm:t>
    </dgm:pt>
    <dgm:pt modelId="{709BB1D8-2DA6-4372-9AA1-234D00282226}" type="sibTrans" cxnId="{F5E2B45D-5A4B-4EA0-B269-657EAEB57D53}">
      <dgm:prSet/>
      <dgm:spPr/>
      <dgm:t>
        <a:bodyPr/>
        <a:lstStyle/>
        <a:p>
          <a:endParaRPr lang="es-CO"/>
        </a:p>
      </dgm:t>
    </dgm:pt>
    <dgm:pt modelId="{F0F7DDC7-4936-4139-9B76-655A830BCBE2}">
      <dgm:prSet/>
      <dgm:spPr/>
      <dgm:t>
        <a:bodyPr/>
        <a:lstStyle/>
        <a:p>
          <a:r>
            <a:rPr lang="es-ES" dirty="0"/>
            <a:t>El establecer un parámetro de ejecución mas controlado permitirá reducir costos de operación, disminuir los tiempos muertos para las tripulaciones y con igual relevancia, aportar a la disminución de emisiones en el puerto.  </a:t>
          </a:r>
          <a:endParaRPr lang="es-CO" dirty="0"/>
        </a:p>
      </dgm:t>
    </dgm:pt>
    <dgm:pt modelId="{FA1869CA-5568-470A-8B2E-15B28B8CBCE3}" type="parTrans" cxnId="{93764078-4FE4-43D1-AC25-05C8909E52BE}">
      <dgm:prSet/>
      <dgm:spPr/>
      <dgm:t>
        <a:bodyPr/>
        <a:lstStyle/>
        <a:p>
          <a:endParaRPr lang="es-CO"/>
        </a:p>
      </dgm:t>
    </dgm:pt>
    <dgm:pt modelId="{BE24D979-F95D-4E8A-B84B-D7D43F4876AE}" type="sibTrans" cxnId="{93764078-4FE4-43D1-AC25-05C8909E52BE}">
      <dgm:prSet/>
      <dgm:spPr/>
      <dgm:t>
        <a:bodyPr/>
        <a:lstStyle/>
        <a:p>
          <a:endParaRPr lang="es-CO"/>
        </a:p>
      </dgm:t>
    </dgm:pt>
    <dgm:pt modelId="{9D1DC91C-E0DF-4C0C-86A8-328B30631A9F}" type="pres">
      <dgm:prSet presAssocID="{C3906B20-7653-4DAD-ABF7-7500A4E3399F}" presName="linear" presStyleCnt="0">
        <dgm:presLayoutVars>
          <dgm:animLvl val="lvl"/>
          <dgm:resizeHandles val="exact"/>
        </dgm:presLayoutVars>
      </dgm:prSet>
      <dgm:spPr/>
    </dgm:pt>
    <dgm:pt modelId="{9AEB972C-E41C-4CF3-AC5C-34E114F5ACEC}" type="pres">
      <dgm:prSet presAssocID="{5D9C92C9-A700-4AFD-80AB-27BDE2E16D0D}" presName="parentText" presStyleLbl="node1" presStyleIdx="0" presStyleCnt="3">
        <dgm:presLayoutVars>
          <dgm:chMax val="0"/>
          <dgm:bulletEnabled val="1"/>
        </dgm:presLayoutVars>
      </dgm:prSet>
      <dgm:spPr/>
    </dgm:pt>
    <dgm:pt modelId="{E06F23EB-0192-4E8C-A222-CEE4529E51B6}" type="pres">
      <dgm:prSet presAssocID="{4C9501AD-1F8A-4DEA-A433-4A5FD1B2811F}" presName="spacer" presStyleCnt="0"/>
      <dgm:spPr/>
    </dgm:pt>
    <dgm:pt modelId="{BDCA988A-73D1-4D01-BEA0-D6B99AF5F77D}" type="pres">
      <dgm:prSet presAssocID="{CCFD2BEB-46EC-4FBD-9914-FDA0FA51B1DA}" presName="parentText" presStyleLbl="node1" presStyleIdx="1" presStyleCnt="3">
        <dgm:presLayoutVars>
          <dgm:chMax val="0"/>
          <dgm:bulletEnabled val="1"/>
        </dgm:presLayoutVars>
      </dgm:prSet>
      <dgm:spPr/>
    </dgm:pt>
    <dgm:pt modelId="{AE5437D0-5BF4-42BB-A5DF-6617F4382F3F}" type="pres">
      <dgm:prSet presAssocID="{709BB1D8-2DA6-4372-9AA1-234D00282226}" presName="spacer" presStyleCnt="0"/>
      <dgm:spPr/>
    </dgm:pt>
    <dgm:pt modelId="{7CA0B9BC-E8D0-4278-9F27-40A16012261A}" type="pres">
      <dgm:prSet presAssocID="{F0F7DDC7-4936-4139-9B76-655A830BCBE2}" presName="parentText" presStyleLbl="node1" presStyleIdx="2" presStyleCnt="3">
        <dgm:presLayoutVars>
          <dgm:chMax val="0"/>
          <dgm:bulletEnabled val="1"/>
        </dgm:presLayoutVars>
      </dgm:prSet>
      <dgm:spPr/>
    </dgm:pt>
  </dgm:ptLst>
  <dgm:cxnLst>
    <dgm:cxn modelId="{F1A86D0B-0EDC-4FE0-9B5B-A480FD6330CF}" type="presOf" srcId="{CCFD2BEB-46EC-4FBD-9914-FDA0FA51B1DA}" destId="{BDCA988A-73D1-4D01-BEA0-D6B99AF5F77D}" srcOrd="0" destOrd="0" presId="urn:microsoft.com/office/officeart/2005/8/layout/vList2"/>
    <dgm:cxn modelId="{F5E2B45D-5A4B-4EA0-B269-657EAEB57D53}" srcId="{C3906B20-7653-4DAD-ABF7-7500A4E3399F}" destId="{CCFD2BEB-46EC-4FBD-9914-FDA0FA51B1DA}" srcOrd="1" destOrd="0" parTransId="{81437746-959F-4150-9DE3-C174E804EAB8}" sibTransId="{709BB1D8-2DA6-4372-9AA1-234D00282226}"/>
    <dgm:cxn modelId="{93764078-4FE4-43D1-AC25-05C8909E52BE}" srcId="{C3906B20-7653-4DAD-ABF7-7500A4E3399F}" destId="{F0F7DDC7-4936-4139-9B76-655A830BCBE2}" srcOrd="2" destOrd="0" parTransId="{FA1869CA-5568-470A-8B2E-15B28B8CBCE3}" sibTransId="{BE24D979-F95D-4E8A-B84B-D7D43F4876AE}"/>
    <dgm:cxn modelId="{3DADE5AE-54B4-483D-B66B-FA75E6398FC3}" type="presOf" srcId="{F0F7DDC7-4936-4139-9B76-655A830BCBE2}" destId="{7CA0B9BC-E8D0-4278-9F27-40A16012261A}" srcOrd="0" destOrd="0" presId="urn:microsoft.com/office/officeart/2005/8/layout/vList2"/>
    <dgm:cxn modelId="{AA6D6DBC-16DE-4F7A-8A8F-F86D9A63AEFB}" type="presOf" srcId="{5D9C92C9-A700-4AFD-80AB-27BDE2E16D0D}" destId="{9AEB972C-E41C-4CF3-AC5C-34E114F5ACEC}" srcOrd="0" destOrd="0" presId="urn:microsoft.com/office/officeart/2005/8/layout/vList2"/>
    <dgm:cxn modelId="{986E00CB-E078-4E28-869C-AADE5421D805}" type="presOf" srcId="{C3906B20-7653-4DAD-ABF7-7500A4E3399F}" destId="{9D1DC91C-E0DF-4C0C-86A8-328B30631A9F}" srcOrd="0" destOrd="0" presId="urn:microsoft.com/office/officeart/2005/8/layout/vList2"/>
    <dgm:cxn modelId="{7E7750F3-13E7-42CB-A625-D285D03057F0}" srcId="{C3906B20-7653-4DAD-ABF7-7500A4E3399F}" destId="{5D9C92C9-A700-4AFD-80AB-27BDE2E16D0D}" srcOrd="0" destOrd="0" parTransId="{6FFAE6E2-99C9-47BA-B370-4B3BA4F98745}" sibTransId="{4C9501AD-1F8A-4DEA-A433-4A5FD1B2811F}"/>
    <dgm:cxn modelId="{F5E9BD4C-7850-4F86-BCF8-0A3F22CF9A07}" type="presParOf" srcId="{9D1DC91C-E0DF-4C0C-86A8-328B30631A9F}" destId="{9AEB972C-E41C-4CF3-AC5C-34E114F5ACEC}" srcOrd="0" destOrd="0" presId="urn:microsoft.com/office/officeart/2005/8/layout/vList2"/>
    <dgm:cxn modelId="{26A30878-D3B1-4847-8366-A51873D41333}" type="presParOf" srcId="{9D1DC91C-E0DF-4C0C-86A8-328B30631A9F}" destId="{E06F23EB-0192-4E8C-A222-CEE4529E51B6}" srcOrd="1" destOrd="0" presId="urn:microsoft.com/office/officeart/2005/8/layout/vList2"/>
    <dgm:cxn modelId="{55172AD8-C396-46B7-A2DF-349AC1886D61}" type="presParOf" srcId="{9D1DC91C-E0DF-4C0C-86A8-328B30631A9F}" destId="{BDCA988A-73D1-4D01-BEA0-D6B99AF5F77D}" srcOrd="2" destOrd="0" presId="urn:microsoft.com/office/officeart/2005/8/layout/vList2"/>
    <dgm:cxn modelId="{8980CEDE-4E44-49B9-B3FC-BCA04308E918}" type="presParOf" srcId="{9D1DC91C-E0DF-4C0C-86A8-328B30631A9F}" destId="{AE5437D0-5BF4-42BB-A5DF-6617F4382F3F}" srcOrd="3" destOrd="0" presId="urn:microsoft.com/office/officeart/2005/8/layout/vList2"/>
    <dgm:cxn modelId="{81DE55E0-73E7-4760-A890-133AE994DBF4}" type="presParOf" srcId="{9D1DC91C-E0DF-4C0C-86A8-328B30631A9F}" destId="{7CA0B9BC-E8D0-4278-9F27-40A16012261A}"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EB972C-E41C-4CF3-AC5C-34E114F5ACEC}">
      <dsp:nvSpPr>
        <dsp:cNvPr id="0" name=""/>
        <dsp:cNvSpPr/>
      </dsp:nvSpPr>
      <dsp:spPr>
        <a:xfrm>
          <a:off x="0" y="278735"/>
          <a:ext cx="7020214" cy="1498770"/>
        </a:xfrm>
        <a:prstGeom prst="round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s-ES" sz="2100" kern="1200" dirty="0"/>
            <a:t>Implementar una aplicación móvil que permita integrar de manera mas eficientes las operaciones concluidas en el puerto, con los tiempos de atención de los proveedores externos (Participación en Port Ideas).</a:t>
          </a:r>
          <a:endParaRPr lang="es-CO" sz="2100" kern="1200" dirty="0"/>
        </a:p>
      </dsp:txBody>
      <dsp:txXfrm>
        <a:off x="73164" y="351899"/>
        <a:ext cx="6873886" cy="1352442"/>
      </dsp:txXfrm>
    </dsp:sp>
    <dsp:sp modelId="{BDCA988A-73D1-4D01-BEA0-D6B99AF5F77D}">
      <dsp:nvSpPr>
        <dsp:cNvPr id="0" name=""/>
        <dsp:cNvSpPr/>
      </dsp:nvSpPr>
      <dsp:spPr>
        <a:xfrm>
          <a:off x="0" y="1837986"/>
          <a:ext cx="7020214" cy="1498770"/>
        </a:xfrm>
        <a:prstGeom prst="round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s-ES" sz="2100" kern="1200"/>
            <a:t>La implementación de la aplicación debe permitir recolectar información mas contundente.</a:t>
          </a:r>
          <a:endParaRPr lang="es-CO" sz="2100" kern="1200"/>
        </a:p>
      </dsp:txBody>
      <dsp:txXfrm>
        <a:off x="73164" y="1911150"/>
        <a:ext cx="6873886" cy="1352442"/>
      </dsp:txXfrm>
    </dsp:sp>
    <dsp:sp modelId="{7CA0B9BC-E8D0-4278-9F27-40A16012261A}">
      <dsp:nvSpPr>
        <dsp:cNvPr id="0" name=""/>
        <dsp:cNvSpPr/>
      </dsp:nvSpPr>
      <dsp:spPr>
        <a:xfrm>
          <a:off x="0" y="3397236"/>
          <a:ext cx="7020214" cy="1498770"/>
        </a:xfrm>
        <a:prstGeom prst="round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s-ES" sz="2100" kern="1200" dirty="0"/>
            <a:t>El establecer un parámetro de ejecución mas controlado permitirá reducir costos de operación, disminuir los tiempos muertos para las tripulaciones y con igual relevancia, aportar a la disminución de emisiones en el puerto.  </a:t>
          </a:r>
          <a:endParaRPr lang="es-CO" sz="2100" kern="1200" dirty="0"/>
        </a:p>
      </dsp:txBody>
      <dsp:txXfrm>
        <a:off x="73164" y="3470400"/>
        <a:ext cx="6873886" cy="135244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046B17-997B-4EC2-ADA4-C25BA29B662C}" type="datetimeFigureOut">
              <a:rPr lang="es-CO" smtClean="0"/>
              <a:t>25/10/24</a:t>
            </a:fld>
            <a:endParaRPr lang="es-CO"/>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DB19C1E-0A97-4F57-B859-F593B873AC2B}" type="slidenum">
              <a:rPr lang="es-CO" smtClean="0"/>
              <a:t>‹Nº›</a:t>
            </a:fld>
            <a:endParaRPr lang="es-CO"/>
          </a:p>
        </p:txBody>
      </p:sp>
    </p:spTree>
    <p:extLst>
      <p:ext uri="{BB962C8B-B14F-4D97-AF65-F5344CB8AC3E}">
        <p14:creationId xmlns:p14="http://schemas.microsoft.com/office/powerpoint/2010/main" val="14266506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dirty="0">
                <a:solidFill>
                  <a:schemeClr val="bg1"/>
                </a:solidFill>
              </a:rPr>
              <a:t>En la actualidad el Grupo portuario de Cartagena se consolida como un líder regional en operaciones, esta catalogado entre los 10 puertos mas eficientes  </a:t>
            </a:r>
            <a:endParaRPr lang="es-CO" dirty="0">
              <a:solidFill>
                <a:schemeClr val="bg1"/>
              </a:solidFill>
            </a:endParaRPr>
          </a:p>
          <a:p>
            <a:endParaRPr lang="es-CO" dirty="0"/>
          </a:p>
        </p:txBody>
      </p:sp>
      <p:sp>
        <p:nvSpPr>
          <p:cNvPr id="4" name="Marcador de número de diapositiva 3"/>
          <p:cNvSpPr>
            <a:spLocks noGrp="1"/>
          </p:cNvSpPr>
          <p:nvPr>
            <p:ph type="sldNum" sz="quarter" idx="5"/>
          </p:nvPr>
        </p:nvSpPr>
        <p:spPr/>
        <p:txBody>
          <a:bodyPr/>
          <a:lstStyle/>
          <a:p>
            <a:fld id="{8DB19C1E-0A97-4F57-B859-F593B873AC2B}" type="slidenum">
              <a:rPr lang="es-CO" smtClean="0"/>
              <a:t>3</a:t>
            </a:fld>
            <a:endParaRPr lang="es-CO" dirty="0"/>
          </a:p>
        </p:txBody>
      </p:sp>
    </p:spTree>
    <p:extLst>
      <p:ext uri="{BB962C8B-B14F-4D97-AF65-F5344CB8AC3E}">
        <p14:creationId xmlns:p14="http://schemas.microsoft.com/office/powerpoint/2010/main" val="18911964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F7B2D735-9827-4B53-BC14-D9648F675FCC}" type="datetimeFigureOut">
              <a:rPr lang="es-CO" smtClean="0"/>
              <a:t>25/10/24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32C4ACB5-6E0D-40A6-9B03-D1D04F0D4DDC}" type="slidenum">
              <a:rPr lang="es-CO" smtClean="0"/>
              <a:t>‹Nº›</a:t>
            </a:fld>
            <a:endParaRPr lang="es-CO"/>
          </a:p>
        </p:txBody>
      </p:sp>
    </p:spTree>
    <p:extLst>
      <p:ext uri="{BB962C8B-B14F-4D97-AF65-F5344CB8AC3E}">
        <p14:creationId xmlns:p14="http://schemas.microsoft.com/office/powerpoint/2010/main" val="38953610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F7B2D735-9827-4B53-BC14-D9648F675FCC}" type="datetimeFigureOut">
              <a:rPr lang="es-CO" smtClean="0"/>
              <a:t>25/10/24</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32C4ACB5-6E0D-40A6-9B03-D1D04F0D4DDC}" type="slidenum">
              <a:rPr lang="es-CO" smtClean="0"/>
              <a:t>‹Nº›</a:t>
            </a:fld>
            <a:endParaRPr lang="es-CO"/>
          </a:p>
        </p:txBody>
      </p:sp>
    </p:spTree>
    <p:extLst>
      <p:ext uri="{BB962C8B-B14F-4D97-AF65-F5344CB8AC3E}">
        <p14:creationId xmlns:p14="http://schemas.microsoft.com/office/powerpoint/2010/main" val="19917824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F7B2D735-9827-4B53-BC14-D9648F675FCC}" type="datetimeFigureOut">
              <a:rPr lang="es-CO" smtClean="0"/>
              <a:t>25/10/24</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32C4ACB5-6E0D-40A6-9B03-D1D04F0D4DDC}" type="slidenum">
              <a:rPr lang="es-CO" smtClean="0"/>
              <a:t>‹Nº›</a:t>
            </a:fld>
            <a:endParaRPr lang="es-CO"/>
          </a:p>
        </p:txBody>
      </p:sp>
    </p:spTree>
    <p:extLst>
      <p:ext uri="{BB962C8B-B14F-4D97-AF65-F5344CB8AC3E}">
        <p14:creationId xmlns:p14="http://schemas.microsoft.com/office/powerpoint/2010/main" val="2576880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F7B2D735-9827-4B53-BC14-D9648F675FCC}" type="datetimeFigureOut">
              <a:rPr lang="es-CO" smtClean="0"/>
              <a:t>25/10/24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32C4ACB5-6E0D-40A6-9B03-D1D04F0D4DDC}" type="slidenum">
              <a:rPr lang="es-CO" smtClean="0"/>
              <a:t>‹Nº›</a:t>
            </a:fld>
            <a:endParaRPr lang="es-CO"/>
          </a:p>
        </p:txBody>
      </p:sp>
    </p:spTree>
    <p:extLst>
      <p:ext uri="{BB962C8B-B14F-4D97-AF65-F5344CB8AC3E}">
        <p14:creationId xmlns:p14="http://schemas.microsoft.com/office/powerpoint/2010/main" val="21368402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F7B2D735-9827-4B53-BC14-D9648F675FCC}" type="datetimeFigureOut">
              <a:rPr lang="es-CO" smtClean="0"/>
              <a:t>25/10/24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32C4ACB5-6E0D-40A6-9B03-D1D04F0D4DDC}" type="slidenum">
              <a:rPr lang="es-CO" smtClean="0"/>
              <a:t>‹Nº›</a:t>
            </a:fld>
            <a:endParaRPr lang="es-CO"/>
          </a:p>
        </p:txBody>
      </p:sp>
    </p:spTree>
    <p:extLst>
      <p:ext uri="{BB962C8B-B14F-4D97-AF65-F5344CB8AC3E}">
        <p14:creationId xmlns:p14="http://schemas.microsoft.com/office/powerpoint/2010/main" val="9068002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8" name="Date Placeholder 7"/>
          <p:cNvSpPr>
            <a:spLocks noGrp="1"/>
          </p:cNvSpPr>
          <p:nvPr>
            <p:ph type="dt" sz="half" idx="10"/>
          </p:nvPr>
        </p:nvSpPr>
        <p:spPr/>
        <p:txBody>
          <a:bodyPr/>
          <a:lstStyle/>
          <a:p>
            <a:fld id="{F7B2D735-9827-4B53-BC14-D9648F675FCC}" type="datetimeFigureOut">
              <a:rPr lang="es-CO" smtClean="0"/>
              <a:t>25/10/24</a:t>
            </a:fld>
            <a:endParaRPr lang="es-CO"/>
          </a:p>
        </p:txBody>
      </p:sp>
      <p:sp>
        <p:nvSpPr>
          <p:cNvPr id="9" name="Footer Placeholder 8"/>
          <p:cNvSpPr>
            <a:spLocks noGrp="1"/>
          </p:cNvSpPr>
          <p:nvPr>
            <p:ph type="ftr" sz="quarter" idx="11"/>
          </p:nvPr>
        </p:nvSpPr>
        <p:spPr/>
        <p:txBody>
          <a:bodyPr/>
          <a:lstStyle/>
          <a:p>
            <a:endParaRPr lang="es-CO"/>
          </a:p>
        </p:txBody>
      </p:sp>
      <p:sp>
        <p:nvSpPr>
          <p:cNvPr id="10" name="Slide Number Placeholder 9"/>
          <p:cNvSpPr>
            <a:spLocks noGrp="1"/>
          </p:cNvSpPr>
          <p:nvPr>
            <p:ph type="sldNum" sz="quarter" idx="12"/>
          </p:nvPr>
        </p:nvSpPr>
        <p:spPr/>
        <p:txBody>
          <a:bodyPr/>
          <a:lstStyle/>
          <a:p>
            <a:fld id="{32C4ACB5-6E0D-40A6-9B03-D1D04F0D4DDC}" type="slidenum">
              <a:rPr lang="es-CO" smtClean="0"/>
              <a:t>‹Nº›</a:t>
            </a:fld>
            <a:endParaRPr lang="es-CO"/>
          </a:p>
        </p:txBody>
      </p:sp>
    </p:spTree>
    <p:extLst>
      <p:ext uri="{BB962C8B-B14F-4D97-AF65-F5344CB8AC3E}">
        <p14:creationId xmlns:p14="http://schemas.microsoft.com/office/powerpoint/2010/main" val="2354846577"/>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2" name="Date Placeholder 1"/>
          <p:cNvSpPr>
            <a:spLocks noGrp="1"/>
          </p:cNvSpPr>
          <p:nvPr>
            <p:ph type="dt" sz="half" idx="10"/>
          </p:nvPr>
        </p:nvSpPr>
        <p:spPr/>
        <p:txBody>
          <a:bodyPr/>
          <a:lstStyle/>
          <a:p>
            <a:fld id="{F7B2D735-9827-4B53-BC14-D9648F675FCC}" type="datetimeFigureOut">
              <a:rPr lang="es-CO" smtClean="0"/>
              <a:t>25/10/24</a:t>
            </a:fld>
            <a:endParaRPr lang="es-CO"/>
          </a:p>
        </p:txBody>
      </p:sp>
      <p:sp>
        <p:nvSpPr>
          <p:cNvPr id="11" name="Footer Placeholder 10"/>
          <p:cNvSpPr>
            <a:spLocks noGrp="1"/>
          </p:cNvSpPr>
          <p:nvPr>
            <p:ph type="ftr" sz="quarter" idx="11"/>
          </p:nvPr>
        </p:nvSpPr>
        <p:spPr/>
        <p:txBody>
          <a:bodyPr/>
          <a:lstStyle/>
          <a:p>
            <a:endParaRPr lang="es-CO"/>
          </a:p>
        </p:txBody>
      </p:sp>
      <p:sp>
        <p:nvSpPr>
          <p:cNvPr id="12" name="Slide Number Placeholder 11"/>
          <p:cNvSpPr>
            <a:spLocks noGrp="1"/>
          </p:cNvSpPr>
          <p:nvPr>
            <p:ph type="sldNum" sz="quarter" idx="12"/>
          </p:nvPr>
        </p:nvSpPr>
        <p:spPr/>
        <p:txBody>
          <a:bodyPr/>
          <a:lstStyle/>
          <a:p>
            <a:fld id="{32C4ACB5-6E0D-40A6-9B03-D1D04F0D4DDC}" type="slidenum">
              <a:rPr lang="es-CO" smtClean="0"/>
              <a:t>‹Nº›</a:t>
            </a:fld>
            <a:endParaRPr lang="es-CO"/>
          </a:p>
        </p:txBody>
      </p:sp>
    </p:spTree>
    <p:extLst>
      <p:ext uri="{BB962C8B-B14F-4D97-AF65-F5344CB8AC3E}">
        <p14:creationId xmlns:p14="http://schemas.microsoft.com/office/powerpoint/2010/main" val="131560707"/>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a:t>Haga clic para modificar el estilo de título del patrón</a:t>
            </a:r>
            <a:endParaRPr lang="en-US" dirty="0"/>
          </a:p>
        </p:txBody>
      </p:sp>
      <p:sp>
        <p:nvSpPr>
          <p:cNvPr id="2" name="Date Placeholder 1"/>
          <p:cNvSpPr>
            <a:spLocks noGrp="1"/>
          </p:cNvSpPr>
          <p:nvPr>
            <p:ph type="dt" sz="half" idx="10"/>
          </p:nvPr>
        </p:nvSpPr>
        <p:spPr/>
        <p:txBody>
          <a:bodyPr/>
          <a:lstStyle/>
          <a:p>
            <a:fld id="{F7B2D735-9827-4B53-BC14-D9648F675FCC}" type="datetimeFigureOut">
              <a:rPr lang="es-CO" smtClean="0"/>
              <a:t>25/10/24</a:t>
            </a:fld>
            <a:endParaRPr lang="es-CO"/>
          </a:p>
        </p:txBody>
      </p:sp>
      <p:sp>
        <p:nvSpPr>
          <p:cNvPr id="7" name="Footer Placeholder 6"/>
          <p:cNvSpPr>
            <a:spLocks noGrp="1"/>
          </p:cNvSpPr>
          <p:nvPr>
            <p:ph type="ftr" sz="quarter" idx="11"/>
          </p:nvPr>
        </p:nvSpPr>
        <p:spPr/>
        <p:txBody>
          <a:bodyPr/>
          <a:lstStyle/>
          <a:p>
            <a:endParaRPr lang="es-CO"/>
          </a:p>
        </p:txBody>
      </p:sp>
      <p:sp>
        <p:nvSpPr>
          <p:cNvPr id="8" name="Slide Number Placeholder 7"/>
          <p:cNvSpPr>
            <a:spLocks noGrp="1"/>
          </p:cNvSpPr>
          <p:nvPr>
            <p:ph type="sldNum" sz="quarter" idx="12"/>
          </p:nvPr>
        </p:nvSpPr>
        <p:spPr/>
        <p:txBody>
          <a:bodyPr/>
          <a:lstStyle/>
          <a:p>
            <a:fld id="{32C4ACB5-6E0D-40A6-9B03-D1D04F0D4DDC}" type="slidenum">
              <a:rPr lang="es-CO" smtClean="0"/>
              <a:t>‹Nº›</a:t>
            </a:fld>
            <a:endParaRPr lang="es-CO"/>
          </a:p>
        </p:txBody>
      </p:sp>
    </p:spTree>
    <p:extLst>
      <p:ext uri="{BB962C8B-B14F-4D97-AF65-F5344CB8AC3E}">
        <p14:creationId xmlns:p14="http://schemas.microsoft.com/office/powerpoint/2010/main" val="16461133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F7B2D735-9827-4B53-BC14-D9648F675FCC}" type="datetimeFigureOut">
              <a:rPr lang="es-CO" smtClean="0"/>
              <a:t>25/10/24</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32C4ACB5-6E0D-40A6-9B03-D1D04F0D4DDC}" type="slidenum">
              <a:rPr lang="es-CO" smtClean="0"/>
              <a:t>‹Nº›</a:t>
            </a:fld>
            <a:endParaRPr lang="es-CO"/>
          </a:p>
        </p:txBody>
      </p:sp>
    </p:spTree>
    <p:extLst>
      <p:ext uri="{BB962C8B-B14F-4D97-AF65-F5344CB8AC3E}">
        <p14:creationId xmlns:p14="http://schemas.microsoft.com/office/powerpoint/2010/main" val="10506000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8" name="Date Placeholder 7"/>
          <p:cNvSpPr>
            <a:spLocks noGrp="1"/>
          </p:cNvSpPr>
          <p:nvPr>
            <p:ph type="dt" sz="half" idx="10"/>
          </p:nvPr>
        </p:nvSpPr>
        <p:spPr/>
        <p:txBody>
          <a:bodyPr/>
          <a:lstStyle/>
          <a:p>
            <a:fld id="{F7B2D735-9827-4B53-BC14-D9648F675FCC}" type="datetimeFigureOut">
              <a:rPr lang="es-CO" smtClean="0"/>
              <a:t>25/10/24</a:t>
            </a:fld>
            <a:endParaRPr lang="es-CO"/>
          </a:p>
        </p:txBody>
      </p:sp>
      <p:sp>
        <p:nvSpPr>
          <p:cNvPr id="9" name="Footer Placeholder 8"/>
          <p:cNvSpPr>
            <a:spLocks noGrp="1"/>
          </p:cNvSpPr>
          <p:nvPr>
            <p:ph type="ftr" sz="quarter" idx="11"/>
          </p:nvPr>
        </p:nvSpPr>
        <p:spPr/>
        <p:txBody>
          <a:bodyPr/>
          <a:lstStyle/>
          <a:p>
            <a:endParaRPr lang="es-CO"/>
          </a:p>
        </p:txBody>
      </p:sp>
      <p:sp>
        <p:nvSpPr>
          <p:cNvPr id="10" name="Slide Number Placeholder 9"/>
          <p:cNvSpPr>
            <a:spLocks noGrp="1"/>
          </p:cNvSpPr>
          <p:nvPr>
            <p:ph type="sldNum" sz="quarter" idx="12"/>
          </p:nvPr>
        </p:nvSpPr>
        <p:spPr/>
        <p:txBody>
          <a:bodyPr/>
          <a:lstStyle/>
          <a:p>
            <a:fld id="{32C4ACB5-6E0D-40A6-9B03-D1D04F0D4DDC}" type="slidenum">
              <a:rPr lang="es-CO" smtClean="0"/>
              <a:t>‹Nº›</a:t>
            </a:fld>
            <a:endParaRPr lang="es-CO"/>
          </a:p>
        </p:txBody>
      </p:sp>
    </p:spTree>
    <p:extLst>
      <p:ext uri="{BB962C8B-B14F-4D97-AF65-F5344CB8AC3E}">
        <p14:creationId xmlns:p14="http://schemas.microsoft.com/office/powerpoint/2010/main" val="3757526689"/>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8" name="Date Placeholder 7"/>
          <p:cNvSpPr>
            <a:spLocks noGrp="1"/>
          </p:cNvSpPr>
          <p:nvPr>
            <p:ph type="dt" sz="half" idx="10"/>
          </p:nvPr>
        </p:nvSpPr>
        <p:spPr/>
        <p:txBody>
          <a:bodyPr/>
          <a:lstStyle/>
          <a:p>
            <a:fld id="{F7B2D735-9827-4B53-BC14-D9648F675FCC}" type="datetimeFigureOut">
              <a:rPr lang="es-CO" smtClean="0"/>
              <a:t>25/10/24</a:t>
            </a:fld>
            <a:endParaRPr lang="es-CO"/>
          </a:p>
        </p:txBody>
      </p:sp>
      <p:sp>
        <p:nvSpPr>
          <p:cNvPr id="9" name="Footer Placeholder 8"/>
          <p:cNvSpPr>
            <a:spLocks noGrp="1"/>
          </p:cNvSpPr>
          <p:nvPr>
            <p:ph type="ftr" sz="quarter" idx="11"/>
          </p:nvPr>
        </p:nvSpPr>
        <p:spPr>
          <a:xfrm>
            <a:off x="3499101" y="6356350"/>
            <a:ext cx="5911517" cy="365125"/>
          </a:xfrm>
        </p:spPr>
        <p:txBody>
          <a:bodyPr/>
          <a:lstStyle/>
          <a:p>
            <a:endParaRPr lang="es-CO"/>
          </a:p>
        </p:txBody>
      </p:sp>
      <p:sp>
        <p:nvSpPr>
          <p:cNvPr id="10" name="Slide Number Placeholder 9"/>
          <p:cNvSpPr>
            <a:spLocks noGrp="1"/>
          </p:cNvSpPr>
          <p:nvPr>
            <p:ph type="sldNum" sz="quarter" idx="12"/>
          </p:nvPr>
        </p:nvSpPr>
        <p:spPr/>
        <p:txBody>
          <a:bodyPr/>
          <a:lstStyle/>
          <a:p>
            <a:fld id="{32C4ACB5-6E0D-40A6-9B03-D1D04F0D4DDC}" type="slidenum">
              <a:rPr lang="es-CO" smtClean="0"/>
              <a:t>‹Nº›</a:t>
            </a:fld>
            <a:endParaRPr lang="es-CO"/>
          </a:p>
        </p:txBody>
      </p:sp>
    </p:spTree>
    <p:extLst>
      <p:ext uri="{BB962C8B-B14F-4D97-AF65-F5344CB8AC3E}">
        <p14:creationId xmlns:p14="http://schemas.microsoft.com/office/powerpoint/2010/main" val="34497683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F7B2D735-9827-4B53-BC14-D9648F675FCC}" type="datetimeFigureOut">
              <a:rPr lang="es-CO" smtClean="0"/>
              <a:t>25/10/24</a:t>
            </a:fld>
            <a:endParaRPr lang="es-CO"/>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es-CO"/>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32C4ACB5-6E0D-40A6-9B03-D1D04F0D4DDC}" type="slidenum">
              <a:rPr lang="es-CO" smtClean="0"/>
              <a:t>‹Nº›</a:t>
            </a:fld>
            <a:endParaRPr lang="es-CO"/>
          </a:p>
        </p:txBody>
      </p:sp>
    </p:spTree>
    <p:extLst>
      <p:ext uri="{BB962C8B-B14F-4D97-AF65-F5344CB8AC3E}">
        <p14:creationId xmlns:p14="http://schemas.microsoft.com/office/powerpoint/2010/main" val="2305419200"/>
      </p:ext>
    </p:extLst>
  </p:cSld>
  <p:clrMap bg1="lt1" tx1="dk1" bg2="lt2" tx2="dk2" accent1="accent1" accent2="accent2" accent3="accent3" accent4="accent4" accent5="accent5" accent6="accent6" hlink="hlink" folHlink="folHlink"/>
  <p:sldLayoutIdLst>
    <p:sldLayoutId id="2147483807" r:id="rId1"/>
    <p:sldLayoutId id="2147483808" r:id="rId2"/>
    <p:sldLayoutId id="2147483809" r:id="rId3"/>
    <p:sldLayoutId id="2147483810" r:id="rId4"/>
    <p:sldLayoutId id="2147483811" r:id="rId5"/>
    <p:sldLayoutId id="2147483812" r:id="rId6"/>
    <p:sldLayoutId id="2147483813" r:id="rId7"/>
    <p:sldLayoutId id="2147483814" r:id="rId8"/>
    <p:sldLayoutId id="2147483815" r:id="rId9"/>
    <p:sldLayoutId id="2147483816" r:id="rId10"/>
    <p:sldLayoutId id="2147483817" r:id="rId11"/>
  </p:sldLayoutIdLst>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4.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chart" Target="../charts/chart3.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chart" Target="../charts/chart6.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4658FDB-32C5-4075-8109-85DE2AB1095A}"/>
              </a:ext>
            </a:extLst>
          </p:cNvPr>
          <p:cNvSpPr>
            <a:spLocks noGrp="1"/>
          </p:cNvSpPr>
          <p:nvPr>
            <p:ph type="ctrTitle"/>
          </p:nvPr>
        </p:nvSpPr>
        <p:spPr/>
        <p:txBody>
          <a:bodyPr>
            <a:normAutofit/>
          </a:bodyPr>
          <a:lstStyle/>
          <a:p>
            <a:r>
              <a:rPr lang="es-ES" sz="3200" b="1" dirty="0"/>
              <a:t>Grupo Portuario de Cartagena, una propuesta de mejora a la eficiencia desde la perspectiva del operador </a:t>
            </a:r>
            <a:endParaRPr lang="es-CO" sz="3200" b="1" dirty="0"/>
          </a:p>
        </p:txBody>
      </p:sp>
      <p:sp>
        <p:nvSpPr>
          <p:cNvPr id="3" name="Subtítulo 2">
            <a:extLst>
              <a:ext uri="{FF2B5EF4-FFF2-40B4-BE49-F238E27FC236}">
                <a16:creationId xmlns:a16="http://schemas.microsoft.com/office/drawing/2014/main" id="{E9707A3F-AC54-48F7-92CC-72804BBE8F8C}"/>
              </a:ext>
            </a:extLst>
          </p:cNvPr>
          <p:cNvSpPr>
            <a:spLocks noGrp="1"/>
          </p:cNvSpPr>
          <p:nvPr>
            <p:ph type="subTitle" idx="1"/>
          </p:nvPr>
        </p:nvSpPr>
        <p:spPr/>
        <p:txBody>
          <a:bodyPr/>
          <a:lstStyle/>
          <a:p>
            <a:r>
              <a:rPr lang="es-ES" dirty="0"/>
              <a:t>Trabajo final: Modelo de decisiones y analítica de datos.</a:t>
            </a:r>
          </a:p>
          <a:p>
            <a:r>
              <a:rPr lang="es-ES" dirty="0"/>
              <a:t>Carlos Roberto Ramirez H.</a:t>
            </a:r>
            <a:endParaRPr lang="es-CO" dirty="0"/>
          </a:p>
        </p:txBody>
      </p:sp>
      <p:pic>
        <p:nvPicPr>
          <p:cNvPr id="4" name="Imagen 3">
            <a:extLst>
              <a:ext uri="{FF2B5EF4-FFF2-40B4-BE49-F238E27FC236}">
                <a16:creationId xmlns:a16="http://schemas.microsoft.com/office/drawing/2014/main" id="{0AFDDA23-703E-4844-A817-30E6E8110DF1}"/>
              </a:ext>
            </a:extLst>
          </p:cNvPr>
          <p:cNvPicPr>
            <a:picLocks noChangeAspect="1"/>
          </p:cNvPicPr>
          <p:nvPr/>
        </p:nvPicPr>
        <p:blipFill>
          <a:blip r:embed="rId2"/>
          <a:stretch>
            <a:fillRect/>
          </a:stretch>
        </p:blipFill>
        <p:spPr>
          <a:xfrm>
            <a:off x="1608282" y="1464871"/>
            <a:ext cx="3238606" cy="1183079"/>
          </a:xfrm>
          <a:prstGeom prst="rect">
            <a:avLst/>
          </a:prstGeom>
        </p:spPr>
      </p:pic>
      <p:pic>
        <p:nvPicPr>
          <p:cNvPr id="6" name="Imagen 5">
            <a:extLst>
              <a:ext uri="{FF2B5EF4-FFF2-40B4-BE49-F238E27FC236}">
                <a16:creationId xmlns:a16="http://schemas.microsoft.com/office/drawing/2014/main" id="{067CBD90-1689-4957-9B3F-BBFD7DF7E192}"/>
              </a:ext>
            </a:extLst>
          </p:cNvPr>
          <p:cNvPicPr>
            <a:picLocks noChangeAspect="1"/>
          </p:cNvPicPr>
          <p:nvPr/>
        </p:nvPicPr>
        <p:blipFill>
          <a:blip r:embed="rId3"/>
          <a:stretch>
            <a:fillRect/>
          </a:stretch>
        </p:blipFill>
        <p:spPr>
          <a:xfrm>
            <a:off x="4846888" y="1464871"/>
            <a:ext cx="2514951" cy="1183079"/>
          </a:xfrm>
          <a:prstGeom prst="rect">
            <a:avLst/>
          </a:prstGeom>
        </p:spPr>
      </p:pic>
    </p:spTree>
    <p:extLst>
      <p:ext uri="{BB962C8B-B14F-4D97-AF65-F5344CB8AC3E}">
        <p14:creationId xmlns:p14="http://schemas.microsoft.com/office/powerpoint/2010/main" val="35974380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7A9E07B-3CFD-4F87-BC68-23858F1B2C9C}"/>
              </a:ext>
            </a:extLst>
          </p:cNvPr>
          <p:cNvSpPr>
            <a:spLocks noGrp="1"/>
          </p:cNvSpPr>
          <p:nvPr>
            <p:ph type="title"/>
          </p:nvPr>
        </p:nvSpPr>
        <p:spPr/>
        <p:txBody>
          <a:bodyPr/>
          <a:lstStyle/>
          <a:p>
            <a:r>
              <a:rPr lang="es-ES" dirty="0"/>
              <a:t> Desenlace: la propuesta </a:t>
            </a:r>
            <a:endParaRPr lang="es-CO" dirty="0"/>
          </a:p>
        </p:txBody>
      </p:sp>
      <p:graphicFrame>
        <p:nvGraphicFramePr>
          <p:cNvPr id="13" name="Diagrama 12">
            <a:extLst>
              <a:ext uri="{FF2B5EF4-FFF2-40B4-BE49-F238E27FC236}">
                <a16:creationId xmlns:a16="http://schemas.microsoft.com/office/drawing/2014/main" id="{664691AB-0EB2-40A6-8585-1A6C482573DF}"/>
              </a:ext>
            </a:extLst>
          </p:cNvPr>
          <p:cNvGraphicFramePr/>
          <p:nvPr>
            <p:extLst>
              <p:ext uri="{D42A27DB-BD31-4B8C-83A1-F6EECF244321}">
                <p14:modId xmlns:p14="http://schemas.microsoft.com/office/powerpoint/2010/main" val="42798822"/>
              </p:ext>
            </p:extLst>
          </p:nvPr>
        </p:nvGraphicFramePr>
        <p:xfrm>
          <a:off x="4689186" y="864108"/>
          <a:ext cx="7020214" cy="51747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4" name="Imagen 13">
            <a:extLst>
              <a:ext uri="{FF2B5EF4-FFF2-40B4-BE49-F238E27FC236}">
                <a16:creationId xmlns:a16="http://schemas.microsoft.com/office/drawing/2014/main" id="{8372FC2C-21C9-4F5B-AF22-DADD87E09A2B}"/>
              </a:ext>
            </a:extLst>
          </p:cNvPr>
          <p:cNvPicPr>
            <a:picLocks noChangeAspect="1"/>
          </p:cNvPicPr>
          <p:nvPr/>
        </p:nvPicPr>
        <p:blipFill>
          <a:blip r:embed="rId7"/>
          <a:stretch>
            <a:fillRect/>
          </a:stretch>
        </p:blipFill>
        <p:spPr>
          <a:xfrm>
            <a:off x="3513936" y="1417843"/>
            <a:ext cx="1102514" cy="1015616"/>
          </a:xfrm>
          <a:prstGeom prst="rect">
            <a:avLst/>
          </a:prstGeom>
        </p:spPr>
      </p:pic>
      <p:pic>
        <p:nvPicPr>
          <p:cNvPr id="15" name="Imagen 14">
            <a:extLst>
              <a:ext uri="{FF2B5EF4-FFF2-40B4-BE49-F238E27FC236}">
                <a16:creationId xmlns:a16="http://schemas.microsoft.com/office/drawing/2014/main" id="{5F72DFD1-FC54-473B-A560-A0EB7C581834}"/>
              </a:ext>
            </a:extLst>
          </p:cNvPr>
          <p:cNvPicPr>
            <a:picLocks noChangeAspect="1"/>
          </p:cNvPicPr>
          <p:nvPr/>
        </p:nvPicPr>
        <p:blipFill>
          <a:blip r:embed="rId7"/>
          <a:stretch>
            <a:fillRect/>
          </a:stretch>
        </p:blipFill>
        <p:spPr>
          <a:xfrm>
            <a:off x="3550304" y="2852943"/>
            <a:ext cx="1102514" cy="1015616"/>
          </a:xfrm>
          <a:prstGeom prst="rect">
            <a:avLst/>
          </a:prstGeom>
        </p:spPr>
      </p:pic>
      <p:pic>
        <p:nvPicPr>
          <p:cNvPr id="16" name="Imagen 15">
            <a:extLst>
              <a:ext uri="{FF2B5EF4-FFF2-40B4-BE49-F238E27FC236}">
                <a16:creationId xmlns:a16="http://schemas.microsoft.com/office/drawing/2014/main" id="{40E0DAF0-6FFF-445F-B61A-3C2C69DB00E3}"/>
              </a:ext>
            </a:extLst>
          </p:cNvPr>
          <p:cNvPicPr>
            <a:picLocks noChangeAspect="1"/>
          </p:cNvPicPr>
          <p:nvPr/>
        </p:nvPicPr>
        <p:blipFill>
          <a:blip r:embed="rId7"/>
          <a:stretch>
            <a:fillRect/>
          </a:stretch>
        </p:blipFill>
        <p:spPr>
          <a:xfrm>
            <a:off x="3586672" y="4424541"/>
            <a:ext cx="1102514" cy="1015616"/>
          </a:xfrm>
          <a:prstGeom prst="rect">
            <a:avLst/>
          </a:prstGeom>
        </p:spPr>
      </p:pic>
    </p:spTree>
    <p:extLst>
      <p:ext uri="{BB962C8B-B14F-4D97-AF65-F5344CB8AC3E}">
        <p14:creationId xmlns:p14="http://schemas.microsoft.com/office/powerpoint/2010/main" val="5570888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810BF0C-D86C-4D25-A2ED-FC0FCC1D256B}"/>
              </a:ext>
            </a:extLst>
          </p:cNvPr>
          <p:cNvSpPr>
            <a:spLocks noGrp="1"/>
          </p:cNvSpPr>
          <p:nvPr>
            <p:ph type="title"/>
          </p:nvPr>
        </p:nvSpPr>
        <p:spPr/>
        <p:txBody>
          <a:bodyPr/>
          <a:lstStyle/>
          <a:p>
            <a:r>
              <a:rPr lang="es-ES" dirty="0"/>
              <a:t>Fin: de regreso a la calma  </a:t>
            </a:r>
            <a:endParaRPr lang="es-CO" dirty="0"/>
          </a:p>
        </p:txBody>
      </p:sp>
      <p:sp>
        <p:nvSpPr>
          <p:cNvPr id="3" name="Marcador de contenido 2">
            <a:extLst>
              <a:ext uri="{FF2B5EF4-FFF2-40B4-BE49-F238E27FC236}">
                <a16:creationId xmlns:a16="http://schemas.microsoft.com/office/drawing/2014/main" id="{8D2AD0D7-6885-464D-8D9A-3DC081B1AB66}"/>
              </a:ext>
            </a:extLst>
          </p:cNvPr>
          <p:cNvSpPr>
            <a:spLocks noGrp="1"/>
          </p:cNvSpPr>
          <p:nvPr>
            <p:ph idx="1"/>
          </p:nvPr>
        </p:nvSpPr>
        <p:spPr/>
        <p:txBody>
          <a:bodyPr/>
          <a:lstStyle/>
          <a:p>
            <a:endParaRPr lang="es-ES" dirty="0"/>
          </a:p>
          <a:p>
            <a:endParaRPr lang="es-ES" dirty="0"/>
          </a:p>
          <a:p>
            <a:endParaRPr lang="es-ES" dirty="0"/>
          </a:p>
          <a:p>
            <a:endParaRPr lang="es-ES" dirty="0"/>
          </a:p>
          <a:p>
            <a:pPr algn="just"/>
            <a:r>
              <a:rPr lang="es-ES" dirty="0"/>
              <a:t>Una vez se implemente la aplicación, la oportunidad de recolectar datos de manera mas limpia por medio de ella, se traducirá para el puerto en oportunidades de mejora contundentes para su evolución.  </a:t>
            </a:r>
            <a:endParaRPr lang="es-CO" dirty="0"/>
          </a:p>
        </p:txBody>
      </p:sp>
      <p:pic>
        <p:nvPicPr>
          <p:cNvPr id="5" name="Imagen 4">
            <a:extLst>
              <a:ext uri="{FF2B5EF4-FFF2-40B4-BE49-F238E27FC236}">
                <a16:creationId xmlns:a16="http://schemas.microsoft.com/office/drawing/2014/main" id="{E4151BE4-B9B4-446F-996B-2CDEE83CC6B7}"/>
              </a:ext>
            </a:extLst>
          </p:cNvPr>
          <p:cNvPicPr>
            <a:picLocks noChangeAspect="1"/>
          </p:cNvPicPr>
          <p:nvPr/>
        </p:nvPicPr>
        <p:blipFill>
          <a:blip r:embed="rId2"/>
          <a:stretch>
            <a:fillRect/>
          </a:stretch>
        </p:blipFill>
        <p:spPr>
          <a:xfrm>
            <a:off x="5682343" y="1123837"/>
            <a:ext cx="3525519" cy="2562794"/>
          </a:xfrm>
          <a:prstGeom prst="rect">
            <a:avLst/>
          </a:prstGeom>
        </p:spPr>
      </p:pic>
    </p:spTree>
    <p:extLst>
      <p:ext uri="{BB962C8B-B14F-4D97-AF65-F5344CB8AC3E}">
        <p14:creationId xmlns:p14="http://schemas.microsoft.com/office/powerpoint/2010/main" val="24594535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B25ADA4-3742-4FFB-BB34-F00D444C3B83}"/>
              </a:ext>
            </a:extLst>
          </p:cNvPr>
          <p:cNvSpPr>
            <a:spLocks noGrp="1"/>
          </p:cNvSpPr>
          <p:nvPr>
            <p:ph type="title"/>
          </p:nvPr>
        </p:nvSpPr>
        <p:spPr/>
        <p:txBody>
          <a:bodyPr/>
          <a:lstStyle/>
          <a:p>
            <a:r>
              <a:rPr lang="es-ES" dirty="0"/>
              <a:t>CONTENIDO </a:t>
            </a:r>
            <a:endParaRPr lang="es-CO" dirty="0"/>
          </a:p>
        </p:txBody>
      </p:sp>
      <p:sp>
        <p:nvSpPr>
          <p:cNvPr id="3" name="Marcador de contenido 2">
            <a:extLst>
              <a:ext uri="{FF2B5EF4-FFF2-40B4-BE49-F238E27FC236}">
                <a16:creationId xmlns:a16="http://schemas.microsoft.com/office/drawing/2014/main" id="{3CBA0266-3C6D-4446-9676-979D21822CBF}"/>
              </a:ext>
            </a:extLst>
          </p:cNvPr>
          <p:cNvSpPr>
            <a:spLocks noGrp="1"/>
          </p:cNvSpPr>
          <p:nvPr>
            <p:ph idx="1"/>
          </p:nvPr>
        </p:nvSpPr>
        <p:spPr/>
        <p:txBody>
          <a:bodyPr/>
          <a:lstStyle/>
          <a:p>
            <a:r>
              <a:rPr lang="es-ES" dirty="0"/>
              <a:t>Introducción. </a:t>
            </a:r>
          </a:p>
          <a:p>
            <a:r>
              <a:rPr lang="es-ES" dirty="0"/>
              <a:t>Principio: Contexto operacional.</a:t>
            </a:r>
          </a:p>
          <a:p>
            <a:r>
              <a:rPr lang="es-ES" dirty="0"/>
              <a:t>Desarrollo: Sobrecostos operacionales por demoras imprevistas.</a:t>
            </a:r>
          </a:p>
          <a:p>
            <a:r>
              <a:rPr lang="es-ES" dirty="0"/>
              <a:t>Mitad: Interacción de un sistema integrado de operación al sistema tradicional operativo del puerto.</a:t>
            </a:r>
          </a:p>
          <a:p>
            <a:r>
              <a:rPr lang="es-ES" dirty="0"/>
              <a:t>Desenlace: Implementación de una aplicación de integración operacional.</a:t>
            </a:r>
          </a:p>
          <a:p>
            <a:r>
              <a:rPr lang="es-ES" dirty="0"/>
              <a:t>Fin: Evaluación e interpretación de datos como oportunidad de mejora.   </a:t>
            </a:r>
          </a:p>
          <a:p>
            <a:endParaRPr lang="es-CO" dirty="0"/>
          </a:p>
        </p:txBody>
      </p:sp>
    </p:spTree>
    <p:extLst>
      <p:ext uri="{BB962C8B-B14F-4D97-AF65-F5344CB8AC3E}">
        <p14:creationId xmlns:p14="http://schemas.microsoft.com/office/powerpoint/2010/main" val="36008525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Marcador de contenido 6">
            <a:extLst>
              <a:ext uri="{FF2B5EF4-FFF2-40B4-BE49-F238E27FC236}">
                <a16:creationId xmlns:a16="http://schemas.microsoft.com/office/drawing/2014/main" id="{80448A2B-DC8D-4A40-9067-EACD1232646E}"/>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449782" y="760021"/>
            <a:ext cx="7734155" cy="5326083"/>
          </a:xfrm>
        </p:spPr>
      </p:pic>
      <p:sp>
        <p:nvSpPr>
          <p:cNvPr id="2" name="Título 1">
            <a:extLst>
              <a:ext uri="{FF2B5EF4-FFF2-40B4-BE49-F238E27FC236}">
                <a16:creationId xmlns:a16="http://schemas.microsoft.com/office/drawing/2014/main" id="{21BF8850-F0C3-40F4-8A30-E79D5D79D96C}"/>
              </a:ext>
            </a:extLst>
          </p:cNvPr>
          <p:cNvSpPr>
            <a:spLocks noGrp="1"/>
          </p:cNvSpPr>
          <p:nvPr>
            <p:ph type="title"/>
          </p:nvPr>
        </p:nvSpPr>
        <p:spPr/>
        <p:txBody>
          <a:bodyPr>
            <a:normAutofit/>
          </a:bodyPr>
          <a:lstStyle/>
          <a:p>
            <a:r>
              <a:rPr lang="es-ES" sz="2800" dirty="0"/>
              <a:t>INTRODUCCIÓN </a:t>
            </a:r>
            <a:endParaRPr lang="es-CO" sz="2800" dirty="0"/>
          </a:p>
        </p:txBody>
      </p:sp>
      <p:sp>
        <p:nvSpPr>
          <p:cNvPr id="8" name="CuadroTexto 7">
            <a:extLst>
              <a:ext uri="{FF2B5EF4-FFF2-40B4-BE49-F238E27FC236}">
                <a16:creationId xmlns:a16="http://schemas.microsoft.com/office/drawing/2014/main" id="{F2E1887C-2324-43C0-8C66-8D84BDB54D0E}"/>
              </a:ext>
            </a:extLst>
          </p:cNvPr>
          <p:cNvSpPr txBox="1"/>
          <p:nvPr/>
        </p:nvSpPr>
        <p:spPr>
          <a:xfrm>
            <a:off x="3542806" y="1861456"/>
            <a:ext cx="4330536" cy="1477328"/>
          </a:xfrm>
          <a:prstGeom prst="rect">
            <a:avLst/>
          </a:prstGeom>
          <a:noFill/>
        </p:spPr>
        <p:txBody>
          <a:bodyPr wrap="square" rtlCol="0">
            <a:spAutoFit/>
          </a:bodyPr>
          <a:lstStyle/>
          <a:p>
            <a:pPr marL="285750" indent="-285750">
              <a:buFont typeface="Wingdings" panose="05000000000000000000" pitchFamily="2" charset="2"/>
              <a:buChar char="ü"/>
            </a:pPr>
            <a:r>
              <a:rPr lang="es-ES" dirty="0">
                <a:solidFill>
                  <a:schemeClr val="bg1"/>
                </a:solidFill>
              </a:rPr>
              <a:t>Líder regional en operaciones con contenedores, ubicándonos en la 5ta posición en Latinoamérica.</a:t>
            </a:r>
          </a:p>
          <a:p>
            <a:pPr marL="285750" indent="-285750">
              <a:buFont typeface="Wingdings" panose="05000000000000000000" pitchFamily="2" charset="2"/>
              <a:buChar char="ü"/>
            </a:pPr>
            <a:r>
              <a:rPr lang="es-ES" dirty="0">
                <a:solidFill>
                  <a:schemeClr val="bg1"/>
                </a:solidFill>
              </a:rPr>
              <a:t>Catalogado entre los 10 puertos mas eficientes del mundo.  </a:t>
            </a:r>
            <a:endParaRPr lang="es-CO" dirty="0">
              <a:solidFill>
                <a:schemeClr val="bg1"/>
              </a:solidFill>
            </a:endParaRPr>
          </a:p>
        </p:txBody>
      </p:sp>
      <p:pic>
        <p:nvPicPr>
          <p:cNvPr id="10" name="Imagen 9">
            <a:extLst>
              <a:ext uri="{FF2B5EF4-FFF2-40B4-BE49-F238E27FC236}">
                <a16:creationId xmlns:a16="http://schemas.microsoft.com/office/drawing/2014/main" id="{F197CA56-07DF-4C89-B51C-114A60A852A7}"/>
              </a:ext>
            </a:extLst>
          </p:cNvPr>
          <p:cNvPicPr>
            <a:picLocks noChangeAspect="1"/>
          </p:cNvPicPr>
          <p:nvPr/>
        </p:nvPicPr>
        <p:blipFill>
          <a:blip r:embed="rId4"/>
          <a:stretch>
            <a:fillRect/>
          </a:stretch>
        </p:blipFill>
        <p:spPr>
          <a:xfrm>
            <a:off x="3449782" y="760021"/>
            <a:ext cx="3238606" cy="888597"/>
          </a:xfrm>
          <a:prstGeom prst="rect">
            <a:avLst/>
          </a:prstGeom>
        </p:spPr>
      </p:pic>
    </p:spTree>
    <p:extLst>
      <p:ext uri="{BB962C8B-B14F-4D97-AF65-F5344CB8AC3E}">
        <p14:creationId xmlns:p14="http://schemas.microsoft.com/office/powerpoint/2010/main" val="11442398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8E939CF-6F1B-4D77-BA6C-9F42D3EEDFE6}"/>
              </a:ext>
            </a:extLst>
          </p:cNvPr>
          <p:cNvSpPr>
            <a:spLocks noGrp="1"/>
          </p:cNvSpPr>
          <p:nvPr>
            <p:ph type="title"/>
          </p:nvPr>
        </p:nvSpPr>
        <p:spPr/>
        <p:txBody>
          <a:bodyPr/>
          <a:lstStyle/>
          <a:p>
            <a:r>
              <a:rPr lang="es-ES" dirty="0"/>
              <a:t>Principio</a:t>
            </a:r>
            <a:endParaRPr lang="es-CO" dirty="0"/>
          </a:p>
        </p:txBody>
      </p:sp>
      <p:sp>
        <p:nvSpPr>
          <p:cNvPr id="3" name="Marcador de contenido 2">
            <a:extLst>
              <a:ext uri="{FF2B5EF4-FFF2-40B4-BE49-F238E27FC236}">
                <a16:creationId xmlns:a16="http://schemas.microsoft.com/office/drawing/2014/main" id="{6C6D0809-FCD8-434B-A5A9-C48F368F8AFB}"/>
              </a:ext>
            </a:extLst>
          </p:cNvPr>
          <p:cNvSpPr>
            <a:spLocks noGrp="1"/>
          </p:cNvSpPr>
          <p:nvPr>
            <p:ph idx="1"/>
          </p:nvPr>
        </p:nvSpPr>
        <p:spPr>
          <a:xfrm>
            <a:off x="3859478" y="681569"/>
            <a:ext cx="7315200" cy="5120640"/>
          </a:xfrm>
        </p:spPr>
        <p:txBody>
          <a:bodyPr>
            <a:normAutofit/>
          </a:bodyPr>
          <a:lstStyle/>
          <a:p>
            <a:pPr marL="0" indent="0">
              <a:lnSpc>
                <a:spcPct val="100000"/>
              </a:lnSpc>
              <a:buNone/>
            </a:pPr>
            <a:r>
              <a:rPr lang="es-ES" sz="1200" b="1" dirty="0">
                <a:latin typeface="Arial" panose="020B0604020202020204" pitchFamily="34" charset="0"/>
                <a:cs typeface="Arial" panose="020B0604020202020204" pitchFamily="34" charset="0"/>
              </a:rPr>
              <a:t>Contexto operacional:</a:t>
            </a:r>
          </a:p>
          <a:p>
            <a:pPr>
              <a:lnSpc>
                <a:spcPct val="100000"/>
              </a:lnSpc>
            </a:pPr>
            <a:r>
              <a:rPr lang="es-ES" sz="1200" dirty="0">
                <a:latin typeface="Arial" panose="020B0604020202020204" pitchFamily="34" charset="0"/>
                <a:cs typeface="Arial" panose="020B0604020202020204" pitchFamily="34" charset="0"/>
              </a:rPr>
              <a:t>El Grupo Portuario de Cartagena tiene como operación principal el manejo de carga de contenedores,    Los principales actores son:</a:t>
            </a:r>
          </a:p>
          <a:p>
            <a:pPr lvl="1">
              <a:lnSpc>
                <a:spcPct val="100000"/>
              </a:lnSpc>
              <a:buFont typeface="Courier New" panose="02070309020205020404" pitchFamily="49" charset="0"/>
              <a:buChar char="o"/>
            </a:pPr>
            <a:r>
              <a:rPr lang="es-ES" sz="1200" dirty="0">
                <a:latin typeface="Arial" panose="020B0604020202020204" pitchFamily="34" charset="0"/>
                <a:cs typeface="Arial" panose="020B0604020202020204" pitchFamily="34" charset="0"/>
              </a:rPr>
              <a:t>Buques de transporte de contenedores, operaciones portuarias, agencias marítimas, pilotos prácticos, amarradores y remolcadores de apoyo.</a:t>
            </a:r>
          </a:p>
          <a:p>
            <a:pPr>
              <a:lnSpc>
                <a:spcPct val="100000"/>
              </a:lnSpc>
            </a:pPr>
            <a:r>
              <a:rPr lang="es-ES" sz="1200" dirty="0">
                <a:latin typeface="Arial" panose="020B0604020202020204" pitchFamily="34" charset="0"/>
                <a:cs typeface="Arial" panose="020B0604020202020204" pitchFamily="34" charset="0"/>
              </a:rPr>
              <a:t>Los remolcadores manejan información relevante sobre la operación propia del puerto, como algunos proveedores externos.  </a:t>
            </a:r>
            <a:endParaRPr lang="es-CO" sz="1200" dirty="0">
              <a:latin typeface="Arial" panose="020B0604020202020204" pitchFamily="34" charset="0"/>
              <a:cs typeface="Arial" panose="020B0604020202020204" pitchFamily="34" charset="0"/>
            </a:endParaRPr>
          </a:p>
        </p:txBody>
      </p:sp>
      <p:pic>
        <p:nvPicPr>
          <p:cNvPr id="7" name="Imagen 6">
            <a:extLst>
              <a:ext uri="{FF2B5EF4-FFF2-40B4-BE49-F238E27FC236}">
                <a16:creationId xmlns:a16="http://schemas.microsoft.com/office/drawing/2014/main" id="{7662DDF1-E27D-4276-8E76-AC9C3C39CE71}"/>
              </a:ext>
            </a:extLst>
          </p:cNvPr>
          <p:cNvPicPr>
            <a:picLocks noChangeAspect="1"/>
          </p:cNvPicPr>
          <p:nvPr/>
        </p:nvPicPr>
        <p:blipFill>
          <a:blip r:embed="rId2"/>
          <a:stretch>
            <a:fillRect/>
          </a:stretch>
        </p:blipFill>
        <p:spPr>
          <a:xfrm>
            <a:off x="3437906" y="753741"/>
            <a:ext cx="3841667" cy="1552803"/>
          </a:xfrm>
          <a:prstGeom prst="rect">
            <a:avLst/>
          </a:prstGeom>
        </p:spPr>
      </p:pic>
      <p:pic>
        <p:nvPicPr>
          <p:cNvPr id="13" name="Imagen 12">
            <a:extLst>
              <a:ext uri="{FF2B5EF4-FFF2-40B4-BE49-F238E27FC236}">
                <a16:creationId xmlns:a16="http://schemas.microsoft.com/office/drawing/2014/main" id="{D860296D-73BB-4BA0-AFEA-9B7B1F094C91}"/>
              </a:ext>
            </a:extLst>
          </p:cNvPr>
          <p:cNvPicPr>
            <a:picLocks noChangeAspect="1"/>
          </p:cNvPicPr>
          <p:nvPr/>
        </p:nvPicPr>
        <p:blipFill>
          <a:blip r:embed="rId3"/>
          <a:stretch>
            <a:fillRect/>
          </a:stretch>
        </p:blipFill>
        <p:spPr>
          <a:xfrm>
            <a:off x="7279573" y="762885"/>
            <a:ext cx="3740727" cy="1552803"/>
          </a:xfrm>
          <a:prstGeom prst="rect">
            <a:avLst/>
          </a:prstGeom>
        </p:spPr>
      </p:pic>
      <p:pic>
        <p:nvPicPr>
          <p:cNvPr id="15" name="Imagen 14">
            <a:extLst>
              <a:ext uri="{FF2B5EF4-FFF2-40B4-BE49-F238E27FC236}">
                <a16:creationId xmlns:a16="http://schemas.microsoft.com/office/drawing/2014/main" id="{8756F97C-0653-4718-8AA3-4BE2EF43B3C3}"/>
              </a:ext>
            </a:extLst>
          </p:cNvPr>
          <p:cNvPicPr>
            <a:picLocks noChangeAspect="1"/>
          </p:cNvPicPr>
          <p:nvPr/>
        </p:nvPicPr>
        <p:blipFill>
          <a:blip r:embed="rId4"/>
          <a:stretch>
            <a:fillRect/>
          </a:stretch>
        </p:blipFill>
        <p:spPr>
          <a:xfrm>
            <a:off x="3437908" y="4316681"/>
            <a:ext cx="3918856" cy="1778434"/>
          </a:xfrm>
          <a:prstGeom prst="rect">
            <a:avLst/>
          </a:prstGeom>
        </p:spPr>
      </p:pic>
      <p:pic>
        <p:nvPicPr>
          <p:cNvPr id="17" name="Imagen 16">
            <a:extLst>
              <a:ext uri="{FF2B5EF4-FFF2-40B4-BE49-F238E27FC236}">
                <a16:creationId xmlns:a16="http://schemas.microsoft.com/office/drawing/2014/main" id="{F16E65A6-77E0-4DDC-A307-010EA9E87E30}"/>
              </a:ext>
            </a:extLst>
          </p:cNvPr>
          <p:cNvPicPr>
            <a:picLocks noChangeAspect="1"/>
          </p:cNvPicPr>
          <p:nvPr/>
        </p:nvPicPr>
        <p:blipFill>
          <a:blip r:embed="rId5"/>
          <a:stretch>
            <a:fillRect/>
          </a:stretch>
        </p:blipFill>
        <p:spPr>
          <a:xfrm>
            <a:off x="7356764" y="4316681"/>
            <a:ext cx="3740726" cy="1778434"/>
          </a:xfrm>
          <a:prstGeom prst="rect">
            <a:avLst/>
          </a:prstGeom>
        </p:spPr>
      </p:pic>
    </p:spTree>
    <p:extLst>
      <p:ext uri="{BB962C8B-B14F-4D97-AF65-F5344CB8AC3E}">
        <p14:creationId xmlns:p14="http://schemas.microsoft.com/office/powerpoint/2010/main" val="42546166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27B7EF5-00C0-4FE6-9C3B-5C21FDD00DD4}"/>
              </a:ext>
            </a:extLst>
          </p:cNvPr>
          <p:cNvSpPr>
            <a:spLocks noGrp="1"/>
          </p:cNvSpPr>
          <p:nvPr>
            <p:ph type="title"/>
          </p:nvPr>
        </p:nvSpPr>
        <p:spPr/>
        <p:txBody>
          <a:bodyPr anchor="t">
            <a:normAutofit/>
          </a:bodyPr>
          <a:lstStyle/>
          <a:p>
            <a:r>
              <a:rPr lang="es-ES" sz="2200" dirty="0"/>
              <a:t>GPS Tugs y su relevancia operacional en el Grupo  </a:t>
            </a:r>
            <a:endParaRPr lang="es-CO" sz="2200" dirty="0"/>
          </a:p>
        </p:txBody>
      </p:sp>
      <p:sp>
        <p:nvSpPr>
          <p:cNvPr id="3" name="Marcador de contenido 2">
            <a:extLst>
              <a:ext uri="{FF2B5EF4-FFF2-40B4-BE49-F238E27FC236}">
                <a16:creationId xmlns:a16="http://schemas.microsoft.com/office/drawing/2014/main" id="{C09F9EAD-0DA2-47A2-AA8C-6DB8CA6C0244}"/>
              </a:ext>
            </a:extLst>
          </p:cNvPr>
          <p:cNvSpPr>
            <a:spLocks noGrp="1"/>
          </p:cNvSpPr>
          <p:nvPr>
            <p:ph idx="1"/>
          </p:nvPr>
        </p:nvSpPr>
        <p:spPr/>
        <p:txBody>
          <a:bodyPr anchor="t"/>
          <a:lstStyle/>
          <a:p>
            <a:pPr marL="0" indent="0" algn="ctr">
              <a:buNone/>
            </a:pPr>
            <a:r>
              <a:rPr lang="es-ES" b="1" dirty="0"/>
              <a:t>Asistencia con remolcadores en la operación de barcos atendidos en el puerto.</a:t>
            </a:r>
          </a:p>
          <a:p>
            <a:pPr marL="0" indent="0" algn="ctr">
              <a:buNone/>
            </a:pPr>
            <a:endParaRPr lang="es-ES" b="1" dirty="0"/>
          </a:p>
          <a:p>
            <a:pPr marL="0" indent="0" algn="ctr">
              <a:buNone/>
            </a:pPr>
            <a:endParaRPr lang="es-CO" b="1" dirty="0"/>
          </a:p>
        </p:txBody>
      </p:sp>
      <p:pic>
        <p:nvPicPr>
          <p:cNvPr id="5" name="Imagen 4">
            <a:extLst>
              <a:ext uri="{FF2B5EF4-FFF2-40B4-BE49-F238E27FC236}">
                <a16:creationId xmlns:a16="http://schemas.microsoft.com/office/drawing/2014/main" id="{2F6BCED4-1A12-4D3D-B84B-50A33AE8F2DD}"/>
              </a:ext>
            </a:extLst>
          </p:cNvPr>
          <p:cNvPicPr>
            <a:picLocks noChangeAspect="1"/>
          </p:cNvPicPr>
          <p:nvPr/>
        </p:nvPicPr>
        <p:blipFill>
          <a:blip r:embed="rId2"/>
          <a:stretch>
            <a:fillRect/>
          </a:stretch>
        </p:blipFill>
        <p:spPr>
          <a:xfrm>
            <a:off x="308840" y="2434441"/>
            <a:ext cx="2675207" cy="1876302"/>
          </a:xfrm>
          <a:prstGeom prst="rect">
            <a:avLst/>
          </a:prstGeom>
        </p:spPr>
      </p:pic>
      <p:graphicFrame>
        <p:nvGraphicFramePr>
          <p:cNvPr id="6" name="Gráfico 5">
            <a:extLst>
              <a:ext uri="{FF2B5EF4-FFF2-40B4-BE49-F238E27FC236}">
                <a16:creationId xmlns:a16="http://schemas.microsoft.com/office/drawing/2014/main" id="{CAC5DD75-2A95-4A3F-BADA-4F3804732CCD}"/>
              </a:ext>
            </a:extLst>
          </p:cNvPr>
          <p:cNvGraphicFramePr>
            <a:graphicFrameLocks/>
          </p:cNvGraphicFramePr>
          <p:nvPr>
            <p:extLst>
              <p:ext uri="{D42A27DB-BD31-4B8C-83A1-F6EECF244321}">
                <p14:modId xmlns:p14="http://schemas.microsoft.com/office/powerpoint/2010/main" val="3199058996"/>
              </p:ext>
            </p:extLst>
          </p:nvPr>
        </p:nvGraphicFramePr>
        <p:xfrm>
          <a:off x="3652914" y="1747141"/>
          <a:ext cx="3992088"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7" name="CuadroTexto 6">
            <a:extLst>
              <a:ext uri="{FF2B5EF4-FFF2-40B4-BE49-F238E27FC236}">
                <a16:creationId xmlns:a16="http://schemas.microsoft.com/office/drawing/2014/main" id="{87A552A1-10C7-4173-85E0-ED79D08508C2}"/>
              </a:ext>
            </a:extLst>
          </p:cNvPr>
          <p:cNvSpPr txBox="1"/>
          <p:nvPr/>
        </p:nvSpPr>
        <p:spPr>
          <a:xfrm>
            <a:off x="5024498" y="4719656"/>
            <a:ext cx="5824847" cy="1477328"/>
          </a:xfrm>
          <a:prstGeom prst="rect">
            <a:avLst/>
          </a:prstGeom>
          <a:noFill/>
        </p:spPr>
        <p:txBody>
          <a:bodyPr wrap="square" rtlCol="0">
            <a:spAutoFit/>
          </a:bodyPr>
          <a:lstStyle/>
          <a:p>
            <a:r>
              <a:rPr lang="es-ES" dirty="0"/>
              <a:t>Datos recopilados durante la operación con remolcador:</a:t>
            </a:r>
          </a:p>
          <a:p>
            <a:pPr marL="285750" indent="-285750">
              <a:buFont typeface="Arial" panose="020B0604020202020204" pitchFamily="34" charset="0"/>
              <a:buChar char="•"/>
            </a:pPr>
            <a:r>
              <a:rPr lang="es-ES" dirty="0"/>
              <a:t>Hora de inicio y final de maquina operando.</a:t>
            </a:r>
          </a:p>
          <a:p>
            <a:pPr marL="285750" indent="-285750">
              <a:buFont typeface="Arial" panose="020B0604020202020204" pitchFamily="34" charset="0"/>
              <a:buChar char="•"/>
            </a:pPr>
            <a:r>
              <a:rPr lang="es-ES" dirty="0"/>
              <a:t>Terminal de atención. </a:t>
            </a:r>
          </a:p>
          <a:p>
            <a:pPr marL="285750" indent="-285750">
              <a:buFont typeface="Arial" panose="020B0604020202020204" pitchFamily="34" charset="0"/>
              <a:buChar char="•"/>
            </a:pPr>
            <a:r>
              <a:rPr lang="es-ES" dirty="0"/>
              <a:t>Pilotos que participan de la operación.</a:t>
            </a:r>
          </a:p>
          <a:p>
            <a:pPr marL="285750" indent="-285750">
              <a:buFont typeface="Arial" panose="020B0604020202020204" pitchFamily="34" charset="0"/>
              <a:buChar char="•"/>
            </a:pPr>
            <a:r>
              <a:rPr lang="es-ES" dirty="0"/>
              <a:t>Reporte de demora. </a:t>
            </a:r>
          </a:p>
        </p:txBody>
      </p:sp>
      <p:graphicFrame>
        <p:nvGraphicFramePr>
          <p:cNvPr id="8" name="Gráfico 7">
            <a:extLst>
              <a:ext uri="{FF2B5EF4-FFF2-40B4-BE49-F238E27FC236}">
                <a16:creationId xmlns:a16="http://schemas.microsoft.com/office/drawing/2014/main" id="{7314B071-44CD-4106-B51B-2FD243CE321B}"/>
              </a:ext>
            </a:extLst>
          </p:cNvPr>
          <p:cNvGraphicFramePr>
            <a:graphicFrameLocks/>
          </p:cNvGraphicFramePr>
          <p:nvPr>
            <p:extLst>
              <p:ext uri="{D42A27DB-BD31-4B8C-83A1-F6EECF244321}">
                <p14:modId xmlns:p14="http://schemas.microsoft.com/office/powerpoint/2010/main" val="2784235071"/>
              </p:ext>
            </p:extLst>
          </p:nvPr>
        </p:nvGraphicFramePr>
        <p:xfrm>
          <a:off x="7712859" y="1747141"/>
          <a:ext cx="3420258" cy="2444849"/>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5286675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7C0B825-0A6E-475C-AB73-C0511B206342}"/>
              </a:ext>
            </a:extLst>
          </p:cNvPr>
          <p:cNvSpPr>
            <a:spLocks noGrp="1"/>
          </p:cNvSpPr>
          <p:nvPr>
            <p:ph type="title"/>
          </p:nvPr>
        </p:nvSpPr>
        <p:spPr/>
        <p:txBody>
          <a:bodyPr/>
          <a:lstStyle/>
          <a:p>
            <a:r>
              <a:rPr lang="es-ES" dirty="0"/>
              <a:t>Desarrollo</a:t>
            </a:r>
            <a:endParaRPr lang="es-CO" dirty="0"/>
          </a:p>
        </p:txBody>
      </p:sp>
      <p:sp>
        <p:nvSpPr>
          <p:cNvPr id="3" name="Marcador de contenido 2">
            <a:extLst>
              <a:ext uri="{FF2B5EF4-FFF2-40B4-BE49-F238E27FC236}">
                <a16:creationId xmlns:a16="http://schemas.microsoft.com/office/drawing/2014/main" id="{0B74E05F-7796-4E42-9BB6-B2C5457B0539}"/>
              </a:ext>
            </a:extLst>
          </p:cNvPr>
          <p:cNvSpPr>
            <a:spLocks noGrp="1"/>
          </p:cNvSpPr>
          <p:nvPr>
            <p:ph idx="1"/>
          </p:nvPr>
        </p:nvSpPr>
        <p:spPr/>
        <p:txBody>
          <a:bodyPr anchor="t"/>
          <a:lstStyle/>
          <a:p>
            <a:pPr algn="just"/>
            <a:r>
              <a:rPr lang="es-ES" dirty="0"/>
              <a:t>Teniendo en cuenta la información disponible como operador se logró identificar la cantidad de demoras registradas durante los años </a:t>
            </a:r>
            <a:r>
              <a:rPr lang="es-ES" b="1" dirty="0"/>
              <a:t>2022, 2023 y 2024 </a:t>
            </a:r>
            <a:r>
              <a:rPr lang="es-ES" dirty="0"/>
              <a:t>en las instalaciones portuarias de CONTECAR y Sociedad Portuaria de Cartagena.</a:t>
            </a:r>
            <a:endParaRPr lang="es-CO" dirty="0"/>
          </a:p>
        </p:txBody>
      </p:sp>
      <p:graphicFrame>
        <p:nvGraphicFramePr>
          <p:cNvPr id="5" name="Gráfico 4">
            <a:extLst>
              <a:ext uri="{FF2B5EF4-FFF2-40B4-BE49-F238E27FC236}">
                <a16:creationId xmlns:a16="http://schemas.microsoft.com/office/drawing/2014/main" id="{9C8D769E-9F7A-4790-9790-333DCFDD9546}"/>
              </a:ext>
            </a:extLst>
          </p:cNvPr>
          <p:cNvGraphicFramePr>
            <a:graphicFrameLocks/>
          </p:cNvGraphicFramePr>
          <p:nvPr>
            <p:extLst>
              <p:ext uri="{D42A27DB-BD31-4B8C-83A1-F6EECF244321}">
                <p14:modId xmlns:p14="http://schemas.microsoft.com/office/powerpoint/2010/main" val="1669044103"/>
              </p:ext>
            </p:extLst>
          </p:nvPr>
        </p:nvGraphicFramePr>
        <p:xfrm>
          <a:off x="7051500" y="2470839"/>
          <a:ext cx="4171068" cy="325418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Tabla 8">
            <a:extLst>
              <a:ext uri="{FF2B5EF4-FFF2-40B4-BE49-F238E27FC236}">
                <a16:creationId xmlns:a16="http://schemas.microsoft.com/office/drawing/2014/main" id="{07A67AE0-016B-4BB5-8104-B3E6A6BA76AF}"/>
              </a:ext>
            </a:extLst>
          </p:cNvPr>
          <p:cNvGraphicFramePr>
            <a:graphicFrameLocks noGrp="1"/>
          </p:cNvGraphicFramePr>
          <p:nvPr>
            <p:extLst>
              <p:ext uri="{D42A27DB-BD31-4B8C-83A1-F6EECF244321}">
                <p14:modId xmlns:p14="http://schemas.microsoft.com/office/powerpoint/2010/main" val="84393788"/>
              </p:ext>
            </p:extLst>
          </p:nvPr>
        </p:nvGraphicFramePr>
        <p:xfrm>
          <a:off x="3907368" y="2742395"/>
          <a:ext cx="2980320" cy="1704914"/>
        </p:xfrm>
        <a:graphic>
          <a:graphicData uri="http://schemas.openxmlformats.org/drawingml/2006/table">
            <a:tbl>
              <a:tblPr/>
              <a:tblGrid>
                <a:gridCol w="1495389">
                  <a:extLst>
                    <a:ext uri="{9D8B030D-6E8A-4147-A177-3AD203B41FA5}">
                      <a16:colId xmlns:a16="http://schemas.microsoft.com/office/drawing/2014/main" val="3664996018"/>
                    </a:ext>
                  </a:extLst>
                </a:gridCol>
                <a:gridCol w="1484931">
                  <a:extLst>
                    <a:ext uri="{9D8B030D-6E8A-4147-A177-3AD203B41FA5}">
                      <a16:colId xmlns:a16="http://schemas.microsoft.com/office/drawing/2014/main" val="1571934022"/>
                    </a:ext>
                  </a:extLst>
                </a:gridCol>
              </a:tblGrid>
              <a:tr h="342910">
                <a:tc>
                  <a:txBody>
                    <a:bodyPr/>
                    <a:lstStyle/>
                    <a:p>
                      <a:pPr algn="l" fontAlgn="b"/>
                      <a:r>
                        <a:rPr lang="es-CO" sz="1100" b="0" i="0" u="none" strike="noStrike">
                          <a:solidFill>
                            <a:srgbClr val="000000"/>
                          </a:solidFill>
                          <a:effectLst/>
                          <a:latin typeface="Liberation Sans"/>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fontAlgn="b"/>
                      <a:r>
                        <a:rPr lang="es-CO" sz="1050" b="1" i="0" u="none" strike="noStrike" dirty="0">
                          <a:solidFill>
                            <a:schemeClr val="bg1"/>
                          </a:solidFill>
                          <a:effectLst/>
                          <a:latin typeface="Corbel" panose="020B0503020204020204" pitchFamily="34" charset="0"/>
                        </a:rPr>
                        <a:t>Promedio operacional anual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extLst>
                  <a:ext uri="{0D108BD9-81ED-4DB2-BD59-A6C34878D82A}">
                    <a16:rowId xmlns:a16="http://schemas.microsoft.com/office/drawing/2014/main" val="3768383674"/>
                  </a:ext>
                </a:extLst>
              </a:tr>
              <a:tr h="817203">
                <a:tc>
                  <a:txBody>
                    <a:bodyPr/>
                    <a:lstStyle/>
                    <a:p>
                      <a:pPr algn="ctr" fontAlgn="b"/>
                      <a:r>
                        <a:rPr lang="es-CO" sz="1100" b="1" i="0" u="none" strike="noStrike" dirty="0">
                          <a:solidFill>
                            <a:srgbClr val="000000"/>
                          </a:solidFill>
                          <a:effectLst/>
                          <a:latin typeface="Corbel" panose="020B0503020204020204" pitchFamily="34" charset="0"/>
                        </a:rPr>
                        <a:t>Promedio operacional anual Grupo Portuario de Cartagena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100" b="0" i="0" u="none" strike="noStrike" dirty="0">
                          <a:solidFill>
                            <a:srgbClr val="000000"/>
                          </a:solidFill>
                          <a:effectLst/>
                          <a:latin typeface="Liberation Sans"/>
                        </a:rPr>
                        <a:t>3860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30780462"/>
                  </a:ext>
                </a:extLst>
              </a:tr>
              <a:tr h="544801">
                <a:tc>
                  <a:txBody>
                    <a:bodyPr/>
                    <a:lstStyle/>
                    <a:p>
                      <a:pPr algn="ctr" fontAlgn="b"/>
                      <a:r>
                        <a:rPr lang="es-CO" sz="1100" b="1" i="0" u="none" strike="noStrike" dirty="0">
                          <a:solidFill>
                            <a:srgbClr val="000000"/>
                          </a:solidFill>
                          <a:effectLst/>
                          <a:latin typeface="Corbel" panose="020B0503020204020204" pitchFamily="34" charset="0"/>
                        </a:rPr>
                        <a:t>Promedio operacional anual GPC</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100" b="0" i="0" u="none" strike="noStrike" dirty="0">
                          <a:solidFill>
                            <a:srgbClr val="000000"/>
                          </a:solidFill>
                          <a:effectLst/>
                          <a:latin typeface="Liberation Sans"/>
                        </a:rPr>
                        <a:t>2234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0790799"/>
                  </a:ext>
                </a:extLst>
              </a:tr>
            </a:tbl>
          </a:graphicData>
        </a:graphic>
      </p:graphicFrame>
      <p:sp>
        <p:nvSpPr>
          <p:cNvPr id="10" name="CuadroTexto 9">
            <a:extLst>
              <a:ext uri="{FF2B5EF4-FFF2-40B4-BE49-F238E27FC236}">
                <a16:creationId xmlns:a16="http://schemas.microsoft.com/office/drawing/2014/main" id="{A3170B84-77AE-4423-9F6D-DF2D973E2FB9}"/>
              </a:ext>
            </a:extLst>
          </p:cNvPr>
          <p:cNvSpPr txBox="1"/>
          <p:nvPr/>
        </p:nvSpPr>
        <p:spPr>
          <a:xfrm>
            <a:off x="3831168" y="4726380"/>
            <a:ext cx="3056520" cy="646331"/>
          </a:xfrm>
          <a:prstGeom prst="rect">
            <a:avLst/>
          </a:prstGeom>
          <a:noFill/>
        </p:spPr>
        <p:txBody>
          <a:bodyPr wrap="square" rtlCol="0">
            <a:spAutoFit/>
          </a:bodyPr>
          <a:lstStyle/>
          <a:p>
            <a:pPr marL="285750" indent="-285750">
              <a:buFont typeface="Arial" panose="020B0604020202020204" pitchFamily="34" charset="0"/>
              <a:buChar char="•"/>
            </a:pPr>
            <a:r>
              <a:rPr lang="es-ES" dirty="0">
                <a:solidFill>
                  <a:schemeClr val="tx1">
                    <a:lumMod val="65000"/>
                    <a:lumOff val="35000"/>
                  </a:schemeClr>
                </a:solidFill>
                <a:cs typeface="Arial" panose="020B0604020202020204" pitchFamily="34" charset="0"/>
              </a:rPr>
              <a:t>GPC participa del </a:t>
            </a:r>
            <a:r>
              <a:rPr lang="es-ES" b="1" dirty="0">
                <a:solidFill>
                  <a:schemeClr val="tx1">
                    <a:lumMod val="65000"/>
                    <a:lumOff val="35000"/>
                  </a:schemeClr>
                </a:solidFill>
                <a:cs typeface="Arial" panose="020B0604020202020204" pitchFamily="34" charset="0"/>
              </a:rPr>
              <a:t>57,8%</a:t>
            </a:r>
            <a:r>
              <a:rPr lang="es-ES" dirty="0">
                <a:solidFill>
                  <a:schemeClr val="tx1">
                    <a:lumMod val="65000"/>
                    <a:lumOff val="35000"/>
                  </a:schemeClr>
                </a:solidFill>
                <a:cs typeface="Arial" panose="020B0604020202020204" pitchFamily="34" charset="0"/>
              </a:rPr>
              <a:t> de la operaciones del grupo.</a:t>
            </a:r>
            <a:endParaRPr lang="es-CO" dirty="0">
              <a:solidFill>
                <a:schemeClr val="tx1">
                  <a:lumMod val="65000"/>
                  <a:lumOff val="35000"/>
                </a:schemeClr>
              </a:solidFill>
              <a:cs typeface="Arial" panose="020B0604020202020204" pitchFamily="34" charset="0"/>
            </a:endParaRPr>
          </a:p>
        </p:txBody>
      </p:sp>
      <p:pic>
        <p:nvPicPr>
          <p:cNvPr id="12" name="Imagen 11">
            <a:extLst>
              <a:ext uri="{FF2B5EF4-FFF2-40B4-BE49-F238E27FC236}">
                <a16:creationId xmlns:a16="http://schemas.microsoft.com/office/drawing/2014/main" id="{17018158-2A38-46EC-8F9B-635760AD9029}"/>
              </a:ext>
            </a:extLst>
          </p:cNvPr>
          <p:cNvPicPr>
            <a:picLocks noChangeAspect="1"/>
          </p:cNvPicPr>
          <p:nvPr/>
        </p:nvPicPr>
        <p:blipFill>
          <a:blip r:embed="rId3"/>
          <a:stretch>
            <a:fillRect/>
          </a:stretch>
        </p:blipFill>
        <p:spPr>
          <a:xfrm>
            <a:off x="194074" y="1036301"/>
            <a:ext cx="3065172" cy="1835868"/>
          </a:xfrm>
          <a:prstGeom prst="rect">
            <a:avLst/>
          </a:prstGeom>
        </p:spPr>
      </p:pic>
      <p:pic>
        <p:nvPicPr>
          <p:cNvPr id="16" name="Imagen 15">
            <a:extLst>
              <a:ext uri="{FF2B5EF4-FFF2-40B4-BE49-F238E27FC236}">
                <a16:creationId xmlns:a16="http://schemas.microsoft.com/office/drawing/2014/main" id="{694BB7E8-0C8E-4680-B0FF-ED8F83625092}"/>
              </a:ext>
            </a:extLst>
          </p:cNvPr>
          <p:cNvPicPr>
            <a:picLocks noChangeAspect="1"/>
          </p:cNvPicPr>
          <p:nvPr/>
        </p:nvPicPr>
        <p:blipFill>
          <a:blip r:embed="rId4"/>
          <a:stretch>
            <a:fillRect/>
          </a:stretch>
        </p:blipFill>
        <p:spPr>
          <a:xfrm>
            <a:off x="117339" y="3985832"/>
            <a:ext cx="3218642" cy="1819796"/>
          </a:xfrm>
          <a:prstGeom prst="rect">
            <a:avLst/>
          </a:prstGeom>
        </p:spPr>
      </p:pic>
    </p:spTree>
    <p:extLst>
      <p:ext uri="{BB962C8B-B14F-4D97-AF65-F5344CB8AC3E}">
        <p14:creationId xmlns:p14="http://schemas.microsoft.com/office/powerpoint/2010/main" val="32642681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70D2632-F2C6-47A5-84BC-234FEC4AB688}"/>
              </a:ext>
            </a:extLst>
          </p:cNvPr>
          <p:cNvSpPr>
            <a:spLocks noGrp="1"/>
          </p:cNvSpPr>
          <p:nvPr>
            <p:ph type="title"/>
          </p:nvPr>
        </p:nvSpPr>
        <p:spPr/>
        <p:txBody>
          <a:bodyPr/>
          <a:lstStyle/>
          <a:p>
            <a:r>
              <a:rPr lang="es-ES" dirty="0"/>
              <a:t>Desarrollo </a:t>
            </a:r>
            <a:endParaRPr lang="es-CO" dirty="0"/>
          </a:p>
        </p:txBody>
      </p:sp>
      <p:sp>
        <p:nvSpPr>
          <p:cNvPr id="3" name="Marcador de contenido 2">
            <a:extLst>
              <a:ext uri="{FF2B5EF4-FFF2-40B4-BE49-F238E27FC236}">
                <a16:creationId xmlns:a16="http://schemas.microsoft.com/office/drawing/2014/main" id="{5E544788-ED17-4C8B-8313-18D33D7C84C6}"/>
              </a:ext>
            </a:extLst>
          </p:cNvPr>
          <p:cNvSpPr>
            <a:spLocks noGrp="1"/>
          </p:cNvSpPr>
          <p:nvPr>
            <p:ph idx="1"/>
          </p:nvPr>
        </p:nvSpPr>
        <p:spPr/>
        <p:txBody>
          <a:bodyPr anchor="t"/>
          <a:lstStyle/>
          <a:p>
            <a:r>
              <a:rPr lang="es-ES" dirty="0"/>
              <a:t>Relación tiempo de demora Vs recursos utilizados </a:t>
            </a:r>
            <a:endParaRPr lang="es-CO" dirty="0"/>
          </a:p>
        </p:txBody>
      </p:sp>
      <p:graphicFrame>
        <p:nvGraphicFramePr>
          <p:cNvPr id="4" name="Gráfico 3">
            <a:extLst>
              <a:ext uri="{FF2B5EF4-FFF2-40B4-BE49-F238E27FC236}">
                <a16:creationId xmlns:a16="http://schemas.microsoft.com/office/drawing/2014/main" id="{3721DE16-B0E8-44EE-8E12-012C33047D9C}"/>
              </a:ext>
            </a:extLst>
          </p:cNvPr>
          <p:cNvGraphicFramePr>
            <a:graphicFrameLocks/>
          </p:cNvGraphicFramePr>
          <p:nvPr>
            <p:extLst>
              <p:ext uri="{D42A27DB-BD31-4B8C-83A1-F6EECF244321}">
                <p14:modId xmlns:p14="http://schemas.microsoft.com/office/powerpoint/2010/main" val="2199252717"/>
              </p:ext>
            </p:extLst>
          </p:nvPr>
        </p:nvGraphicFramePr>
        <p:xfrm>
          <a:off x="3893180" y="1294408"/>
          <a:ext cx="3253839" cy="246413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áfico 4">
            <a:extLst>
              <a:ext uri="{FF2B5EF4-FFF2-40B4-BE49-F238E27FC236}">
                <a16:creationId xmlns:a16="http://schemas.microsoft.com/office/drawing/2014/main" id="{CE279047-D0C4-4389-A7EA-0AFD98154A39}"/>
              </a:ext>
            </a:extLst>
          </p:cNvPr>
          <p:cNvGraphicFramePr>
            <a:graphicFrameLocks/>
          </p:cNvGraphicFramePr>
          <p:nvPr>
            <p:extLst>
              <p:ext uri="{D42A27DB-BD31-4B8C-83A1-F6EECF244321}">
                <p14:modId xmlns:p14="http://schemas.microsoft.com/office/powerpoint/2010/main" val="908995532"/>
              </p:ext>
            </p:extLst>
          </p:nvPr>
        </p:nvGraphicFramePr>
        <p:xfrm>
          <a:off x="7239001" y="1294409"/>
          <a:ext cx="3330038" cy="246413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Tabla 6">
            <a:extLst>
              <a:ext uri="{FF2B5EF4-FFF2-40B4-BE49-F238E27FC236}">
                <a16:creationId xmlns:a16="http://schemas.microsoft.com/office/drawing/2014/main" id="{3A98B7EC-8806-437D-AA3D-01B69209091B}"/>
              </a:ext>
            </a:extLst>
          </p:cNvPr>
          <p:cNvGraphicFramePr>
            <a:graphicFrameLocks noGrp="1"/>
          </p:cNvGraphicFramePr>
          <p:nvPr>
            <p:extLst>
              <p:ext uri="{D42A27DB-BD31-4B8C-83A1-F6EECF244321}">
                <p14:modId xmlns:p14="http://schemas.microsoft.com/office/powerpoint/2010/main" val="1600314546"/>
              </p:ext>
            </p:extLst>
          </p:nvPr>
        </p:nvGraphicFramePr>
        <p:xfrm>
          <a:off x="3893180" y="3934206"/>
          <a:ext cx="6736473" cy="1244600"/>
        </p:xfrm>
        <a:graphic>
          <a:graphicData uri="http://schemas.openxmlformats.org/drawingml/2006/table">
            <a:tbl>
              <a:tblPr/>
              <a:tblGrid>
                <a:gridCol w="3355131">
                  <a:extLst>
                    <a:ext uri="{9D8B030D-6E8A-4147-A177-3AD203B41FA5}">
                      <a16:colId xmlns:a16="http://schemas.microsoft.com/office/drawing/2014/main" val="2350623838"/>
                    </a:ext>
                  </a:extLst>
                </a:gridCol>
                <a:gridCol w="969842">
                  <a:extLst>
                    <a:ext uri="{9D8B030D-6E8A-4147-A177-3AD203B41FA5}">
                      <a16:colId xmlns:a16="http://schemas.microsoft.com/office/drawing/2014/main" val="3197527707"/>
                    </a:ext>
                  </a:extLst>
                </a:gridCol>
                <a:gridCol w="969842">
                  <a:extLst>
                    <a:ext uri="{9D8B030D-6E8A-4147-A177-3AD203B41FA5}">
                      <a16:colId xmlns:a16="http://schemas.microsoft.com/office/drawing/2014/main" val="1700060094"/>
                    </a:ext>
                  </a:extLst>
                </a:gridCol>
                <a:gridCol w="1441658">
                  <a:extLst>
                    <a:ext uri="{9D8B030D-6E8A-4147-A177-3AD203B41FA5}">
                      <a16:colId xmlns:a16="http://schemas.microsoft.com/office/drawing/2014/main" val="1704102650"/>
                    </a:ext>
                  </a:extLst>
                </a:gridCol>
              </a:tblGrid>
              <a:tr h="177800">
                <a:tc>
                  <a:txBody>
                    <a:bodyPr/>
                    <a:lstStyle/>
                    <a:p>
                      <a:pPr algn="ctr" fontAlgn="b"/>
                      <a:r>
                        <a:rPr lang="es-ES" sz="1100" b="0" i="0" u="none" strike="noStrike" dirty="0">
                          <a:solidFill>
                            <a:srgbClr val="000000"/>
                          </a:solidFill>
                          <a:effectLst/>
                          <a:latin typeface="Corbel" panose="020B0503020204020204" pitchFamily="34" charset="0"/>
                        </a:rPr>
                        <a:t>Promedios de demora en minutos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fontAlgn="b"/>
                      <a:r>
                        <a:rPr lang="es-CO" sz="1100" b="0" i="0" u="none" strike="noStrike" dirty="0">
                          <a:solidFill>
                            <a:srgbClr val="000000"/>
                          </a:solidFill>
                          <a:effectLst/>
                          <a:latin typeface="Corbel" panose="020B0503020204020204" pitchFamily="34" charset="0"/>
                        </a:rPr>
                        <a:t>Demoras 2022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fontAlgn="b"/>
                      <a:r>
                        <a:rPr lang="es-CO" sz="1100" b="0" i="0" u="none" strike="noStrike" dirty="0">
                          <a:solidFill>
                            <a:srgbClr val="000000"/>
                          </a:solidFill>
                          <a:effectLst/>
                          <a:latin typeface="Corbel" panose="020B0503020204020204" pitchFamily="34" charset="0"/>
                        </a:rPr>
                        <a:t>Demoras 2023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fontAlgn="b"/>
                      <a:r>
                        <a:rPr lang="es-CO" sz="1100" b="0" i="0" u="none" strike="noStrike" dirty="0">
                          <a:solidFill>
                            <a:srgbClr val="000000"/>
                          </a:solidFill>
                          <a:effectLst/>
                          <a:latin typeface="Corbel" panose="020B0503020204020204" pitchFamily="34" charset="0"/>
                        </a:rPr>
                        <a:t>Demoras 2024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extLst>
                  <a:ext uri="{0D108BD9-81ED-4DB2-BD59-A6C34878D82A}">
                    <a16:rowId xmlns:a16="http://schemas.microsoft.com/office/drawing/2014/main" val="3636892729"/>
                  </a:ext>
                </a:extLst>
              </a:tr>
              <a:tr h="177800">
                <a:tc>
                  <a:txBody>
                    <a:bodyPr/>
                    <a:lstStyle/>
                    <a:p>
                      <a:pPr algn="ctr" fontAlgn="b"/>
                      <a:r>
                        <a:rPr lang="es-CO" sz="1100" b="0" i="0" u="none" strike="noStrike" dirty="0">
                          <a:solidFill>
                            <a:srgbClr val="000000"/>
                          </a:solidFill>
                          <a:effectLst/>
                          <a:latin typeface="Corbel" panose="020B0503020204020204" pitchFamily="34" charset="0"/>
                        </a:rPr>
                        <a:t>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100" b="0" i="0" u="none" strike="noStrike" dirty="0">
                          <a:solidFill>
                            <a:srgbClr val="000000"/>
                          </a:solidFill>
                          <a:effectLst/>
                          <a:latin typeface="Corbel" panose="020B0503020204020204" pitchFamily="34" charset="0"/>
                        </a:rPr>
                        <a:t>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100" b="0" i="0" u="none" strike="noStrike">
                          <a:solidFill>
                            <a:srgbClr val="000000"/>
                          </a:solidFill>
                          <a:effectLst/>
                          <a:latin typeface="Corbel" panose="020B0503020204020204" pitchFamily="34" charset="0"/>
                        </a:rPr>
                        <a:t>160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100" b="0" i="0" u="none" strike="noStrike">
                          <a:solidFill>
                            <a:srgbClr val="000000"/>
                          </a:solidFill>
                          <a:effectLst/>
                          <a:latin typeface="Corbel" panose="020B0503020204020204" pitchFamily="34" charset="0"/>
                        </a:rPr>
                        <a:t>230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50492903"/>
                  </a:ext>
                </a:extLst>
              </a:tr>
              <a:tr h="177800">
                <a:tc>
                  <a:txBody>
                    <a:bodyPr/>
                    <a:lstStyle/>
                    <a:p>
                      <a:pPr algn="ctr" fontAlgn="b"/>
                      <a:r>
                        <a:rPr lang="es-CO" sz="1100" b="0" i="0" u="none" strike="noStrike">
                          <a:solidFill>
                            <a:srgbClr val="000000"/>
                          </a:solidFill>
                          <a:effectLst/>
                          <a:latin typeface="Corbel" panose="020B0503020204020204" pitchFamily="34" charset="0"/>
                        </a:rPr>
                        <a:t>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100" b="0" i="0" u="none" strike="noStrike" dirty="0">
                          <a:solidFill>
                            <a:srgbClr val="000000"/>
                          </a:solidFill>
                          <a:effectLst/>
                          <a:latin typeface="Corbel" panose="020B0503020204020204" pitchFamily="34" charset="0"/>
                        </a:rPr>
                        <a:t>874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100" b="0" i="0" u="none" strike="noStrike">
                          <a:solidFill>
                            <a:srgbClr val="000000"/>
                          </a:solidFill>
                          <a:effectLst/>
                          <a:latin typeface="Corbel" panose="020B0503020204020204" pitchFamily="34" charset="0"/>
                        </a:rPr>
                        <a:t>2346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100" b="0" i="0" u="none" strike="noStrike">
                          <a:solidFill>
                            <a:srgbClr val="000000"/>
                          </a:solidFill>
                          <a:effectLst/>
                          <a:latin typeface="Corbel" panose="020B0503020204020204" pitchFamily="34" charset="0"/>
                        </a:rPr>
                        <a:t>897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48503650"/>
                  </a:ext>
                </a:extLst>
              </a:tr>
              <a:tr h="177800">
                <a:tc>
                  <a:txBody>
                    <a:bodyPr/>
                    <a:lstStyle/>
                    <a:p>
                      <a:pPr algn="ctr" fontAlgn="b"/>
                      <a:r>
                        <a:rPr lang="es-CO" sz="1100" b="0" i="0" u="none" strike="noStrike" dirty="0">
                          <a:solidFill>
                            <a:srgbClr val="000000"/>
                          </a:solidFill>
                          <a:effectLst/>
                          <a:latin typeface="Corbel" panose="020B0503020204020204" pitchFamily="34" charset="0"/>
                        </a:rPr>
                        <a:t>45,5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100" b="0" i="0" u="none" strike="noStrike">
                          <a:solidFill>
                            <a:srgbClr val="000000"/>
                          </a:solidFill>
                          <a:effectLst/>
                          <a:latin typeface="Corbel" panose="020B0503020204020204" pitchFamily="34" charset="0"/>
                        </a:rPr>
                        <a:t>3367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100" b="0" i="0" u="none" strike="noStrike" dirty="0">
                          <a:solidFill>
                            <a:srgbClr val="000000"/>
                          </a:solidFill>
                          <a:effectLst/>
                          <a:latin typeface="Corbel" panose="020B0503020204020204" pitchFamily="34" charset="0"/>
                        </a:rPr>
                        <a:t>10556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100" b="0" i="0" u="none" strike="noStrike">
                          <a:solidFill>
                            <a:srgbClr val="000000"/>
                          </a:solidFill>
                          <a:effectLst/>
                          <a:latin typeface="Corbel" panose="020B0503020204020204" pitchFamily="34" charset="0"/>
                        </a:rPr>
                        <a:t>1911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78733859"/>
                  </a:ext>
                </a:extLst>
              </a:tr>
              <a:tr h="177800">
                <a:tc>
                  <a:txBody>
                    <a:bodyPr/>
                    <a:lstStyle/>
                    <a:p>
                      <a:pPr algn="ctr" fontAlgn="b"/>
                      <a:r>
                        <a:rPr lang="es-CO" sz="1100" b="0" i="0" u="none" strike="noStrike" dirty="0">
                          <a:solidFill>
                            <a:srgbClr val="000000"/>
                          </a:solidFill>
                          <a:effectLst/>
                          <a:latin typeface="Corbel" panose="020B0503020204020204" pitchFamily="34" charset="0"/>
                        </a:rPr>
                        <a:t>60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100" b="0" i="0" u="none" strike="noStrike">
                          <a:solidFill>
                            <a:srgbClr val="000000"/>
                          </a:solidFill>
                          <a:effectLst/>
                          <a:latin typeface="Corbel" panose="020B0503020204020204" pitchFamily="34" charset="0"/>
                        </a:rPr>
                        <a:t>11760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100" b="0" i="0" u="none" strike="noStrike" dirty="0">
                          <a:solidFill>
                            <a:srgbClr val="000000"/>
                          </a:solidFill>
                          <a:effectLst/>
                          <a:latin typeface="Corbel" panose="020B0503020204020204" pitchFamily="34" charset="0"/>
                        </a:rPr>
                        <a:t>2760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100" b="0" i="0" u="none" strike="noStrike">
                          <a:solidFill>
                            <a:srgbClr val="000000"/>
                          </a:solidFill>
                          <a:effectLst/>
                          <a:latin typeface="Corbel" panose="020B0503020204020204" pitchFamily="34" charset="0"/>
                        </a:rPr>
                        <a:t>1740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57324374"/>
                  </a:ext>
                </a:extLst>
              </a:tr>
              <a:tr h="177800">
                <a:tc>
                  <a:txBody>
                    <a:bodyPr/>
                    <a:lstStyle/>
                    <a:p>
                      <a:pPr algn="ctr" fontAlgn="b"/>
                      <a:r>
                        <a:rPr lang="es-ES" sz="1100" b="0" i="0" u="none" strike="noStrike" dirty="0">
                          <a:solidFill>
                            <a:srgbClr val="000000"/>
                          </a:solidFill>
                          <a:effectLst/>
                          <a:latin typeface="Corbel" panose="020B0503020204020204" pitchFamily="34" charset="0"/>
                        </a:rPr>
                        <a:t>Total minutos promedio al año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100" b="0" i="0" u="none" strike="noStrike">
                          <a:solidFill>
                            <a:srgbClr val="000000"/>
                          </a:solidFill>
                          <a:effectLst/>
                          <a:latin typeface="Corbel" panose="020B0503020204020204" pitchFamily="34" charset="0"/>
                        </a:rPr>
                        <a:t>16041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100" b="0" i="0" u="none" strike="noStrike" dirty="0">
                          <a:solidFill>
                            <a:srgbClr val="000000"/>
                          </a:solidFill>
                          <a:effectLst/>
                          <a:latin typeface="Corbel" panose="020B0503020204020204" pitchFamily="34" charset="0"/>
                        </a:rPr>
                        <a:t>15822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100" b="0" i="0" u="none" strike="noStrike" dirty="0">
                          <a:solidFill>
                            <a:srgbClr val="000000"/>
                          </a:solidFill>
                          <a:effectLst/>
                          <a:latin typeface="Corbel" panose="020B0503020204020204" pitchFamily="34" charset="0"/>
                        </a:rPr>
                        <a:t>4778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32668595"/>
                  </a:ext>
                </a:extLst>
              </a:tr>
              <a:tr h="177800">
                <a:tc>
                  <a:txBody>
                    <a:bodyPr/>
                    <a:lstStyle/>
                    <a:p>
                      <a:pPr algn="ctr" fontAlgn="b"/>
                      <a:r>
                        <a:rPr lang="es-ES" sz="1100" b="0" i="0" u="none" strike="noStrike" dirty="0">
                          <a:solidFill>
                            <a:srgbClr val="000000"/>
                          </a:solidFill>
                          <a:effectLst/>
                          <a:latin typeface="Corbel" panose="020B0503020204020204" pitchFamily="34" charset="0"/>
                        </a:rPr>
                        <a:t>Total horas promedio al año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100" b="0" i="0" u="none" strike="noStrike">
                          <a:solidFill>
                            <a:srgbClr val="000000"/>
                          </a:solidFill>
                          <a:effectLst/>
                          <a:latin typeface="Corbel" panose="020B0503020204020204" pitchFamily="34" charset="0"/>
                        </a:rPr>
                        <a:t>267,35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100" b="0" i="0" u="none" strike="noStrike">
                          <a:solidFill>
                            <a:srgbClr val="000000"/>
                          </a:solidFill>
                          <a:effectLst/>
                          <a:latin typeface="Corbel" panose="020B0503020204020204" pitchFamily="34" charset="0"/>
                        </a:rPr>
                        <a:t>263,7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100" b="0" i="0" u="none" strike="noStrike" dirty="0">
                          <a:solidFill>
                            <a:srgbClr val="000000"/>
                          </a:solidFill>
                          <a:effectLst/>
                          <a:latin typeface="Corbel" panose="020B0503020204020204" pitchFamily="34" charset="0"/>
                        </a:rPr>
                        <a:t>79,63333333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27645940"/>
                  </a:ext>
                </a:extLst>
              </a:tr>
            </a:tbl>
          </a:graphicData>
        </a:graphic>
      </p:graphicFrame>
      <p:graphicFrame>
        <p:nvGraphicFramePr>
          <p:cNvPr id="10" name="Tabla 9">
            <a:extLst>
              <a:ext uri="{FF2B5EF4-FFF2-40B4-BE49-F238E27FC236}">
                <a16:creationId xmlns:a16="http://schemas.microsoft.com/office/drawing/2014/main" id="{82A8AFE1-55DF-495A-8062-80EE010FAB15}"/>
              </a:ext>
            </a:extLst>
          </p:cNvPr>
          <p:cNvGraphicFramePr>
            <a:graphicFrameLocks noGrp="1"/>
          </p:cNvGraphicFramePr>
          <p:nvPr>
            <p:extLst>
              <p:ext uri="{D42A27DB-BD31-4B8C-83A1-F6EECF244321}">
                <p14:modId xmlns:p14="http://schemas.microsoft.com/office/powerpoint/2010/main" val="322672659"/>
              </p:ext>
            </p:extLst>
          </p:nvPr>
        </p:nvGraphicFramePr>
        <p:xfrm>
          <a:off x="3893180" y="5354472"/>
          <a:ext cx="6825374" cy="533400"/>
        </p:xfrm>
        <a:graphic>
          <a:graphicData uri="http://schemas.openxmlformats.org/drawingml/2006/table">
            <a:tbl>
              <a:tblPr/>
              <a:tblGrid>
                <a:gridCol w="3445438">
                  <a:extLst>
                    <a:ext uri="{9D8B030D-6E8A-4147-A177-3AD203B41FA5}">
                      <a16:colId xmlns:a16="http://schemas.microsoft.com/office/drawing/2014/main" val="599635234"/>
                    </a:ext>
                  </a:extLst>
                </a:gridCol>
                <a:gridCol w="969439">
                  <a:extLst>
                    <a:ext uri="{9D8B030D-6E8A-4147-A177-3AD203B41FA5}">
                      <a16:colId xmlns:a16="http://schemas.microsoft.com/office/drawing/2014/main" val="221476606"/>
                    </a:ext>
                  </a:extLst>
                </a:gridCol>
                <a:gridCol w="969439">
                  <a:extLst>
                    <a:ext uri="{9D8B030D-6E8A-4147-A177-3AD203B41FA5}">
                      <a16:colId xmlns:a16="http://schemas.microsoft.com/office/drawing/2014/main" val="355716536"/>
                    </a:ext>
                  </a:extLst>
                </a:gridCol>
                <a:gridCol w="1441058">
                  <a:extLst>
                    <a:ext uri="{9D8B030D-6E8A-4147-A177-3AD203B41FA5}">
                      <a16:colId xmlns:a16="http://schemas.microsoft.com/office/drawing/2014/main" val="2052628731"/>
                    </a:ext>
                  </a:extLst>
                </a:gridCol>
              </a:tblGrid>
              <a:tr h="177800">
                <a:tc>
                  <a:txBody>
                    <a:bodyPr/>
                    <a:lstStyle/>
                    <a:p>
                      <a:pPr algn="l" fontAlgn="b"/>
                      <a:r>
                        <a:rPr lang="es-CO" sz="1100" b="0" i="0" u="none" strike="noStrike">
                          <a:solidFill>
                            <a:srgbClr val="000000"/>
                          </a:solidFill>
                          <a:effectLst/>
                          <a:latin typeface="Liberation Sans"/>
                        </a:rPr>
                        <a:t>consumo de espera = 23,41 Gal * Hora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1100" b="0" i="0" u="none" strike="noStrike">
                          <a:solidFill>
                            <a:srgbClr val="000000"/>
                          </a:solidFill>
                          <a:effectLst/>
                          <a:latin typeface="Liberation Sans"/>
                        </a:rPr>
                        <a:t>consumo 2022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l" fontAlgn="b"/>
                      <a:r>
                        <a:rPr lang="es-CO" sz="1100" b="0" i="0" u="none" strike="noStrike">
                          <a:solidFill>
                            <a:srgbClr val="000000"/>
                          </a:solidFill>
                          <a:effectLst/>
                          <a:latin typeface="Liberation Sans"/>
                        </a:rPr>
                        <a:t>consumo 2023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l" fontAlgn="b"/>
                      <a:r>
                        <a:rPr lang="es-CO" sz="1100" b="0" i="0" u="none" strike="noStrike">
                          <a:solidFill>
                            <a:srgbClr val="000000"/>
                          </a:solidFill>
                          <a:effectLst/>
                          <a:latin typeface="Liberation Sans"/>
                        </a:rPr>
                        <a:t>consumo 2024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extLst>
                  <a:ext uri="{0D108BD9-81ED-4DB2-BD59-A6C34878D82A}">
                    <a16:rowId xmlns:a16="http://schemas.microsoft.com/office/drawing/2014/main" val="1536470812"/>
                  </a:ext>
                </a:extLst>
              </a:tr>
              <a:tr h="177800">
                <a:tc>
                  <a:txBody>
                    <a:bodyPr/>
                    <a:lstStyle/>
                    <a:p>
                      <a:pPr algn="l" fontAlgn="b"/>
                      <a:r>
                        <a:rPr lang="es-ES" sz="1100" b="0" i="0" u="none" strike="noStrike">
                          <a:solidFill>
                            <a:srgbClr val="000000"/>
                          </a:solidFill>
                          <a:effectLst/>
                          <a:latin typeface="Liberation Sans"/>
                        </a:rPr>
                        <a:t>consumo de Galones de combustible al año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100" b="0" i="0" u="none" strike="noStrike">
                          <a:solidFill>
                            <a:srgbClr val="000000"/>
                          </a:solidFill>
                          <a:effectLst/>
                          <a:latin typeface="Liberation Sans"/>
                        </a:rPr>
                        <a:t>7060,7135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100" b="0" i="0" u="none" strike="noStrike">
                          <a:solidFill>
                            <a:srgbClr val="000000"/>
                          </a:solidFill>
                          <a:effectLst/>
                          <a:latin typeface="Liberation Sans"/>
                        </a:rPr>
                        <a:t>6964,317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100" b="0" i="0" u="none" strike="noStrike">
                          <a:solidFill>
                            <a:srgbClr val="000000"/>
                          </a:solidFill>
                          <a:effectLst/>
                          <a:latin typeface="Liberation Sans"/>
                        </a:rPr>
                        <a:t>2103,116333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75371439"/>
                  </a:ext>
                </a:extLst>
              </a:tr>
              <a:tr h="177800">
                <a:tc>
                  <a:txBody>
                    <a:bodyPr/>
                    <a:lstStyle/>
                    <a:p>
                      <a:pPr algn="l" fontAlgn="b"/>
                      <a:r>
                        <a:rPr lang="es-CO" sz="1100" b="0" i="0" u="none" strike="noStrike">
                          <a:solidFill>
                            <a:srgbClr val="000000"/>
                          </a:solidFill>
                          <a:effectLst/>
                          <a:latin typeface="Liberation Sans"/>
                        </a:rPr>
                        <a:t>valor Diesel marino por Galon aproximado = 1,55US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1100" b="0" i="0" u="none" strike="noStrike">
                          <a:solidFill>
                            <a:srgbClr val="000000"/>
                          </a:solidFill>
                          <a:effectLst/>
                          <a:latin typeface="Liberation Sans"/>
                        </a:rPr>
                        <a:t> $   10.944,11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1100" b="0" i="0" u="none" strike="noStrike">
                          <a:solidFill>
                            <a:srgbClr val="000000"/>
                          </a:solidFill>
                          <a:effectLst/>
                          <a:latin typeface="Liberation Sans"/>
                        </a:rPr>
                        <a:t> $   10.794,69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1100" b="0" i="0" u="none" strike="noStrike" dirty="0">
                          <a:solidFill>
                            <a:srgbClr val="000000"/>
                          </a:solidFill>
                          <a:effectLst/>
                          <a:latin typeface="Liberation Sans"/>
                        </a:rPr>
                        <a:t> $                 3.259,83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86440479"/>
                  </a:ext>
                </a:extLst>
              </a:tr>
            </a:tbl>
          </a:graphicData>
        </a:graphic>
      </p:graphicFrame>
    </p:spTree>
    <p:extLst>
      <p:ext uri="{BB962C8B-B14F-4D97-AF65-F5344CB8AC3E}">
        <p14:creationId xmlns:p14="http://schemas.microsoft.com/office/powerpoint/2010/main" val="42753026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E469140-2EEF-4292-8702-31D2769B2BC6}"/>
              </a:ext>
            </a:extLst>
          </p:cNvPr>
          <p:cNvSpPr>
            <a:spLocks noGrp="1"/>
          </p:cNvSpPr>
          <p:nvPr>
            <p:ph type="title"/>
          </p:nvPr>
        </p:nvSpPr>
        <p:spPr/>
        <p:txBody>
          <a:bodyPr/>
          <a:lstStyle/>
          <a:p>
            <a:r>
              <a:rPr lang="es-ES" dirty="0"/>
              <a:t>Mitad: Punto mas alto de tensión  </a:t>
            </a:r>
            <a:endParaRPr lang="es-CO" dirty="0"/>
          </a:p>
        </p:txBody>
      </p:sp>
      <p:sp>
        <p:nvSpPr>
          <p:cNvPr id="3" name="Marcador de contenido 2">
            <a:extLst>
              <a:ext uri="{FF2B5EF4-FFF2-40B4-BE49-F238E27FC236}">
                <a16:creationId xmlns:a16="http://schemas.microsoft.com/office/drawing/2014/main" id="{51FDE2A3-400B-4120-81FA-86A971BBC535}"/>
              </a:ext>
            </a:extLst>
          </p:cNvPr>
          <p:cNvSpPr>
            <a:spLocks noGrp="1"/>
          </p:cNvSpPr>
          <p:nvPr>
            <p:ph idx="1"/>
          </p:nvPr>
        </p:nvSpPr>
        <p:spPr/>
        <p:txBody>
          <a:bodyPr anchor="t"/>
          <a:lstStyle/>
          <a:p>
            <a:pPr marL="0" indent="0">
              <a:buNone/>
            </a:pPr>
            <a:r>
              <a:rPr lang="es-ES" dirty="0"/>
              <a:t>Sobrecostos operacionales por demoras imprevistas:</a:t>
            </a:r>
          </a:p>
          <a:p>
            <a:r>
              <a:rPr lang="es-ES" dirty="0"/>
              <a:t>Teniendo en cuanta la información a la que se tiene acceso desde la recolección de datos a bordo del remolcador, se pueden identificar algunas falencias:</a:t>
            </a:r>
            <a:endParaRPr lang="es-CO" dirty="0"/>
          </a:p>
        </p:txBody>
      </p:sp>
      <p:sp>
        <p:nvSpPr>
          <p:cNvPr id="4" name="CuadroTexto 3">
            <a:extLst>
              <a:ext uri="{FF2B5EF4-FFF2-40B4-BE49-F238E27FC236}">
                <a16:creationId xmlns:a16="http://schemas.microsoft.com/office/drawing/2014/main" id="{7C5C47BB-AA03-49E6-9ECF-1059EE6BF5AC}"/>
              </a:ext>
            </a:extLst>
          </p:cNvPr>
          <p:cNvSpPr txBox="1"/>
          <p:nvPr/>
        </p:nvSpPr>
        <p:spPr>
          <a:xfrm>
            <a:off x="4114799" y="2629762"/>
            <a:ext cx="1644733" cy="307777"/>
          </a:xfrm>
          <a:prstGeom prst="rect">
            <a:avLst/>
          </a:prstGeom>
          <a:ln>
            <a:solidFill>
              <a:schemeClr val="accent1"/>
            </a:solidFill>
          </a:ln>
        </p:spPr>
        <p:style>
          <a:lnRef idx="2">
            <a:schemeClr val="dk1"/>
          </a:lnRef>
          <a:fillRef idx="1">
            <a:schemeClr val="lt1"/>
          </a:fillRef>
          <a:effectRef idx="0">
            <a:schemeClr val="dk1"/>
          </a:effectRef>
          <a:fontRef idx="minor">
            <a:schemeClr val="dk1"/>
          </a:fontRef>
        </p:style>
        <p:txBody>
          <a:bodyPr wrap="square" rtlCol="0">
            <a:spAutoFit/>
          </a:bodyPr>
          <a:lstStyle/>
          <a:p>
            <a:r>
              <a:rPr lang="es-ES" sz="1400" dirty="0"/>
              <a:t>Planeador de carga </a:t>
            </a:r>
          </a:p>
        </p:txBody>
      </p:sp>
      <p:cxnSp>
        <p:nvCxnSpPr>
          <p:cNvPr id="6" name="Conector recto 5">
            <a:extLst>
              <a:ext uri="{FF2B5EF4-FFF2-40B4-BE49-F238E27FC236}">
                <a16:creationId xmlns:a16="http://schemas.microsoft.com/office/drawing/2014/main" id="{183B80AA-465E-4BE5-9791-8F73BE47880D}"/>
              </a:ext>
            </a:extLst>
          </p:cNvPr>
          <p:cNvCxnSpPr>
            <a:cxnSpLocks/>
            <a:stCxn id="4" idx="2"/>
          </p:cNvCxnSpPr>
          <p:nvPr/>
        </p:nvCxnSpPr>
        <p:spPr>
          <a:xfrm>
            <a:off x="4937166" y="2937539"/>
            <a:ext cx="0" cy="221297"/>
          </a:xfrm>
          <a:prstGeom prst="line">
            <a:avLst/>
          </a:prstGeom>
        </p:spPr>
        <p:style>
          <a:lnRef idx="1">
            <a:schemeClr val="accent1"/>
          </a:lnRef>
          <a:fillRef idx="0">
            <a:schemeClr val="accent1"/>
          </a:fillRef>
          <a:effectRef idx="0">
            <a:schemeClr val="accent1"/>
          </a:effectRef>
          <a:fontRef idx="minor">
            <a:schemeClr val="tx1"/>
          </a:fontRef>
        </p:style>
      </p:cxnSp>
      <p:sp>
        <p:nvSpPr>
          <p:cNvPr id="8" name="CuadroTexto 7">
            <a:extLst>
              <a:ext uri="{FF2B5EF4-FFF2-40B4-BE49-F238E27FC236}">
                <a16:creationId xmlns:a16="http://schemas.microsoft.com/office/drawing/2014/main" id="{55AEB5B0-6DD1-4A31-9271-2693EB910FE1}"/>
              </a:ext>
            </a:extLst>
          </p:cNvPr>
          <p:cNvSpPr txBox="1"/>
          <p:nvPr/>
        </p:nvSpPr>
        <p:spPr>
          <a:xfrm>
            <a:off x="3885210" y="3158836"/>
            <a:ext cx="2103910" cy="523220"/>
          </a:xfrm>
          <a:prstGeom prst="rect">
            <a:avLst/>
          </a:prstGeom>
          <a:ln>
            <a:solidFill>
              <a:schemeClr val="accent1"/>
            </a:solid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s-ES" sz="1400" dirty="0"/>
              <a:t>Coordinador de operaciones </a:t>
            </a:r>
            <a:endParaRPr lang="es-CO" sz="1400" dirty="0"/>
          </a:p>
        </p:txBody>
      </p:sp>
      <p:cxnSp>
        <p:nvCxnSpPr>
          <p:cNvPr id="9" name="Conector recto 8">
            <a:extLst>
              <a:ext uri="{FF2B5EF4-FFF2-40B4-BE49-F238E27FC236}">
                <a16:creationId xmlns:a16="http://schemas.microsoft.com/office/drawing/2014/main" id="{ADE4D9FB-1EA3-48FD-A35F-F6060A23121A}"/>
              </a:ext>
            </a:extLst>
          </p:cNvPr>
          <p:cNvCxnSpPr>
            <a:cxnSpLocks/>
            <a:stCxn id="8" idx="2"/>
          </p:cNvCxnSpPr>
          <p:nvPr/>
        </p:nvCxnSpPr>
        <p:spPr>
          <a:xfrm>
            <a:off x="4937165" y="3682056"/>
            <a:ext cx="0" cy="264510"/>
          </a:xfrm>
          <a:prstGeom prst="line">
            <a:avLst/>
          </a:prstGeom>
        </p:spPr>
        <p:style>
          <a:lnRef idx="1">
            <a:schemeClr val="accent1"/>
          </a:lnRef>
          <a:fillRef idx="0">
            <a:schemeClr val="accent1"/>
          </a:fillRef>
          <a:effectRef idx="0">
            <a:schemeClr val="accent1"/>
          </a:effectRef>
          <a:fontRef idx="minor">
            <a:schemeClr val="tx1"/>
          </a:fontRef>
        </p:style>
      </p:cxnSp>
      <p:sp>
        <p:nvSpPr>
          <p:cNvPr id="10" name="CuadroTexto 9">
            <a:extLst>
              <a:ext uri="{FF2B5EF4-FFF2-40B4-BE49-F238E27FC236}">
                <a16:creationId xmlns:a16="http://schemas.microsoft.com/office/drawing/2014/main" id="{5D89A434-5E12-4DEA-AEE7-9E2D6693F63F}"/>
              </a:ext>
            </a:extLst>
          </p:cNvPr>
          <p:cNvSpPr txBox="1"/>
          <p:nvPr/>
        </p:nvSpPr>
        <p:spPr>
          <a:xfrm>
            <a:off x="3869268" y="3946566"/>
            <a:ext cx="2103910" cy="523220"/>
          </a:xfrm>
          <a:prstGeom prst="rect">
            <a:avLst/>
          </a:prstGeom>
          <a:solidFill>
            <a:srgbClr val="FF0000"/>
          </a:solidFill>
          <a:ln>
            <a:solidFill>
              <a:schemeClr val="accent1"/>
            </a:solid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s-ES" sz="1400" dirty="0"/>
              <a:t>Supervisor de operaciones </a:t>
            </a:r>
            <a:endParaRPr lang="es-CO" sz="1400" dirty="0"/>
          </a:p>
        </p:txBody>
      </p:sp>
      <p:cxnSp>
        <p:nvCxnSpPr>
          <p:cNvPr id="13" name="Conector recto 12">
            <a:extLst>
              <a:ext uri="{FF2B5EF4-FFF2-40B4-BE49-F238E27FC236}">
                <a16:creationId xmlns:a16="http://schemas.microsoft.com/office/drawing/2014/main" id="{E3972B24-F8B2-427B-AE9E-AA1FDFDB1A51}"/>
              </a:ext>
            </a:extLst>
          </p:cNvPr>
          <p:cNvCxnSpPr>
            <a:stCxn id="8" idx="3"/>
          </p:cNvCxnSpPr>
          <p:nvPr/>
        </p:nvCxnSpPr>
        <p:spPr>
          <a:xfrm>
            <a:off x="5989120" y="3420446"/>
            <a:ext cx="29292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Conector recto 14">
            <a:extLst>
              <a:ext uri="{FF2B5EF4-FFF2-40B4-BE49-F238E27FC236}">
                <a16:creationId xmlns:a16="http://schemas.microsoft.com/office/drawing/2014/main" id="{69E0CDFE-1BDE-4F4C-8718-5D36D859DEC5}"/>
              </a:ext>
            </a:extLst>
          </p:cNvPr>
          <p:cNvCxnSpPr>
            <a:cxnSpLocks/>
          </p:cNvCxnSpPr>
          <p:nvPr/>
        </p:nvCxnSpPr>
        <p:spPr>
          <a:xfrm>
            <a:off x="6282047" y="3420445"/>
            <a:ext cx="0" cy="1234682"/>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 name="Conector recto 17">
            <a:extLst>
              <a:ext uri="{FF2B5EF4-FFF2-40B4-BE49-F238E27FC236}">
                <a16:creationId xmlns:a16="http://schemas.microsoft.com/office/drawing/2014/main" id="{224A4695-3D6D-442B-93B8-D2A647A60330}"/>
              </a:ext>
            </a:extLst>
          </p:cNvPr>
          <p:cNvCxnSpPr/>
          <p:nvPr/>
        </p:nvCxnSpPr>
        <p:spPr>
          <a:xfrm>
            <a:off x="6282047" y="2850078"/>
            <a:ext cx="29292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Conector recto 18">
            <a:extLst>
              <a:ext uri="{FF2B5EF4-FFF2-40B4-BE49-F238E27FC236}">
                <a16:creationId xmlns:a16="http://schemas.microsoft.com/office/drawing/2014/main" id="{6E646F95-FB9D-454A-AE32-3219EF5C6916}"/>
              </a:ext>
            </a:extLst>
          </p:cNvPr>
          <p:cNvCxnSpPr/>
          <p:nvPr/>
        </p:nvCxnSpPr>
        <p:spPr>
          <a:xfrm>
            <a:off x="6282046" y="3420446"/>
            <a:ext cx="292927"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Conector recto 19">
            <a:extLst>
              <a:ext uri="{FF2B5EF4-FFF2-40B4-BE49-F238E27FC236}">
                <a16:creationId xmlns:a16="http://schemas.microsoft.com/office/drawing/2014/main" id="{D1511AFA-32EF-4DC8-945E-5F542EC603E5}"/>
              </a:ext>
            </a:extLst>
          </p:cNvPr>
          <p:cNvCxnSpPr/>
          <p:nvPr/>
        </p:nvCxnSpPr>
        <p:spPr>
          <a:xfrm>
            <a:off x="6282046" y="4091049"/>
            <a:ext cx="292927"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21" name="CuadroTexto 20">
            <a:extLst>
              <a:ext uri="{FF2B5EF4-FFF2-40B4-BE49-F238E27FC236}">
                <a16:creationId xmlns:a16="http://schemas.microsoft.com/office/drawing/2014/main" id="{12ACBE66-69B2-4AF2-8A19-B8AC60A99510}"/>
              </a:ext>
            </a:extLst>
          </p:cNvPr>
          <p:cNvSpPr txBox="1"/>
          <p:nvPr/>
        </p:nvSpPr>
        <p:spPr>
          <a:xfrm>
            <a:off x="6581899" y="2696189"/>
            <a:ext cx="1644728" cy="307777"/>
          </a:xfrm>
          <a:prstGeom prst="rect">
            <a:avLst/>
          </a:prstGeom>
          <a:solidFill>
            <a:srgbClr val="00B050"/>
          </a:solidFill>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s-ES" sz="1400" dirty="0"/>
              <a:t>Remolcadores </a:t>
            </a:r>
            <a:endParaRPr lang="es-CO" sz="1400" dirty="0"/>
          </a:p>
        </p:txBody>
      </p:sp>
      <p:sp>
        <p:nvSpPr>
          <p:cNvPr id="22" name="CuadroTexto 21">
            <a:extLst>
              <a:ext uri="{FF2B5EF4-FFF2-40B4-BE49-F238E27FC236}">
                <a16:creationId xmlns:a16="http://schemas.microsoft.com/office/drawing/2014/main" id="{5DD543C8-513A-484F-AC41-3C262931CC10}"/>
              </a:ext>
            </a:extLst>
          </p:cNvPr>
          <p:cNvSpPr txBox="1"/>
          <p:nvPr/>
        </p:nvSpPr>
        <p:spPr>
          <a:xfrm>
            <a:off x="6581899" y="3266557"/>
            <a:ext cx="1644728" cy="307777"/>
          </a:xfrm>
          <a:prstGeom prst="rect">
            <a:avLst/>
          </a:prstGeom>
          <a:solidFill>
            <a:srgbClr val="FF0000"/>
          </a:solidFill>
          <a:ln>
            <a:solidFill>
              <a:srgbClr val="FF0000"/>
            </a:solid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s-ES" sz="1400" dirty="0"/>
              <a:t>Agencia marítima </a:t>
            </a:r>
            <a:endParaRPr lang="es-CO" sz="1400" dirty="0"/>
          </a:p>
        </p:txBody>
      </p:sp>
      <p:sp>
        <p:nvSpPr>
          <p:cNvPr id="23" name="CuadroTexto 22">
            <a:extLst>
              <a:ext uri="{FF2B5EF4-FFF2-40B4-BE49-F238E27FC236}">
                <a16:creationId xmlns:a16="http://schemas.microsoft.com/office/drawing/2014/main" id="{3ED3F0E0-02BE-4BE6-881B-E692979289B1}"/>
              </a:ext>
            </a:extLst>
          </p:cNvPr>
          <p:cNvSpPr txBox="1"/>
          <p:nvPr/>
        </p:nvSpPr>
        <p:spPr>
          <a:xfrm>
            <a:off x="6569974" y="3900399"/>
            <a:ext cx="1644728" cy="3077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s-ES" sz="1400" dirty="0"/>
              <a:t>Piloto practico </a:t>
            </a:r>
            <a:endParaRPr lang="es-CO" sz="1400" dirty="0"/>
          </a:p>
        </p:txBody>
      </p:sp>
      <p:cxnSp>
        <p:nvCxnSpPr>
          <p:cNvPr id="26" name="Conector recto 25">
            <a:extLst>
              <a:ext uri="{FF2B5EF4-FFF2-40B4-BE49-F238E27FC236}">
                <a16:creationId xmlns:a16="http://schemas.microsoft.com/office/drawing/2014/main" id="{69EAEC71-1BFA-4DE0-9A41-D05641CEC2D7}"/>
              </a:ext>
            </a:extLst>
          </p:cNvPr>
          <p:cNvCxnSpPr/>
          <p:nvPr/>
        </p:nvCxnSpPr>
        <p:spPr>
          <a:xfrm>
            <a:off x="6277047" y="4655127"/>
            <a:ext cx="292927"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27" name="CuadroTexto 26">
            <a:extLst>
              <a:ext uri="{FF2B5EF4-FFF2-40B4-BE49-F238E27FC236}">
                <a16:creationId xmlns:a16="http://schemas.microsoft.com/office/drawing/2014/main" id="{BA9ED82E-5585-47ED-8FB6-72E97D1DB9A2}"/>
              </a:ext>
            </a:extLst>
          </p:cNvPr>
          <p:cNvSpPr txBox="1"/>
          <p:nvPr/>
        </p:nvSpPr>
        <p:spPr>
          <a:xfrm>
            <a:off x="6581899" y="4469786"/>
            <a:ext cx="1644728" cy="3077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s-ES" sz="1400" dirty="0"/>
              <a:t>Amarradores  </a:t>
            </a:r>
            <a:endParaRPr lang="es-CO" sz="1400" dirty="0"/>
          </a:p>
        </p:txBody>
      </p:sp>
      <p:cxnSp>
        <p:nvCxnSpPr>
          <p:cNvPr id="30" name="Conector recto 29">
            <a:extLst>
              <a:ext uri="{FF2B5EF4-FFF2-40B4-BE49-F238E27FC236}">
                <a16:creationId xmlns:a16="http://schemas.microsoft.com/office/drawing/2014/main" id="{A2CBD372-9999-4CDF-B9B6-0E353D5A6169}"/>
              </a:ext>
            </a:extLst>
          </p:cNvPr>
          <p:cNvCxnSpPr>
            <a:stCxn id="21" idx="3"/>
          </p:cNvCxnSpPr>
          <p:nvPr/>
        </p:nvCxnSpPr>
        <p:spPr>
          <a:xfrm>
            <a:off x="8226627" y="2850078"/>
            <a:ext cx="228604" cy="0"/>
          </a:xfrm>
          <a:prstGeom prst="line">
            <a:avLst/>
          </a:prstGeom>
        </p:spPr>
        <p:style>
          <a:lnRef idx="1">
            <a:schemeClr val="accent1"/>
          </a:lnRef>
          <a:fillRef idx="0">
            <a:schemeClr val="accent1"/>
          </a:fillRef>
          <a:effectRef idx="0">
            <a:schemeClr val="accent1"/>
          </a:effectRef>
          <a:fontRef idx="minor">
            <a:schemeClr val="tx1"/>
          </a:fontRef>
        </p:style>
      </p:cxnSp>
      <p:sp>
        <p:nvSpPr>
          <p:cNvPr id="31" name="CuadroTexto 30">
            <a:extLst>
              <a:ext uri="{FF2B5EF4-FFF2-40B4-BE49-F238E27FC236}">
                <a16:creationId xmlns:a16="http://schemas.microsoft.com/office/drawing/2014/main" id="{3A390A1E-80F0-412D-8900-895AD8FA23BB}"/>
              </a:ext>
            </a:extLst>
          </p:cNvPr>
          <p:cNvSpPr txBox="1"/>
          <p:nvPr/>
        </p:nvSpPr>
        <p:spPr>
          <a:xfrm>
            <a:off x="8455230" y="2696188"/>
            <a:ext cx="2345375" cy="160043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s-ES" sz="1400" dirty="0"/>
              <a:t>Información a disposición:</a:t>
            </a:r>
          </a:p>
          <a:p>
            <a:pPr marL="285750" indent="-285750">
              <a:buFont typeface="Arial" panose="020B0604020202020204" pitchFamily="34" charset="0"/>
              <a:buChar char="•"/>
            </a:pPr>
            <a:r>
              <a:rPr lang="es-ES" sz="1400" dirty="0"/>
              <a:t>Control de trafico marítimo.</a:t>
            </a:r>
          </a:p>
          <a:p>
            <a:pPr marL="285750" indent="-285750">
              <a:buFont typeface="Arial" panose="020B0604020202020204" pitchFamily="34" charset="0"/>
              <a:buChar char="•"/>
            </a:pPr>
            <a:r>
              <a:rPr lang="es-ES" sz="1400" dirty="0"/>
              <a:t>Arribo de motonaves.</a:t>
            </a:r>
          </a:p>
          <a:p>
            <a:pPr marL="285750" indent="-285750">
              <a:buFont typeface="Arial" panose="020B0604020202020204" pitchFamily="34" charset="0"/>
              <a:buChar char="•"/>
            </a:pPr>
            <a:r>
              <a:rPr lang="es-ES" sz="1400" dirty="0"/>
              <a:t>Inicio de maniobra.</a:t>
            </a:r>
          </a:p>
          <a:p>
            <a:pPr marL="285750" indent="-285750">
              <a:buFont typeface="Arial" panose="020B0604020202020204" pitchFamily="34" charset="0"/>
              <a:buChar char="•"/>
            </a:pPr>
            <a:r>
              <a:rPr lang="es-ES" sz="1400" dirty="0"/>
              <a:t>Termino de maniobra.</a:t>
            </a:r>
          </a:p>
          <a:p>
            <a:pPr marL="285750" indent="-285750">
              <a:buFont typeface="Arial" panose="020B0604020202020204" pitchFamily="34" charset="0"/>
              <a:buChar char="•"/>
            </a:pPr>
            <a:r>
              <a:rPr lang="es-ES" sz="1400" dirty="0"/>
              <a:t>Control de demoras   </a:t>
            </a:r>
            <a:endParaRPr lang="es-CO" sz="1400" dirty="0"/>
          </a:p>
        </p:txBody>
      </p:sp>
      <p:sp>
        <p:nvSpPr>
          <p:cNvPr id="32" name="Flecha: a la derecha 31">
            <a:extLst>
              <a:ext uri="{FF2B5EF4-FFF2-40B4-BE49-F238E27FC236}">
                <a16:creationId xmlns:a16="http://schemas.microsoft.com/office/drawing/2014/main" id="{8CD0F454-62F5-4A78-B771-49E1C654AFDA}"/>
              </a:ext>
            </a:extLst>
          </p:cNvPr>
          <p:cNvSpPr/>
          <p:nvPr/>
        </p:nvSpPr>
        <p:spPr>
          <a:xfrm rot="16200000">
            <a:off x="4227913" y="5350723"/>
            <a:ext cx="1477884" cy="10379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Operación propia</a:t>
            </a:r>
            <a:endParaRPr lang="es-CO" dirty="0"/>
          </a:p>
        </p:txBody>
      </p:sp>
      <p:sp>
        <p:nvSpPr>
          <p:cNvPr id="33" name="Flecha: a la derecha 32">
            <a:extLst>
              <a:ext uri="{FF2B5EF4-FFF2-40B4-BE49-F238E27FC236}">
                <a16:creationId xmlns:a16="http://schemas.microsoft.com/office/drawing/2014/main" id="{0D402C10-F09C-4DA4-8523-1184725E8330}"/>
              </a:ext>
            </a:extLst>
          </p:cNvPr>
          <p:cNvSpPr/>
          <p:nvPr/>
        </p:nvSpPr>
        <p:spPr>
          <a:xfrm rot="16200000">
            <a:off x="6558291" y="5323618"/>
            <a:ext cx="1477884" cy="10379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Operación </a:t>
            </a:r>
          </a:p>
          <a:p>
            <a:pPr algn="ctr"/>
            <a:r>
              <a:rPr lang="es-ES" dirty="0"/>
              <a:t>de apoyo</a:t>
            </a:r>
            <a:endParaRPr lang="es-CO" dirty="0"/>
          </a:p>
        </p:txBody>
      </p:sp>
      <p:cxnSp>
        <p:nvCxnSpPr>
          <p:cNvPr id="36" name="Conector recto 35">
            <a:extLst>
              <a:ext uri="{FF2B5EF4-FFF2-40B4-BE49-F238E27FC236}">
                <a16:creationId xmlns:a16="http://schemas.microsoft.com/office/drawing/2014/main" id="{049C97BB-7DC1-4D24-BE65-2ACF84CF9211}"/>
              </a:ext>
            </a:extLst>
          </p:cNvPr>
          <p:cNvCxnSpPr>
            <a:cxnSpLocks/>
          </p:cNvCxnSpPr>
          <p:nvPr/>
        </p:nvCxnSpPr>
        <p:spPr>
          <a:xfrm>
            <a:off x="6277047" y="2850077"/>
            <a:ext cx="0" cy="57036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49713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5A5CEF8-5924-42A8-A3DD-1C663949E6CB}"/>
              </a:ext>
            </a:extLst>
          </p:cNvPr>
          <p:cNvSpPr>
            <a:spLocks noGrp="1"/>
          </p:cNvSpPr>
          <p:nvPr>
            <p:ph type="title"/>
          </p:nvPr>
        </p:nvSpPr>
        <p:spPr/>
        <p:txBody>
          <a:bodyPr/>
          <a:lstStyle/>
          <a:p>
            <a:r>
              <a:rPr lang="es-ES" dirty="0"/>
              <a:t>Mitad </a:t>
            </a:r>
            <a:endParaRPr lang="es-CO" dirty="0"/>
          </a:p>
        </p:txBody>
      </p:sp>
      <p:sp>
        <p:nvSpPr>
          <p:cNvPr id="3" name="Marcador de contenido 2">
            <a:extLst>
              <a:ext uri="{FF2B5EF4-FFF2-40B4-BE49-F238E27FC236}">
                <a16:creationId xmlns:a16="http://schemas.microsoft.com/office/drawing/2014/main" id="{8802AEC2-A210-48C5-A6B2-9D201514D0F4}"/>
              </a:ext>
            </a:extLst>
          </p:cNvPr>
          <p:cNvSpPr>
            <a:spLocks noGrp="1"/>
          </p:cNvSpPr>
          <p:nvPr>
            <p:ph idx="1"/>
          </p:nvPr>
        </p:nvSpPr>
        <p:spPr/>
        <p:txBody>
          <a:bodyPr anchor="t"/>
          <a:lstStyle/>
          <a:p>
            <a:pPr marL="0" indent="0">
              <a:buNone/>
            </a:pPr>
            <a:r>
              <a:rPr lang="es-ES" dirty="0"/>
              <a:t>Un breve criterio de intervención.</a:t>
            </a:r>
          </a:p>
          <a:p>
            <a:r>
              <a:rPr lang="es-ES" dirty="0"/>
              <a:t>Les presento el GPC BARU.</a:t>
            </a:r>
          </a:p>
          <a:p>
            <a:endParaRPr lang="es-ES" dirty="0"/>
          </a:p>
          <a:p>
            <a:endParaRPr lang="es-ES" dirty="0"/>
          </a:p>
          <a:p>
            <a:endParaRPr lang="es-ES" dirty="0"/>
          </a:p>
          <a:p>
            <a:endParaRPr lang="es-ES" dirty="0"/>
          </a:p>
          <a:p>
            <a:pPr marL="0" indent="0">
              <a:buNone/>
            </a:pPr>
            <a:endParaRPr lang="es-ES" dirty="0"/>
          </a:p>
          <a:p>
            <a:pPr marL="0" indent="0">
              <a:buNone/>
            </a:pPr>
            <a:r>
              <a:rPr lang="es-ES" dirty="0"/>
              <a:t> </a:t>
            </a:r>
            <a:endParaRPr lang="es-CO" dirty="0"/>
          </a:p>
        </p:txBody>
      </p:sp>
      <p:pic>
        <p:nvPicPr>
          <p:cNvPr id="5" name="Imagen 4">
            <a:extLst>
              <a:ext uri="{FF2B5EF4-FFF2-40B4-BE49-F238E27FC236}">
                <a16:creationId xmlns:a16="http://schemas.microsoft.com/office/drawing/2014/main" id="{EB5C796A-7EA3-4DE3-B379-7D90E21725BD}"/>
              </a:ext>
            </a:extLst>
          </p:cNvPr>
          <p:cNvPicPr>
            <a:picLocks noChangeAspect="1"/>
          </p:cNvPicPr>
          <p:nvPr/>
        </p:nvPicPr>
        <p:blipFill>
          <a:blip r:embed="rId2"/>
          <a:stretch>
            <a:fillRect/>
          </a:stretch>
        </p:blipFill>
        <p:spPr>
          <a:xfrm>
            <a:off x="3869268" y="1691860"/>
            <a:ext cx="2498273" cy="1781299"/>
          </a:xfrm>
          <a:prstGeom prst="rect">
            <a:avLst/>
          </a:prstGeom>
        </p:spPr>
      </p:pic>
      <p:pic>
        <p:nvPicPr>
          <p:cNvPr id="7" name="Imagen 6">
            <a:extLst>
              <a:ext uri="{FF2B5EF4-FFF2-40B4-BE49-F238E27FC236}">
                <a16:creationId xmlns:a16="http://schemas.microsoft.com/office/drawing/2014/main" id="{D0EE8D88-BD29-4825-ACD7-DB50FDD1BF51}"/>
              </a:ext>
            </a:extLst>
          </p:cNvPr>
          <p:cNvPicPr>
            <a:picLocks noChangeAspect="1"/>
          </p:cNvPicPr>
          <p:nvPr/>
        </p:nvPicPr>
        <p:blipFill>
          <a:blip r:embed="rId3"/>
          <a:stretch>
            <a:fillRect/>
          </a:stretch>
        </p:blipFill>
        <p:spPr>
          <a:xfrm>
            <a:off x="6434446" y="1691860"/>
            <a:ext cx="2293917" cy="1781299"/>
          </a:xfrm>
          <a:prstGeom prst="rect">
            <a:avLst/>
          </a:prstGeom>
        </p:spPr>
      </p:pic>
      <p:pic>
        <p:nvPicPr>
          <p:cNvPr id="9" name="Imagen 8">
            <a:extLst>
              <a:ext uri="{FF2B5EF4-FFF2-40B4-BE49-F238E27FC236}">
                <a16:creationId xmlns:a16="http://schemas.microsoft.com/office/drawing/2014/main" id="{6E13C4FB-31AF-4B60-BBC4-25B0F973B34E}"/>
              </a:ext>
            </a:extLst>
          </p:cNvPr>
          <p:cNvPicPr>
            <a:picLocks noChangeAspect="1"/>
          </p:cNvPicPr>
          <p:nvPr/>
        </p:nvPicPr>
        <p:blipFill>
          <a:blip r:embed="rId4"/>
          <a:stretch>
            <a:fillRect/>
          </a:stretch>
        </p:blipFill>
        <p:spPr>
          <a:xfrm>
            <a:off x="8777789" y="1691860"/>
            <a:ext cx="2018806" cy="1787609"/>
          </a:xfrm>
          <a:prstGeom prst="rect">
            <a:avLst/>
          </a:prstGeom>
        </p:spPr>
      </p:pic>
      <p:graphicFrame>
        <p:nvGraphicFramePr>
          <p:cNvPr id="10" name="Gráfico 9">
            <a:extLst>
              <a:ext uri="{FF2B5EF4-FFF2-40B4-BE49-F238E27FC236}">
                <a16:creationId xmlns:a16="http://schemas.microsoft.com/office/drawing/2014/main" id="{86849004-A91C-4051-80B0-9D6886140F40}"/>
              </a:ext>
            </a:extLst>
          </p:cNvPr>
          <p:cNvGraphicFramePr>
            <a:graphicFrameLocks/>
          </p:cNvGraphicFramePr>
          <p:nvPr>
            <p:extLst>
              <p:ext uri="{D42A27DB-BD31-4B8C-83A1-F6EECF244321}">
                <p14:modId xmlns:p14="http://schemas.microsoft.com/office/powerpoint/2010/main" val="2176034521"/>
              </p:ext>
            </p:extLst>
          </p:nvPr>
        </p:nvGraphicFramePr>
        <p:xfrm>
          <a:off x="6507569" y="3578555"/>
          <a:ext cx="4676899" cy="2359107"/>
        </p:xfrm>
        <a:graphic>
          <a:graphicData uri="http://schemas.openxmlformats.org/drawingml/2006/chart">
            <c:chart xmlns:c="http://schemas.openxmlformats.org/drawingml/2006/chart" xmlns:r="http://schemas.openxmlformats.org/officeDocument/2006/relationships" r:id="rId5"/>
          </a:graphicData>
        </a:graphic>
      </p:graphicFrame>
      <p:sp>
        <p:nvSpPr>
          <p:cNvPr id="11" name="CuadroTexto 10">
            <a:extLst>
              <a:ext uri="{FF2B5EF4-FFF2-40B4-BE49-F238E27FC236}">
                <a16:creationId xmlns:a16="http://schemas.microsoft.com/office/drawing/2014/main" id="{D81AE8C0-E28F-4A4D-BA69-D50AFADB9175}"/>
              </a:ext>
            </a:extLst>
          </p:cNvPr>
          <p:cNvSpPr txBox="1"/>
          <p:nvPr/>
        </p:nvSpPr>
        <p:spPr>
          <a:xfrm>
            <a:off x="3705101" y="3847605"/>
            <a:ext cx="2606634" cy="2031325"/>
          </a:xfrm>
          <a:prstGeom prst="rect">
            <a:avLst/>
          </a:prstGeom>
          <a:noFill/>
        </p:spPr>
        <p:txBody>
          <a:bodyPr wrap="square" rtlCol="0">
            <a:spAutoFit/>
          </a:bodyPr>
          <a:lstStyle/>
          <a:p>
            <a:r>
              <a:rPr lang="es-ES" dirty="0">
                <a:solidFill>
                  <a:schemeClr val="tx1">
                    <a:lumMod val="65000"/>
                    <a:lumOff val="35000"/>
                  </a:schemeClr>
                </a:solidFill>
                <a:latin typeface="+mj-lt"/>
                <a:cs typeface="Arial" panose="020B0604020202020204" pitchFamily="34" charset="0"/>
              </a:rPr>
              <a:t>Como operadores, participamos de aproximadamente el 16% del total de las operaciones anuales, 1167 operaciones como capitán. </a:t>
            </a:r>
            <a:endParaRPr lang="es-CO" dirty="0">
              <a:solidFill>
                <a:schemeClr val="tx1">
                  <a:lumMod val="65000"/>
                  <a:lumOff val="35000"/>
                </a:schemeClr>
              </a:solidFill>
              <a:latin typeface="+mj-lt"/>
              <a:cs typeface="Arial" panose="020B0604020202020204" pitchFamily="34" charset="0"/>
            </a:endParaRPr>
          </a:p>
        </p:txBody>
      </p:sp>
    </p:spTree>
    <p:extLst>
      <p:ext uri="{BB962C8B-B14F-4D97-AF65-F5344CB8AC3E}">
        <p14:creationId xmlns:p14="http://schemas.microsoft.com/office/powerpoint/2010/main" val="3430174552"/>
      </p:ext>
    </p:extLst>
  </p:cSld>
  <p:clrMapOvr>
    <a:masterClrMapping/>
  </p:clrMapOvr>
</p:sld>
</file>

<file path=ppt/theme/theme1.xml><?xml version="1.0" encoding="utf-8"?>
<a:theme xmlns:a="http://schemas.openxmlformats.org/drawingml/2006/main" name="Marco">
  <a:themeElements>
    <a:clrScheme name="Azul">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Marco">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Marco">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Marco</Template>
  <TotalTime>9972</TotalTime>
  <Words>696</Words>
  <Application>Microsoft Macintosh PowerPoint</Application>
  <PresentationFormat>Panorámica</PresentationFormat>
  <Paragraphs>127</Paragraphs>
  <Slides>11</Slides>
  <Notes>1</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11</vt:i4>
      </vt:variant>
    </vt:vector>
  </HeadingPairs>
  <TitlesOfParts>
    <vt:vector size="19" baseType="lpstr">
      <vt:lpstr>Arial</vt:lpstr>
      <vt:lpstr>Calibri</vt:lpstr>
      <vt:lpstr>Corbel</vt:lpstr>
      <vt:lpstr>Courier New</vt:lpstr>
      <vt:lpstr>Liberation Sans</vt:lpstr>
      <vt:lpstr>Wingdings</vt:lpstr>
      <vt:lpstr>Wingdings 2</vt:lpstr>
      <vt:lpstr>Marco</vt:lpstr>
      <vt:lpstr>Grupo Portuario de Cartagena, una propuesta de mejora a la eficiencia desde la perspectiva del operador </vt:lpstr>
      <vt:lpstr>CONTENIDO </vt:lpstr>
      <vt:lpstr>INTRODUCCIÓN </vt:lpstr>
      <vt:lpstr>Principio</vt:lpstr>
      <vt:lpstr>GPS Tugs y su relevancia operacional en el Grupo  </vt:lpstr>
      <vt:lpstr>Desarrollo</vt:lpstr>
      <vt:lpstr>Desarrollo </vt:lpstr>
      <vt:lpstr>Mitad: Punto mas alto de tensión  </vt:lpstr>
      <vt:lpstr>Mitad </vt:lpstr>
      <vt:lpstr> Desenlace: la propuesta </vt:lpstr>
      <vt:lpstr>Fin: de regreso a la calma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Modelos de decisiones y analítica de datos:</dc:title>
  <dc:creator>roberto ramirez hernandez</dc:creator>
  <cp:lastModifiedBy>KAREN LIZETH CASTILLO SALAZAR</cp:lastModifiedBy>
  <cp:revision>65</cp:revision>
  <dcterms:created xsi:type="dcterms:W3CDTF">2024-04-11T21:06:13Z</dcterms:created>
  <dcterms:modified xsi:type="dcterms:W3CDTF">2024-10-26T02:15:10Z</dcterms:modified>
</cp:coreProperties>
</file>