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5" r:id="rId2"/>
  </p:sldMasterIdLst>
  <p:notesMasterIdLst>
    <p:notesMasterId r:id="rId4"/>
  </p:notesMasterIdLst>
  <p:sldIdLst>
    <p:sldId id="256" r:id="rId3"/>
  </p:sldIdLst>
  <p:sldSz cx="9144000" cy="5143500" type="screen16x9"/>
  <p:notesSz cx="6858000" cy="9144000"/>
  <p:embeddedFontLst>
    <p:embeddedFont>
      <p:font typeface="Barlow" panose="020B0604020202020204" charset="0"/>
      <p:regular r:id="rId5"/>
      <p:bold r:id="rId6"/>
      <p:italic r:id="rId7"/>
      <p:boldItalic r:id="rId8"/>
    </p:embeddedFont>
    <p:embeddedFont>
      <p:font typeface="Belleza" panose="020B0604020202020204" charset="0"/>
      <p:regular r:id="rId9"/>
    </p:embeddedFont>
    <p:embeddedFont>
      <p:font typeface="Cabin" panose="020B0604020202020204" charset="0"/>
      <p:regular r:id="rId10"/>
      <p:bold r:id="rId11"/>
      <p:italic r:id="rId12"/>
      <p:boldItalic r:id="rId13"/>
    </p:embeddedFont>
    <p:embeddedFont>
      <p:font typeface="Cabin Condensed" panose="020B0604020202020204" charset="0"/>
      <p:regular r:id="rId14"/>
      <p:bold r:id="rId15"/>
    </p:embeddedFont>
    <p:embeddedFont>
      <p:font typeface="Proxima Nova" panose="020B0604020202020204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3" roundtripDataSignature="AMtx7mjlv1+sX7LS5Gfef097MwJJkeM+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816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font" Target="fonts/font14.fntdata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font" Target="fonts/font13.fntdata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24" Type="http://schemas.openxmlformats.org/officeDocument/2006/relationships/presProps" Target="presProps.xml"/><Relationship Id="rId5" Type="http://schemas.openxmlformats.org/officeDocument/2006/relationships/font" Target="fonts/font1.fntdata"/><Relationship Id="rId15" Type="http://schemas.openxmlformats.org/officeDocument/2006/relationships/font" Target="fonts/font11.fntdata"/><Relationship Id="rId23" Type="http://customschemas.google.com/relationships/presentationmetadata" Target="metadata"/><Relationship Id="rId10" Type="http://schemas.openxmlformats.org/officeDocument/2006/relationships/font" Target="fonts/font6.fntdata"/><Relationship Id="rId19" Type="http://schemas.openxmlformats.org/officeDocument/2006/relationships/font" Target="fonts/font15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" name="Google Shape;7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1_Big number"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5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1" name="Google Shape;51;p15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52" name="Google Shape;52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6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55" name="Google Shape;55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59" name="Google Shape;59;p17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60" name="Google Shape;60;p17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1" name="Google Shape;61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8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64" name="Google Shape;64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9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7" name="Google Shape;67;p19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8" name="Google Shape;68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"/>
          <p:cNvSpPr/>
          <p:nvPr/>
        </p:nvSpPr>
        <p:spPr>
          <a:xfrm>
            <a:off x="2266950" y="266700"/>
            <a:ext cx="4610100" cy="4610100"/>
          </a:xfrm>
          <a:prstGeom prst="ellipse">
            <a:avLst/>
          </a:prstGeom>
          <a:noFill/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4"/>
          <p:cNvSpPr txBox="1">
            <a:spLocks noGrp="1"/>
          </p:cNvSpPr>
          <p:nvPr>
            <p:ph type="ctrTitle"/>
          </p:nvPr>
        </p:nvSpPr>
        <p:spPr>
          <a:xfrm>
            <a:off x="2733675" y="2116750"/>
            <a:ext cx="36765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4"/>
          <p:cNvSpPr txBox="1">
            <a:spLocks noGrp="1"/>
          </p:cNvSpPr>
          <p:nvPr>
            <p:ph type="subTitle" idx="1"/>
          </p:nvPr>
        </p:nvSpPr>
        <p:spPr>
          <a:xfrm>
            <a:off x="3143250" y="3373450"/>
            <a:ext cx="2857500" cy="7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highlight>
                  <a:schemeClr val="dk1"/>
                </a:highlight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  <a:highlight>
                  <a:schemeClr val="dk1"/>
                </a:highlight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  <a:highlight>
                  <a:schemeClr val="dk1"/>
                </a:highlight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highlight>
                  <a:schemeClr val="dk1"/>
                </a:highlight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highlight>
                  <a:schemeClr val="dk1"/>
                </a:highlight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highlight>
                  <a:schemeClr val="dk1"/>
                </a:highlight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highlight>
                  <a:schemeClr val="dk1"/>
                </a:highlight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highlight>
                  <a:schemeClr val="dk1"/>
                </a:highlight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bg>
      <p:bgPr>
        <a:solidFill>
          <a:schemeClr val="l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5"/>
          <p:cNvSpPr/>
          <p:nvPr/>
        </p:nvSpPr>
        <p:spPr>
          <a:xfrm>
            <a:off x="0" y="0"/>
            <a:ext cx="2418600" cy="5149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5"/>
          <p:cNvSpPr txBox="1">
            <a:spLocks noGrp="1"/>
          </p:cNvSpPr>
          <p:nvPr>
            <p:ph type="title"/>
          </p:nvPr>
        </p:nvSpPr>
        <p:spPr>
          <a:xfrm>
            <a:off x="398150" y="1129130"/>
            <a:ext cx="1700700" cy="14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5"/>
          <p:cNvSpPr txBox="1">
            <a:spLocks noGrp="1"/>
          </p:cNvSpPr>
          <p:nvPr>
            <p:ph type="body" idx="1"/>
          </p:nvPr>
        </p:nvSpPr>
        <p:spPr>
          <a:xfrm>
            <a:off x="2871075" y="1007295"/>
            <a:ext cx="5561100" cy="357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3000"/>
              <a:buChar char="⊙"/>
              <a:defRPr/>
            </a:lvl1pPr>
            <a:lvl2pPr marL="914400" lvl="1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marL="1371600" lvl="2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1828800" lvl="3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personalizado">
  <p:cSld name="Diseño personalizado">
    <p:bg>
      <p:bgPr>
        <a:solidFill>
          <a:schemeClr val="lt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6"/>
          <p:cNvSpPr txBox="1">
            <a:spLocks noGrp="1"/>
          </p:cNvSpPr>
          <p:nvPr>
            <p:ph type="title"/>
          </p:nvPr>
        </p:nvSpPr>
        <p:spPr>
          <a:xfrm>
            <a:off x="398150" y="1129130"/>
            <a:ext cx="1700700" cy="14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dk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Inverse">
  <p:cSld name="1_Blank Inverse">
    <p:bg>
      <p:bgPr>
        <a:solidFill>
          <a:schemeClr val="dk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7"/>
          <p:cNvSpPr/>
          <p:nvPr/>
        </p:nvSpPr>
        <p:spPr>
          <a:xfrm>
            <a:off x="361950" y="-571500"/>
            <a:ext cx="6286500" cy="62865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highlight>
                <a:srgbClr val="FFFF00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rgbClr val="3BAC53"/>
        </a:soli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Barlow"/>
              <a:buNone/>
              <a:defRPr sz="4800">
                <a:latin typeface="Barlow"/>
                <a:ea typeface="Barlow"/>
                <a:cs typeface="Barlow"/>
                <a:sym typeface="Barlow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Barlow"/>
              <a:buNone/>
              <a:defRPr sz="4800">
                <a:latin typeface="Barlow"/>
                <a:ea typeface="Barlow"/>
                <a:cs typeface="Barlow"/>
                <a:sym typeface="Barlow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Barlow"/>
              <a:buNone/>
              <a:defRPr sz="4800">
                <a:latin typeface="Barlow"/>
                <a:ea typeface="Barlow"/>
                <a:cs typeface="Barlow"/>
                <a:sym typeface="Barlow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Barlow"/>
              <a:buNone/>
              <a:defRPr sz="4800">
                <a:latin typeface="Barlow"/>
                <a:ea typeface="Barlow"/>
                <a:cs typeface="Barlow"/>
                <a:sym typeface="Barlow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Barlow"/>
              <a:buNone/>
              <a:defRPr sz="4800">
                <a:latin typeface="Barlow"/>
                <a:ea typeface="Barlow"/>
                <a:cs typeface="Barlow"/>
                <a:sym typeface="Barlow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Barlow"/>
              <a:buNone/>
              <a:defRPr sz="4800">
                <a:latin typeface="Barlow"/>
                <a:ea typeface="Barlow"/>
                <a:cs typeface="Barlow"/>
                <a:sym typeface="Barlow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Barlow"/>
              <a:buNone/>
              <a:defRPr sz="4800">
                <a:latin typeface="Barlow"/>
                <a:ea typeface="Barlow"/>
                <a:cs typeface="Barlow"/>
                <a:sym typeface="Barlow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Barlow"/>
              <a:buNone/>
              <a:defRPr sz="4800">
                <a:latin typeface="Barlow"/>
                <a:ea typeface="Barlow"/>
                <a:cs typeface="Barlow"/>
                <a:sym typeface="Barlow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Barlow"/>
              <a:buNone/>
              <a:defRPr sz="4800"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23" name="Google Shape;23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  <p:sp>
        <p:nvSpPr>
          <p:cNvPr id="24" name="Google Shape;24;p8"/>
          <p:cNvSpPr txBox="1">
            <a:spLocks noGrp="1"/>
          </p:cNvSpPr>
          <p:nvPr>
            <p:ph type="sldNum" idx="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  <p:pic>
        <p:nvPicPr>
          <p:cNvPr id="25" name="Google Shape;25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22550" y="282175"/>
            <a:ext cx="678016" cy="917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2" name="Google Shape;32;p10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3" name="Google Shape;3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6" name="Google Shape;36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D8D8D8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398150" y="1129130"/>
            <a:ext cx="1700700" cy="14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bin Condensed"/>
              <a:buNone/>
              <a:defRPr sz="2400" b="1" i="0" u="none" strike="noStrike" cap="none">
                <a:solidFill>
                  <a:schemeClr val="lt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bin Condensed"/>
              <a:buNone/>
              <a:defRPr sz="2400" b="1" i="0" u="none" strike="noStrike" cap="none">
                <a:solidFill>
                  <a:schemeClr val="lt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bin Condensed"/>
              <a:buNone/>
              <a:defRPr sz="2400" b="1" i="0" u="none" strike="noStrike" cap="none">
                <a:solidFill>
                  <a:schemeClr val="lt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bin Condensed"/>
              <a:buNone/>
              <a:defRPr sz="2400" b="1" i="0" u="none" strike="noStrike" cap="none">
                <a:solidFill>
                  <a:schemeClr val="lt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bin Condensed"/>
              <a:buNone/>
              <a:defRPr sz="2400" b="1" i="0" u="none" strike="noStrike" cap="none">
                <a:solidFill>
                  <a:schemeClr val="lt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bin Condensed"/>
              <a:buNone/>
              <a:defRPr sz="2400" b="1" i="0" u="none" strike="noStrike" cap="none">
                <a:solidFill>
                  <a:schemeClr val="lt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bin Condensed"/>
              <a:buNone/>
              <a:defRPr sz="2400" b="1" i="0" u="none" strike="noStrike" cap="none">
                <a:solidFill>
                  <a:schemeClr val="lt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bin Condensed"/>
              <a:buNone/>
              <a:defRPr sz="2400" b="1" i="0" u="none" strike="noStrike" cap="none">
                <a:solidFill>
                  <a:schemeClr val="lt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bin Condensed"/>
              <a:buNone/>
              <a:defRPr sz="2400" b="1" i="0" u="none" strike="noStrike" cap="none">
                <a:solidFill>
                  <a:schemeClr val="lt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2871075" y="1007295"/>
            <a:ext cx="5561100" cy="357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19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bin"/>
              <a:buChar char="⊙"/>
              <a:defRPr sz="3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bin"/>
              <a:buChar char="○"/>
              <a:defRPr sz="2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bin"/>
              <a:buChar char="■"/>
              <a:defRPr sz="2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Char char="●"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Char char="○"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Char char="■"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Char char="●"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Char char="○"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Char char="■"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Google Shape;28;p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oogle Shape;75;p1"/>
          <p:cNvGrpSpPr/>
          <p:nvPr/>
        </p:nvGrpSpPr>
        <p:grpSpPr>
          <a:xfrm>
            <a:off x="67750" y="77550"/>
            <a:ext cx="7002073" cy="4989976"/>
            <a:chOff x="67750" y="77550"/>
            <a:chExt cx="7002073" cy="4989976"/>
          </a:xfrm>
        </p:grpSpPr>
        <p:pic>
          <p:nvPicPr>
            <p:cNvPr id="76" name="Google Shape;76;p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7750" y="463499"/>
              <a:ext cx="7002073" cy="46040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7" name="Google Shape;77;p1"/>
            <p:cNvSpPr/>
            <p:nvPr/>
          </p:nvSpPr>
          <p:spPr>
            <a:xfrm>
              <a:off x="159831" y="77550"/>
              <a:ext cx="6833700" cy="4353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1"/>
            <p:cNvSpPr/>
            <p:nvPr/>
          </p:nvSpPr>
          <p:spPr>
            <a:xfrm>
              <a:off x="260385" y="206035"/>
              <a:ext cx="265166" cy="238040"/>
            </a:xfrm>
            <a:custGeom>
              <a:avLst/>
              <a:gdLst/>
              <a:ahLst/>
              <a:cxnLst/>
              <a:rect l="l" t="t" r="r" b="b"/>
              <a:pathLst>
                <a:path w="16706" h="14997" extrusionOk="0">
                  <a:moveTo>
                    <a:pt x="4299" y="0"/>
                  </a:moveTo>
                  <a:lnTo>
                    <a:pt x="3859" y="25"/>
                  </a:lnTo>
                  <a:lnTo>
                    <a:pt x="3444" y="74"/>
                  </a:lnTo>
                  <a:lnTo>
                    <a:pt x="3029" y="196"/>
                  </a:lnTo>
                  <a:lnTo>
                    <a:pt x="2614" y="342"/>
                  </a:lnTo>
                  <a:lnTo>
                    <a:pt x="2247" y="513"/>
                  </a:lnTo>
                  <a:lnTo>
                    <a:pt x="1905" y="733"/>
                  </a:lnTo>
                  <a:lnTo>
                    <a:pt x="1563" y="977"/>
                  </a:lnTo>
                  <a:lnTo>
                    <a:pt x="1270" y="1246"/>
                  </a:lnTo>
                  <a:lnTo>
                    <a:pt x="977" y="1563"/>
                  </a:lnTo>
                  <a:lnTo>
                    <a:pt x="733" y="1881"/>
                  </a:lnTo>
                  <a:lnTo>
                    <a:pt x="513" y="2247"/>
                  </a:lnTo>
                  <a:lnTo>
                    <a:pt x="342" y="2614"/>
                  </a:lnTo>
                  <a:lnTo>
                    <a:pt x="196" y="3004"/>
                  </a:lnTo>
                  <a:lnTo>
                    <a:pt x="98" y="3420"/>
                  </a:lnTo>
                  <a:lnTo>
                    <a:pt x="25" y="3859"/>
                  </a:lnTo>
                  <a:lnTo>
                    <a:pt x="0" y="4299"/>
                  </a:lnTo>
                  <a:lnTo>
                    <a:pt x="0" y="4592"/>
                  </a:lnTo>
                  <a:lnTo>
                    <a:pt x="25" y="4885"/>
                  </a:lnTo>
                  <a:lnTo>
                    <a:pt x="122" y="5447"/>
                  </a:lnTo>
                  <a:lnTo>
                    <a:pt x="245" y="6008"/>
                  </a:lnTo>
                  <a:lnTo>
                    <a:pt x="440" y="6546"/>
                  </a:lnTo>
                  <a:lnTo>
                    <a:pt x="660" y="7059"/>
                  </a:lnTo>
                  <a:lnTo>
                    <a:pt x="928" y="7547"/>
                  </a:lnTo>
                  <a:lnTo>
                    <a:pt x="1197" y="8011"/>
                  </a:lnTo>
                  <a:lnTo>
                    <a:pt x="1515" y="8475"/>
                  </a:lnTo>
                  <a:lnTo>
                    <a:pt x="1856" y="8915"/>
                  </a:lnTo>
                  <a:lnTo>
                    <a:pt x="2198" y="9330"/>
                  </a:lnTo>
                  <a:lnTo>
                    <a:pt x="2565" y="9745"/>
                  </a:lnTo>
                  <a:lnTo>
                    <a:pt x="2931" y="10136"/>
                  </a:lnTo>
                  <a:lnTo>
                    <a:pt x="3639" y="10869"/>
                  </a:lnTo>
                  <a:lnTo>
                    <a:pt x="4299" y="11528"/>
                  </a:lnTo>
                  <a:lnTo>
                    <a:pt x="4861" y="12065"/>
                  </a:lnTo>
                  <a:lnTo>
                    <a:pt x="5496" y="12627"/>
                  </a:lnTo>
                  <a:lnTo>
                    <a:pt x="6839" y="13775"/>
                  </a:lnTo>
                  <a:lnTo>
                    <a:pt x="7913" y="14654"/>
                  </a:lnTo>
                  <a:lnTo>
                    <a:pt x="8353" y="14996"/>
                  </a:lnTo>
                  <a:lnTo>
                    <a:pt x="8793" y="14654"/>
                  </a:lnTo>
                  <a:lnTo>
                    <a:pt x="9843" y="13799"/>
                  </a:lnTo>
                  <a:lnTo>
                    <a:pt x="11186" y="12651"/>
                  </a:lnTo>
                  <a:lnTo>
                    <a:pt x="11821" y="12090"/>
                  </a:lnTo>
                  <a:lnTo>
                    <a:pt x="12407" y="11528"/>
                  </a:lnTo>
                  <a:lnTo>
                    <a:pt x="13067" y="10869"/>
                  </a:lnTo>
                  <a:lnTo>
                    <a:pt x="13775" y="10136"/>
                  </a:lnTo>
                  <a:lnTo>
                    <a:pt x="14141" y="9745"/>
                  </a:lnTo>
                  <a:lnTo>
                    <a:pt x="14508" y="9330"/>
                  </a:lnTo>
                  <a:lnTo>
                    <a:pt x="14850" y="8915"/>
                  </a:lnTo>
                  <a:lnTo>
                    <a:pt x="15191" y="8475"/>
                  </a:lnTo>
                  <a:lnTo>
                    <a:pt x="15509" y="8011"/>
                  </a:lnTo>
                  <a:lnTo>
                    <a:pt x="15778" y="7547"/>
                  </a:lnTo>
                  <a:lnTo>
                    <a:pt x="16046" y="7059"/>
                  </a:lnTo>
                  <a:lnTo>
                    <a:pt x="16266" y="6546"/>
                  </a:lnTo>
                  <a:lnTo>
                    <a:pt x="16461" y="6008"/>
                  </a:lnTo>
                  <a:lnTo>
                    <a:pt x="16584" y="5447"/>
                  </a:lnTo>
                  <a:lnTo>
                    <a:pt x="16681" y="4885"/>
                  </a:lnTo>
                  <a:lnTo>
                    <a:pt x="16706" y="4592"/>
                  </a:lnTo>
                  <a:lnTo>
                    <a:pt x="16706" y="4299"/>
                  </a:lnTo>
                  <a:lnTo>
                    <a:pt x="16681" y="3859"/>
                  </a:lnTo>
                  <a:lnTo>
                    <a:pt x="16608" y="3420"/>
                  </a:lnTo>
                  <a:lnTo>
                    <a:pt x="16510" y="3004"/>
                  </a:lnTo>
                  <a:lnTo>
                    <a:pt x="16364" y="2614"/>
                  </a:lnTo>
                  <a:lnTo>
                    <a:pt x="16193" y="2247"/>
                  </a:lnTo>
                  <a:lnTo>
                    <a:pt x="15973" y="1881"/>
                  </a:lnTo>
                  <a:lnTo>
                    <a:pt x="15729" y="1563"/>
                  </a:lnTo>
                  <a:lnTo>
                    <a:pt x="15436" y="1246"/>
                  </a:lnTo>
                  <a:lnTo>
                    <a:pt x="15143" y="977"/>
                  </a:lnTo>
                  <a:lnTo>
                    <a:pt x="14801" y="733"/>
                  </a:lnTo>
                  <a:lnTo>
                    <a:pt x="14459" y="513"/>
                  </a:lnTo>
                  <a:lnTo>
                    <a:pt x="14092" y="342"/>
                  </a:lnTo>
                  <a:lnTo>
                    <a:pt x="13677" y="196"/>
                  </a:lnTo>
                  <a:lnTo>
                    <a:pt x="13262" y="74"/>
                  </a:lnTo>
                  <a:lnTo>
                    <a:pt x="12847" y="25"/>
                  </a:lnTo>
                  <a:lnTo>
                    <a:pt x="12407" y="0"/>
                  </a:lnTo>
                  <a:lnTo>
                    <a:pt x="12065" y="0"/>
                  </a:lnTo>
                  <a:lnTo>
                    <a:pt x="11723" y="49"/>
                  </a:lnTo>
                  <a:lnTo>
                    <a:pt x="11381" y="122"/>
                  </a:lnTo>
                  <a:lnTo>
                    <a:pt x="11064" y="196"/>
                  </a:lnTo>
                  <a:lnTo>
                    <a:pt x="10746" y="318"/>
                  </a:lnTo>
                  <a:lnTo>
                    <a:pt x="10453" y="464"/>
                  </a:lnTo>
                  <a:lnTo>
                    <a:pt x="10160" y="611"/>
                  </a:lnTo>
                  <a:lnTo>
                    <a:pt x="9892" y="806"/>
                  </a:lnTo>
                  <a:lnTo>
                    <a:pt x="9647" y="1002"/>
                  </a:lnTo>
                  <a:lnTo>
                    <a:pt x="9403" y="1221"/>
                  </a:lnTo>
                  <a:lnTo>
                    <a:pt x="9183" y="1466"/>
                  </a:lnTo>
                  <a:lnTo>
                    <a:pt x="8964" y="1710"/>
                  </a:lnTo>
                  <a:lnTo>
                    <a:pt x="8793" y="1979"/>
                  </a:lnTo>
                  <a:lnTo>
                    <a:pt x="8622" y="2272"/>
                  </a:lnTo>
                  <a:lnTo>
                    <a:pt x="8475" y="2565"/>
                  </a:lnTo>
                  <a:lnTo>
                    <a:pt x="8353" y="2858"/>
                  </a:lnTo>
                  <a:lnTo>
                    <a:pt x="8231" y="2565"/>
                  </a:lnTo>
                  <a:lnTo>
                    <a:pt x="8084" y="2272"/>
                  </a:lnTo>
                  <a:lnTo>
                    <a:pt x="7913" y="1979"/>
                  </a:lnTo>
                  <a:lnTo>
                    <a:pt x="7742" y="1710"/>
                  </a:lnTo>
                  <a:lnTo>
                    <a:pt x="7523" y="1466"/>
                  </a:lnTo>
                  <a:lnTo>
                    <a:pt x="7303" y="1221"/>
                  </a:lnTo>
                  <a:lnTo>
                    <a:pt x="7059" y="1002"/>
                  </a:lnTo>
                  <a:lnTo>
                    <a:pt x="6814" y="806"/>
                  </a:lnTo>
                  <a:lnTo>
                    <a:pt x="6546" y="611"/>
                  </a:lnTo>
                  <a:lnTo>
                    <a:pt x="6253" y="464"/>
                  </a:lnTo>
                  <a:lnTo>
                    <a:pt x="5960" y="318"/>
                  </a:lnTo>
                  <a:lnTo>
                    <a:pt x="5642" y="196"/>
                  </a:lnTo>
                  <a:lnTo>
                    <a:pt x="5325" y="122"/>
                  </a:lnTo>
                  <a:lnTo>
                    <a:pt x="4983" y="49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rgbClr val="266D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266D78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79" name="Google Shape;79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47496" y="970900"/>
            <a:ext cx="813294" cy="784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11256" y="3775271"/>
            <a:ext cx="813276" cy="784842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572025" y="2373088"/>
            <a:ext cx="813276" cy="784864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"/>
          <p:cNvSpPr txBox="1">
            <a:spLocks noGrp="1"/>
          </p:cNvSpPr>
          <p:nvPr>
            <p:ph type="title" idx="4294967295"/>
          </p:nvPr>
        </p:nvSpPr>
        <p:spPr>
          <a:xfrm rot="-5400000">
            <a:off x="5985388" y="1745400"/>
            <a:ext cx="6021300" cy="6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-MX" sz="1800">
                <a:solidFill>
                  <a:srgbClr val="7F7F7F"/>
                </a:solidFill>
                <a:latin typeface="Belleza"/>
                <a:ea typeface="Belleza"/>
                <a:cs typeface="Belleza"/>
                <a:sym typeface="Belleza"/>
              </a:rPr>
              <a:t>LIENZO DE MODELO DE NEGOCIO SOSTENIBLE</a:t>
            </a:r>
            <a:endParaRPr sz="1800">
              <a:solidFill>
                <a:srgbClr val="7F7F7F"/>
              </a:solidFill>
              <a:latin typeface="Belleza"/>
              <a:ea typeface="Belleza"/>
              <a:cs typeface="Belleza"/>
              <a:sym typeface="Belleza"/>
            </a:endParaRPr>
          </a:p>
        </p:txBody>
      </p:sp>
      <p:sp>
        <p:nvSpPr>
          <p:cNvPr id="83" name="Google Shape;83;p1"/>
          <p:cNvSpPr txBox="1">
            <a:spLocks noGrp="1"/>
          </p:cNvSpPr>
          <p:nvPr>
            <p:ph type="body" idx="4294967295"/>
          </p:nvPr>
        </p:nvSpPr>
        <p:spPr>
          <a:xfrm>
            <a:off x="5724743" y="898799"/>
            <a:ext cx="1169700" cy="20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900" i="1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Clientes: Colegios y Padres de Familia. Usuarios: Profesores.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900" i="1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Se beneficia especialmente a estudiantes de bajos recursos.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MX" sz="900" i="1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El producto puede ser utilizado de forma individual y de forma grupal.</a:t>
            </a:r>
            <a:endParaRPr sz="900" i="1">
              <a:solidFill>
                <a:srgbClr val="000000"/>
              </a:solidFill>
              <a:latin typeface="Belleza"/>
              <a:ea typeface="Belleza"/>
              <a:cs typeface="Belleza"/>
              <a:sym typeface="Belleza"/>
            </a:endParaRPr>
          </a:p>
        </p:txBody>
      </p:sp>
      <p:sp>
        <p:nvSpPr>
          <p:cNvPr id="84" name="Google Shape;84;p1"/>
          <p:cNvSpPr txBox="1"/>
          <p:nvPr/>
        </p:nvSpPr>
        <p:spPr>
          <a:xfrm>
            <a:off x="2908476" y="817328"/>
            <a:ext cx="1410304" cy="104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Material didáctico </a:t>
            </a:r>
            <a:r>
              <a:rPr lang="es-MX" sz="800" i="1">
                <a:latin typeface="Belleza"/>
                <a:ea typeface="Belleza"/>
                <a:cs typeface="Belleza"/>
                <a:sym typeface="Belleza"/>
              </a:rPr>
              <a:t>más</a:t>
            </a: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 económico y versátil. Accesible para todos los colegios en especial para los de menores recursos.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Impacto positivo en la enseñanza del área de tecnología e informática. </a:t>
            </a:r>
            <a:endParaRPr/>
          </a:p>
        </p:txBody>
      </p:sp>
      <p:sp>
        <p:nvSpPr>
          <p:cNvPr id="85" name="Google Shape;85;p1"/>
          <p:cNvSpPr txBox="1"/>
          <p:nvPr/>
        </p:nvSpPr>
        <p:spPr>
          <a:xfrm>
            <a:off x="2874864" y="2145512"/>
            <a:ext cx="1429818" cy="104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Se ofrece reemplazo de piezas defectuosas.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Se puede ofrecer productos de segunda mano  o remanufacturado.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En empaques biodegradables.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Reciclar los productos o parte de ellos y sacar nuevos .</a:t>
            </a:r>
            <a:endParaRPr/>
          </a:p>
        </p:txBody>
      </p:sp>
      <p:sp>
        <p:nvSpPr>
          <p:cNvPr id="86" name="Google Shape;86;p1"/>
          <p:cNvSpPr txBox="1"/>
          <p:nvPr/>
        </p:nvSpPr>
        <p:spPr>
          <a:xfrm>
            <a:off x="4314439" y="2180278"/>
            <a:ext cx="1410304" cy="104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Contacto con el cliente de forma presencial, por medios digitales (redes sociales) y telefónicos.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Entrega personalizada  en la Sabana de Bogotá y Bogotá, a nivel nacional por mensajería certificada. </a:t>
            </a:r>
            <a:endParaRPr/>
          </a:p>
        </p:txBody>
      </p:sp>
      <p:sp>
        <p:nvSpPr>
          <p:cNvPr id="87" name="Google Shape;87;p1"/>
          <p:cNvSpPr txBox="1"/>
          <p:nvPr/>
        </p:nvSpPr>
        <p:spPr>
          <a:xfrm>
            <a:off x="4264737" y="715525"/>
            <a:ext cx="1410304" cy="1195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Soporte técnico vitalicio.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Capacitaciones sobre el uso del producto, talleres con los estudiantes y profesores para fomentar el uso del producto.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Que el cliente pueda personalizar el kit de acuerdo a sus necesidades ofreciéndole varias opciones disponibles.</a:t>
            </a:r>
            <a:endParaRPr/>
          </a:p>
        </p:txBody>
      </p:sp>
      <p:sp>
        <p:nvSpPr>
          <p:cNvPr id="88" name="Google Shape;88;p1"/>
          <p:cNvSpPr txBox="1"/>
          <p:nvPr/>
        </p:nvSpPr>
        <p:spPr>
          <a:xfrm>
            <a:off x="4521843" y="3805565"/>
            <a:ext cx="1732202" cy="1304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Se recibe pago por venta de cada producto.  Las ventas hacia colegios y hogares de mayor poder adquisitivo  pueden subsidiar  los productos para los colegios y hogares de menores recursos. Con los beneficios económicos se diversificaría la oferta  de productos tratando de abarcar mas áreas de enseñanza.</a:t>
            </a:r>
            <a:endParaRPr/>
          </a:p>
        </p:txBody>
      </p:sp>
      <p:sp>
        <p:nvSpPr>
          <p:cNvPr id="89" name="Google Shape;89;p1"/>
          <p:cNvSpPr txBox="1"/>
          <p:nvPr/>
        </p:nvSpPr>
        <p:spPr>
          <a:xfrm>
            <a:off x="6089081" y="3564336"/>
            <a:ext cx="1091427" cy="7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Mejora en la calidad de la educación  en todos los estratos sociales.</a:t>
            </a:r>
            <a:endParaRPr/>
          </a:p>
        </p:txBody>
      </p:sp>
      <p:sp>
        <p:nvSpPr>
          <p:cNvPr id="90" name="Google Shape;90;p1"/>
          <p:cNvSpPr txBox="1"/>
          <p:nvPr/>
        </p:nvSpPr>
        <p:spPr>
          <a:xfrm>
            <a:off x="6475186" y="3980252"/>
            <a:ext cx="941389" cy="784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Se generaría trabajo local.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Los insumos y proveedores son nacionales en su  gran mayoría.</a:t>
            </a:r>
            <a:endParaRPr/>
          </a:p>
        </p:txBody>
      </p:sp>
      <p:sp>
        <p:nvSpPr>
          <p:cNvPr id="91" name="Google Shape;91;p1"/>
          <p:cNvSpPr txBox="1"/>
          <p:nvPr/>
        </p:nvSpPr>
        <p:spPr>
          <a:xfrm>
            <a:off x="3522223" y="3637027"/>
            <a:ext cx="1169700" cy="689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Reutilización de productos con incentivo económico  hacia los clientes. </a:t>
            </a:r>
            <a:endParaRPr/>
          </a:p>
        </p:txBody>
      </p:sp>
      <p:sp>
        <p:nvSpPr>
          <p:cNvPr id="92" name="Google Shape;92;p1"/>
          <p:cNvSpPr txBox="1"/>
          <p:nvPr/>
        </p:nvSpPr>
        <p:spPr>
          <a:xfrm>
            <a:off x="2755204" y="3514878"/>
            <a:ext cx="736113" cy="581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Baja popularidad  por uso de plástico.</a:t>
            </a:r>
            <a:endParaRPr/>
          </a:p>
        </p:txBody>
      </p:sp>
      <p:sp>
        <p:nvSpPr>
          <p:cNvPr id="93" name="Google Shape;93;p1"/>
          <p:cNvSpPr txBox="1"/>
          <p:nvPr/>
        </p:nvSpPr>
        <p:spPr>
          <a:xfrm>
            <a:off x="5538761" y="3167460"/>
            <a:ext cx="770832" cy="369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Aumenta reputación sector educación.</a:t>
            </a:r>
            <a:endParaRPr/>
          </a:p>
        </p:txBody>
      </p:sp>
      <p:sp>
        <p:nvSpPr>
          <p:cNvPr id="94" name="Google Shape;94;p1"/>
          <p:cNvSpPr txBox="1"/>
          <p:nvPr/>
        </p:nvSpPr>
        <p:spPr>
          <a:xfrm>
            <a:off x="1654176" y="2158007"/>
            <a:ext cx="1232839" cy="1061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Material PLA, no se basa en combustibles fósiles.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Incentivo económico al cliente para que retorne el material usado.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Se están desarrollando nuevos filamentos desde materiales orgánicos.</a:t>
            </a:r>
            <a:endParaRPr/>
          </a:p>
        </p:txBody>
      </p:sp>
      <p:sp>
        <p:nvSpPr>
          <p:cNvPr id="95" name="Google Shape;95;p1"/>
          <p:cNvSpPr txBox="1"/>
          <p:nvPr/>
        </p:nvSpPr>
        <p:spPr>
          <a:xfrm>
            <a:off x="1645195" y="832565"/>
            <a:ext cx="1232839" cy="993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i="1">
                <a:latin typeface="Belleza"/>
                <a:ea typeface="Belleza"/>
                <a:cs typeface="Belleza"/>
                <a:sym typeface="Belleza"/>
              </a:rPr>
              <a:t>Material didáctico </a:t>
            </a: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diseñado por  un profesional de la enseñanza del área de tecnología e informática.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Fabricación aditiva, la cual permite innovar  y personalizar el diseño.</a:t>
            </a:r>
            <a:endParaRPr/>
          </a:p>
        </p:txBody>
      </p:sp>
      <p:sp>
        <p:nvSpPr>
          <p:cNvPr id="96" name="Google Shape;96;p1"/>
          <p:cNvSpPr txBox="1"/>
          <p:nvPr/>
        </p:nvSpPr>
        <p:spPr>
          <a:xfrm>
            <a:off x="284801" y="832565"/>
            <a:ext cx="1169700" cy="20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9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Proveedores de filamento que </a:t>
            </a:r>
            <a:r>
              <a:rPr lang="es-MX" sz="900" i="1">
                <a:latin typeface="Belleza"/>
                <a:ea typeface="Belleza"/>
                <a:cs typeface="Belleza"/>
                <a:sym typeface="Belleza"/>
              </a:rPr>
              <a:t>reciclan</a:t>
            </a:r>
            <a:r>
              <a:rPr lang="es-MX" sz="9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 plástico para su procesamiento.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9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Proveedores de servicio de impresión 3D que utilicen material ecológico o que  </a:t>
            </a:r>
            <a:r>
              <a:rPr lang="es-MX" sz="900" i="1">
                <a:latin typeface="Belleza"/>
                <a:ea typeface="Belleza"/>
                <a:cs typeface="Belleza"/>
                <a:sym typeface="Belleza"/>
              </a:rPr>
              <a:t>reciclan</a:t>
            </a:r>
            <a:r>
              <a:rPr lang="es-MX" sz="9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 el plástico para obtener materia prima.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9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Comunidades maker  en Colombia, con las cuales se puede mejorar el proceso de impresión 3D.</a:t>
            </a:r>
            <a:endParaRPr/>
          </a:p>
        </p:txBody>
      </p:sp>
      <p:sp>
        <p:nvSpPr>
          <p:cNvPr id="97" name="Google Shape;97;p1"/>
          <p:cNvSpPr txBox="1"/>
          <p:nvPr/>
        </p:nvSpPr>
        <p:spPr>
          <a:xfrm>
            <a:off x="1197941" y="3716888"/>
            <a:ext cx="1812254" cy="1304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Materia prima: Filamento  de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 impresión 3D.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Equipos de impresión 3D , mantenimiento y repuestos.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Consumo de energía de la impresión 3D,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 Equipos para triturar plástico y procesar nuevo filamento de impresión, mantenimiento y repuestos.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endParaRPr sz="800" b="0" i="1" u="none" strike="noStrike" cap="none">
              <a:solidFill>
                <a:srgbClr val="000000"/>
              </a:solidFill>
              <a:latin typeface="Belleza"/>
              <a:ea typeface="Belleza"/>
              <a:cs typeface="Belleza"/>
              <a:sym typeface="Bellez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endParaRPr sz="800" b="0" i="1" u="none" strike="noStrike" cap="none">
              <a:solidFill>
                <a:srgbClr val="000000"/>
              </a:solidFill>
              <a:latin typeface="Belleza"/>
              <a:ea typeface="Belleza"/>
              <a:cs typeface="Belleza"/>
              <a:sym typeface="Belleza"/>
            </a:endParaRPr>
          </a:p>
        </p:txBody>
      </p:sp>
      <p:sp>
        <p:nvSpPr>
          <p:cNvPr id="98" name="Google Shape;98;p1"/>
          <p:cNvSpPr txBox="1"/>
          <p:nvPr/>
        </p:nvSpPr>
        <p:spPr>
          <a:xfrm>
            <a:off x="125477" y="3624525"/>
            <a:ext cx="1169700" cy="689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Generación de productos de plástico.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Es necesario la aplicación del la reutilización.</a:t>
            </a:r>
            <a:endParaRPr/>
          </a:p>
        </p:txBody>
      </p:sp>
      <p:sp>
        <p:nvSpPr>
          <p:cNvPr id="99" name="Google Shape;99;p1"/>
          <p:cNvSpPr txBox="1"/>
          <p:nvPr/>
        </p:nvSpPr>
        <p:spPr>
          <a:xfrm>
            <a:off x="3528624" y="4198367"/>
            <a:ext cx="736113" cy="689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 dirty="0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Reutilización disminuye costo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 dirty="0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materia prima.</a:t>
            </a:r>
            <a:endParaRPr dirty="0"/>
          </a:p>
        </p:txBody>
      </p:sp>
      <p:sp>
        <p:nvSpPr>
          <p:cNvPr id="100" name="Google Shape;100;p1"/>
          <p:cNvSpPr txBox="1"/>
          <p:nvPr/>
        </p:nvSpPr>
        <p:spPr>
          <a:xfrm>
            <a:off x="95975" y="4248320"/>
            <a:ext cx="1169700" cy="689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</a:pPr>
            <a:r>
              <a:rPr lang="es-MX" sz="800" b="0" i="1" u="none" strike="noStrike" cap="none">
                <a:solidFill>
                  <a:srgbClr val="000000"/>
                </a:solidFill>
                <a:latin typeface="Belleza"/>
                <a:ea typeface="Belleza"/>
                <a:cs typeface="Belleza"/>
                <a:sym typeface="Belleza"/>
              </a:rPr>
              <a:t>Regulaciones  ambientales.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nug">
  <a:themeElements>
    <a:clrScheme name="Verde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451</Words>
  <Application>Microsoft Office PowerPoint</Application>
  <PresentationFormat>Presentación en pantalla (16:9)</PresentationFormat>
  <Paragraphs>40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</vt:i4>
      </vt:variant>
    </vt:vector>
  </HeadingPairs>
  <TitlesOfParts>
    <vt:vector size="9" baseType="lpstr">
      <vt:lpstr>Cabin Condensed</vt:lpstr>
      <vt:lpstr>Proxima Nova</vt:lpstr>
      <vt:lpstr>Cabin</vt:lpstr>
      <vt:lpstr>Arial</vt:lpstr>
      <vt:lpstr>Belleza</vt:lpstr>
      <vt:lpstr>Barlow</vt:lpstr>
      <vt:lpstr>Snug</vt:lpstr>
      <vt:lpstr>Simple Light</vt:lpstr>
      <vt:lpstr>LIENZO DE MODELO DE NEGOCIO SOSTENIBLE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LIENZO DE MODELO DE NEGOCIO SOSTENIBLE</dc:title>
  <dc:creator>Sandra Milena Fino</dc:creator>
  <cp:lastModifiedBy>Sandra Milena Fino</cp:lastModifiedBy>
  <cp:revision>1</cp:revision>
  <dcterms:modified xsi:type="dcterms:W3CDTF">2021-04-25T17:02:39Z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0x010100FE1867F41BDD9240A81FEDAA9DCD38CD</vt:lpwstr>
  </property>
</Properties>
</file>