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3.png"/><Relationship Id="rId7" Type="http://schemas.openxmlformats.org/officeDocument/2006/relationships/image" Target="../media/image5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26300"/>
            <a:ext cx="7505745" cy="50908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" name="Google Shape;55;p13"/>
          <p:cNvGrpSpPr/>
          <p:nvPr/>
        </p:nvGrpSpPr>
        <p:grpSpPr>
          <a:xfrm>
            <a:off x="1518288" y="3653988"/>
            <a:ext cx="1473164" cy="835450"/>
            <a:chOff x="9596103" y="2925230"/>
            <a:chExt cx="1273482" cy="1183692"/>
          </a:xfrm>
        </p:grpSpPr>
        <p:pic>
          <p:nvPicPr>
            <p:cNvPr id="56" name="Google Shape;56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6103" y="2925230"/>
              <a:ext cx="1273482" cy="1183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" name="Google Shape;57;p13"/>
            <p:cNvSpPr txBox="1"/>
            <p:nvPr/>
          </p:nvSpPr>
          <p:spPr>
            <a:xfrm>
              <a:off x="9666594" y="2939678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Posibilidad de cubrir la totalidad de la programación exigida por el MEN* para el área de tecnología dada la variedad de material </a:t>
              </a:r>
              <a:r>
                <a:rPr lang="es" sz="700"/>
                <a:t>didáctico</a:t>
              </a:r>
              <a:r>
                <a:rPr lang="es" sz="700"/>
                <a:t> disponible.</a:t>
              </a:r>
              <a:endParaRPr sz="700"/>
            </a:p>
          </p:txBody>
        </p:sp>
      </p:grpSp>
      <p:grpSp>
        <p:nvGrpSpPr>
          <p:cNvPr id="58" name="Google Shape;58;p13"/>
          <p:cNvGrpSpPr/>
          <p:nvPr/>
        </p:nvGrpSpPr>
        <p:grpSpPr>
          <a:xfrm>
            <a:off x="6377408" y="1131169"/>
            <a:ext cx="935023" cy="526023"/>
            <a:chOff x="9599852" y="4353347"/>
            <a:chExt cx="1284725" cy="1192255"/>
          </a:xfrm>
        </p:grpSpPr>
        <p:pic>
          <p:nvPicPr>
            <p:cNvPr id="59" name="Google Shape;59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" name="Google Shape;60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Participar y destacar en los concursos estudiantiles</a:t>
              </a:r>
              <a:endParaRPr sz="700"/>
            </a:p>
          </p:txBody>
        </p:sp>
      </p:grpSp>
      <p:grpSp>
        <p:nvGrpSpPr>
          <p:cNvPr id="61" name="Google Shape;61;p13"/>
          <p:cNvGrpSpPr/>
          <p:nvPr/>
        </p:nvGrpSpPr>
        <p:grpSpPr>
          <a:xfrm>
            <a:off x="7312420" y="1855751"/>
            <a:ext cx="746368" cy="321768"/>
            <a:chOff x="11007820" y="4355472"/>
            <a:chExt cx="1276061" cy="1184715"/>
          </a:xfrm>
        </p:grpSpPr>
        <p:pic>
          <p:nvPicPr>
            <p:cNvPr id="62" name="Google Shape;62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" name="Google Shape;63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Planeación de clases</a:t>
              </a:r>
              <a:endParaRPr sz="700"/>
            </a:p>
          </p:txBody>
        </p:sp>
      </p:grpSp>
      <p:grpSp>
        <p:nvGrpSpPr>
          <p:cNvPr id="64" name="Google Shape;64;p13"/>
          <p:cNvGrpSpPr/>
          <p:nvPr/>
        </p:nvGrpSpPr>
        <p:grpSpPr>
          <a:xfrm>
            <a:off x="7583844" y="2653504"/>
            <a:ext cx="665466" cy="278408"/>
            <a:chOff x="11007820" y="4355472"/>
            <a:chExt cx="1276061" cy="1184715"/>
          </a:xfrm>
        </p:grpSpPr>
        <p:pic>
          <p:nvPicPr>
            <p:cNvPr id="65" name="Google Shape;65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" name="Google Shape;66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Calificar tareas</a:t>
              </a:r>
              <a:endParaRPr sz="700"/>
            </a:p>
          </p:txBody>
        </p:sp>
      </p:grpSp>
      <p:grpSp>
        <p:nvGrpSpPr>
          <p:cNvPr id="67" name="Google Shape;67;p13"/>
          <p:cNvGrpSpPr/>
          <p:nvPr/>
        </p:nvGrpSpPr>
        <p:grpSpPr>
          <a:xfrm>
            <a:off x="6275411" y="3874452"/>
            <a:ext cx="935013" cy="321776"/>
            <a:chOff x="9596103" y="1478428"/>
            <a:chExt cx="1273686" cy="1182565"/>
          </a:xfrm>
        </p:grpSpPr>
        <p:pic>
          <p:nvPicPr>
            <p:cNvPr id="68" name="Google Shape;68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9" name="Google Shape;69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sz="700"/>
                <a:t>Desinterés de los estudiantes</a:t>
              </a:r>
              <a:endParaRPr sz="700"/>
            </a:p>
          </p:txBody>
        </p:sp>
      </p:grpSp>
      <p:grpSp>
        <p:nvGrpSpPr>
          <p:cNvPr id="70" name="Google Shape;70;p13"/>
          <p:cNvGrpSpPr/>
          <p:nvPr/>
        </p:nvGrpSpPr>
        <p:grpSpPr>
          <a:xfrm>
            <a:off x="7012318" y="3080105"/>
            <a:ext cx="860192" cy="278408"/>
            <a:chOff x="11007820" y="4355472"/>
            <a:chExt cx="1276061" cy="1184715"/>
          </a:xfrm>
        </p:grpSpPr>
        <p:pic>
          <p:nvPicPr>
            <p:cNvPr id="71" name="Google Shape;71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2" name="Google Shape;72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Motivar </a:t>
              </a:r>
              <a:r>
                <a:rPr lang="es" sz="700"/>
                <a:t>a los estudiantes</a:t>
              </a:r>
              <a:endParaRPr sz="700"/>
            </a:p>
          </p:txBody>
        </p:sp>
      </p:grpSp>
      <p:grpSp>
        <p:nvGrpSpPr>
          <p:cNvPr id="73" name="Google Shape;73;p13"/>
          <p:cNvGrpSpPr/>
          <p:nvPr/>
        </p:nvGrpSpPr>
        <p:grpSpPr>
          <a:xfrm>
            <a:off x="6965352" y="2087618"/>
            <a:ext cx="860192" cy="562063"/>
            <a:chOff x="11007820" y="4023066"/>
            <a:chExt cx="1276061" cy="1849500"/>
          </a:xfrm>
        </p:grpSpPr>
        <p:pic>
          <p:nvPicPr>
            <p:cNvPr id="74" name="Google Shape;74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" name="Google Shape;75;p13"/>
            <p:cNvSpPr txBox="1"/>
            <p:nvPr/>
          </p:nvSpPr>
          <p:spPr>
            <a:xfrm>
              <a:off x="11079597" y="4023066"/>
              <a:ext cx="1132500" cy="184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Apoyar proyectos estudiantiles</a:t>
              </a:r>
              <a:endParaRPr sz="700"/>
            </a:p>
          </p:txBody>
        </p:sp>
      </p:grpSp>
      <p:grpSp>
        <p:nvGrpSpPr>
          <p:cNvPr id="76" name="Google Shape;76;p13"/>
          <p:cNvGrpSpPr/>
          <p:nvPr/>
        </p:nvGrpSpPr>
        <p:grpSpPr>
          <a:xfrm>
            <a:off x="7173362" y="3407883"/>
            <a:ext cx="934970" cy="473530"/>
            <a:chOff x="11007820" y="4355472"/>
            <a:chExt cx="1276061" cy="1184715"/>
          </a:xfrm>
        </p:grpSpPr>
        <p:pic>
          <p:nvPicPr>
            <p:cNvPr id="77" name="Google Shape;77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" name="Google Shape;78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Apoyar la participación en ferias y concursos</a:t>
              </a:r>
              <a:endParaRPr sz="700"/>
            </a:p>
          </p:txBody>
        </p:sp>
      </p:grpSp>
      <p:grpSp>
        <p:nvGrpSpPr>
          <p:cNvPr id="79" name="Google Shape;79;p13"/>
          <p:cNvGrpSpPr/>
          <p:nvPr/>
        </p:nvGrpSpPr>
        <p:grpSpPr>
          <a:xfrm>
            <a:off x="6661205" y="2653554"/>
            <a:ext cx="580352" cy="278408"/>
            <a:chOff x="11007820" y="4355472"/>
            <a:chExt cx="1276061" cy="1184715"/>
          </a:xfrm>
        </p:grpSpPr>
        <p:pic>
          <p:nvPicPr>
            <p:cNvPr id="80" name="Google Shape;80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1007820" y="4355472"/>
              <a:ext cx="1276061" cy="11847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1" name="Google Shape;81;p13"/>
            <p:cNvSpPr txBox="1"/>
            <p:nvPr/>
          </p:nvSpPr>
          <p:spPr>
            <a:xfrm>
              <a:off x="11079600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Enseñar</a:t>
              </a:r>
              <a:endParaRPr sz="700"/>
            </a:p>
          </p:txBody>
        </p:sp>
      </p:grpSp>
      <p:grpSp>
        <p:nvGrpSpPr>
          <p:cNvPr id="82" name="Google Shape;82;p13"/>
          <p:cNvGrpSpPr/>
          <p:nvPr/>
        </p:nvGrpSpPr>
        <p:grpSpPr>
          <a:xfrm>
            <a:off x="6187261" y="3506727"/>
            <a:ext cx="935013" cy="321776"/>
            <a:chOff x="9596103" y="1478428"/>
            <a:chExt cx="1273686" cy="1182565"/>
          </a:xfrm>
        </p:grpSpPr>
        <p:pic>
          <p:nvPicPr>
            <p:cNvPr id="83" name="Google Shape;83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4" name="Google Shape;84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Desinterés de los padres</a:t>
              </a:r>
              <a:endParaRPr sz="700"/>
            </a:p>
          </p:txBody>
        </p:sp>
      </p:grpSp>
      <p:grpSp>
        <p:nvGrpSpPr>
          <p:cNvPr id="85" name="Google Shape;85;p13"/>
          <p:cNvGrpSpPr/>
          <p:nvPr/>
        </p:nvGrpSpPr>
        <p:grpSpPr>
          <a:xfrm>
            <a:off x="5136484" y="3881390"/>
            <a:ext cx="1110145" cy="380668"/>
            <a:chOff x="9596103" y="1478428"/>
            <a:chExt cx="1273686" cy="1182565"/>
          </a:xfrm>
        </p:grpSpPr>
        <p:pic>
          <p:nvPicPr>
            <p:cNvPr id="86" name="Google Shape;86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Google Shape;87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No disponer de suficiente material </a:t>
              </a:r>
              <a:r>
                <a:rPr lang="es" sz="700"/>
                <a:t>didáctico</a:t>
              </a:r>
              <a:r>
                <a:rPr lang="es" sz="700"/>
                <a:t> de apoyo</a:t>
              </a:r>
              <a:endParaRPr sz="700"/>
            </a:p>
          </p:txBody>
        </p:sp>
      </p:grpSp>
      <p:grpSp>
        <p:nvGrpSpPr>
          <p:cNvPr id="88" name="Google Shape;88;p13"/>
          <p:cNvGrpSpPr/>
          <p:nvPr/>
        </p:nvGrpSpPr>
        <p:grpSpPr>
          <a:xfrm>
            <a:off x="4826235" y="3432903"/>
            <a:ext cx="901388" cy="423477"/>
            <a:chOff x="9596103" y="1478428"/>
            <a:chExt cx="1273686" cy="1182565"/>
          </a:xfrm>
        </p:grpSpPr>
        <p:pic>
          <p:nvPicPr>
            <p:cNvPr id="89" name="Google Shape;89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" name="Google Shape;90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Baja calidad en la educación ofrecida</a:t>
              </a:r>
              <a:endParaRPr sz="700"/>
            </a:p>
          </p:txBody>
        </p:sp>
      </p:grpSp>
      <p:grpSp>
        <p:nvGrpSpPr>
          <p:cNvPr id="91" name="Google Shape;91;p13"/>
          <p:cNvGrpSpPr/>
          <p:nvPr/>
        </p:nvGrpSpPr>
        <p:grpSpPr>
          <a:xfrm>
            <a:off x="6077292" y="3080097"/>
            <a:ext cx="746380" cy="380668"/>
            <a:chOff x="9596103" y="1478428"/>
            <a:chExt cx="1273686" cy="1182565"/>
          </a:xfrm>
        </p:grpSpPr>
        <p:pic>
          <p:nvPicPr>
            <p:cNvPr id="92" name="Google Shape;92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Google Shape;93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Mala imagen del colegio</a:t>
              </a:r>
              <a:endParaRPr sz="700"/>
            </a:p>
          </p:txBody>
        </p:sp>
      </p:grpSp>
      <p:grpSp>
        <p:nvGrpSpPr>
          <p:cNvPr id="94" name="Google Shape;94;p13"/>
          <p:cNvGrpSpPr/>
          <p:nvPr/>
        </p:nvGrpSpPr>
        <p:grpSpPr>
          <a:xfrm>
            <a:off x="4910232" y="2793292"/>
            <a:ext cx="1188604" cy="614579"/>
            <a:chOff x="9596103" y="1478428"/>
            <a:chExt cx="1273686" cy="1182565"/>
          </a:xfrm>
        </p:grpSpPr>
        <p:pic>
          <p:nvPicPr>
            <p:cNvPr id="95" name="Google Shape;95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6" name="Google Shape;96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No cumplir con los </a:t>
              </a:r>
              <a:r>
                <a:rPr lang="es" sz="700"/>
                <a:t>estándares</a:t>
              </a:r>
              <a:r>
                <a:rPr lang="es" sz="700"/>
                <a:t> </a:t>
              </a:r>
              <a:r>
                <a:rPr lang="es" sz="700"/>
                <a:t>mínimos</a:t>
              </a:r>
              <a:r>
                <a:rPr lang="es" sz="700"/>
                <a:t> establecidos por el MEN* para cada asignatura </a:t>
              </a:r>
              <a:endParaRPr sz="700"/>
            </a:p>
          </p:txBody>
        </p:sp>
      </p:grpSp>
      <p:grpSp>
        <p:nvGrpSpPr>
          <p:cNvPr id="97" name="Google Shape;97;p13"/>
          <p:cNvGrpSpPr/>
          <p:nvPr/>
        </p:nvGrpSpPr>
        <p:grpSpPr>
          <a:xfrm>
            <a:off x="5476046" y="1190762"/>
            <a:ext cx="901363" cy="423489"/>
            <a:chOff x="9599852" y="4353347"/>
            <a:chExt cx="1284725" cy="1192255"/>
          </a:xfrm>
        </p:grpSpPr>
        <p:pic>
          <p:nvPicPr>
            <p:cNvPr id="98" name="Google Shape;98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9" name="Google Shape;99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Estudiantes interesados en aprender</a:t>
              </a:r>
              <a:endParaRPr sz="700"/>
            </a:p>
          </p:txBody>
        </p:sp>
      </p:grpSp>
      <p:grpSp>
        <p:nvGrpSpPr>
          <p:cNvPr id="100" name="Google Shape;100;p13"/>
          <p:cNvGrpSpPr/>
          <p:nvPr/>
        </p:nvGrpSpPr>
        <p:grpSpPr>
          <a:xfrm>
            <a:off x="6123500" y="1657734"/>
            <a:ext cx="1086620" cy="380687"/>
            <a:chOff x="9599852" y="4353347"/>
            <a:chExt cx="1284725" cy="1192255"/>
          </a:xfrm>
        </p:grpSpPr>
        <p:pic>
          <p:nvPicPr>
            <p:cNvPr id="101" name="Google Shape;101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2" name="Google Shape;102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Ofrecer educación innovadora y de calidad</a:t>
              </a:r>
              <a:endParaRPr sz="700"/>
            </a:p>
          </p:txBody>
        </p:sp>
      </p:grpSp>
      <p:grpSp>
        <p:nvGrpSpPr>
          <p:cNvPr id="103" name="Google Shape;103;p13"/>
          <p:cNvGrpSpPr/>
          <p:nvPr/>
        </p:nvGrpSpPr>
        <p:grpSpPr>
          <a:xfrm>
            <a:off x="4826232" y="1714805"/>
            <a:ext cx="935023" cy="526023"/>
            <a:chOff x="9599852" y="4353347"/>
            <a:chExt cx="1284725" cy="1192255"/>
          </a:xfrm>
        </p:grpSpPr>
        <p:pic>
          <p:nvPicPr>
            <p:cNvPr id="104" name="Google Shape;104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5" name="Google Shape;105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Padres </a:t>
              </a:r>
              <a:r>
                <a:rPr lang="es" sz="700"/>
                <a:t>satisfechos</a:t>
              </a:r>
              <a:r>
                <a:rPr lang="es" sz="700"/>
                <a:t> con los resultados </a:t>
              </a:r>
              <a:r>
                <a:rPr lang="es" sz="700"/>
                <a:t>académicos</a:t>
              </a:r>
              <a:endParaRPr sz="700"/>
            </a:p>
          </p:txBody>
        </p:sp>
      </p:grpSp>
      <p:grpSp>
        <p:nvGrpSpPr>
          <p:cNvPr id="106" name="Google Shape;106;p13"/>
          <p:cNvGrpSpPr/>
          <p:nvPr/>
        </p:nvGrpSpPr>
        <p:grpSpPr>
          <a:xfrm>
            <a:off x="4864588" y="2266476"/>
            <a:ext cx="980630" cy="423489"/>
            <a:chOff x="9599852" y="4353347"/>
            <a:chExt cx="1284725" cy="1192255"/>
          </a:xfrm>
        </p:grpSpPr>
        <p:pic>
          <p:nvPicPr>
            <p:cNvPr id="107" name="Google Shape;107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" name="Google Shape;108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Reconocimiento nacional</a:t>
              </a:r>
              <a:endParaRPr sz="700"/>
            </a:p>
          </p:txBody>
        </p:sp>
      </p:grpSp>
      <p:grpSp>
        <p:nvGrpSpPr>
          <p:cNvPr id="109" name="Google Shape;109;p13"/>
          <p:cNvGrpSpPr/>
          <p:nvPr/>
        </p:nvGrpSpPr>
        <p:grpSpPr>
          <a:xfrm>
            <a:off x="5990098" y="2081901"/>
            <a:ext cx="746425" cy="423489"/>
            <a:chOff x="9599852" y="4353347"/>
            <a:chExt cx="1284725" cy="1192255"/>
          </a:xfrm>
        </p:grpSpPr>
        <p:pic>
          <p:nvPicPr>
            <p:cNvPr id="110" name="Google Shape;110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1" name="Google Shape;111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Promedio </a:t>
              </a:r>
              <a:r>
                <a:rPr lang="es" sz="700"/>
                <a:t>académico</a:t>
              </a:r>
              <a:r>
                <a:rPr lang="es" sz="700"/>
                <a:t> alto</a:t>
              </a:r>
              <a:endParaRPr sz="700"/>
            </a:p>
          </p:txBody>
        </p:sp>
      </p:grpSp>
      <p:grpSp>
        <p:nvGrpSpPr>
          <p:cNvPr id="112" name="Google Shape;112;p13"/>
          <p:cNvGrpSpPr/>
          <p:nvPr/>
        </p:nvGrpSpPr>
        <p:grpSpPr>
          <a:xfrm>
            <a:off x="100771" y="1680083"/>
            <a:ext cx="1538010" cy="526041"/>
            <a:chOff x="315918" y="549644"/>
            <a:chExt cx="1337400" cy="1260279"/>
          </a:xfrm>
        </p:grpSpPr>
        <p:pic>
          <p:nvPicPr>
            <p:cNvPr id="113" name="Google Shape;113;p1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46446" y="619428"/>
              <a:ext cx="1276333" cy="11904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4" name="Google Shape;114;p13"/>
            <p:cNvSpPr txBox="1"/>
            <p:nvPr/>
          </p:nvSpPr>
          <p:spPr>
            <a:xfrm>
              <a:off x="315918" y="549644"/>
              <a:ext cx="1337400" cy="119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Material </a:t>
              </a:r>
              <a:r>
                <a:rPr lang="es" sz="700"/>
                <a:t>didáctico para el area de tecnologia mas</a:t>
              </a:r>
              <a:r>
                <a:rPr lang="es" sz="700"/>
                <a:t> económico, de buena calidad y de </a:t>
              </a:r>
              <a:r>
                <a:rPr lang="es" sz="700"/>
                <a:t>fácil</a:t>
              </a:r>
              <a:r>
                <a:rPr lang="es" sz="700"/>
                <a:t> uso.</a:t>
              </a:r>
              <a:endParaRPr sz="700"/>
            </a:p>
          </p:txBody>
        </p:sp>
      </p:grpSp>
      <p:grpSp>
        <p:nvGrpSpPr>
          <p:cNvPr id="115" name="Google Shape;115;p13"/>
          <p:cNvGrpSpPr/>
          <p:nvPr/>
        </p:nvGrpSpPr>
        <p:grpSpPr>
          <a:xfrm>
            <a:off x="65482" y="2256634"/>
            <a:ext cx="1273526" cy="890967"/>
            <a:chOff x="346446" y="619428"/>
            <a:chExt cx="1276333" cy="1190496"/>
          </a:xfrm>
        </p:grpSpPr>
        <p:pic>
          <p:nvPicPr>
            <p:cNvPr id="116" name="Google Shape;116;p1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46446" y="619428"/>
              <a:ext cx="1276333" cy="11904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7" name="Google Shape;117;p13"/>
            <p:cNvSpPr txBox="1"/>
            <p:nvPr/>
          </p:nvSpPr>
          <p:spPr>
            <a:xfrm>
              <a:off x="427506" y="647976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El material </a:t>
              </a:r>
              <a:r>
                <a:rPr lang="es" sz="700"/>
                <a:t>didáctico</a:t>
              </a:r>
              <a:r>
                <a:rPr lang="es" sz="700"/>
                <a:t> </a:t>
              </a:r>
              <a:r>
                <a:rPr lang="es" sz="700"/>
                <a:t>será</a:t>
              </a:r>
              <a:r>
                <a:rPr lang="es" sz="700"/>
                <a:t> lo suficientemente </a:t>
              </a:r>
              <a:r>
                <a:rPr lang="es" sz="700"/>
                <a:t>versátil</a:t>
              </a:r>
              <a:r>
                <a:rPr lang="es" sz="700"/>
                <a:t> para poder abarcar varios temas y </a:t>
              </a:r>
              <a:r>
                <a:rPr lang="es" sz="700"/>
                <a:t>así</a:t>
              </a:r>
              <a:r>
                <a:rPr lang="es" sz="700"/>
                <a:t> facilitar la planeación del </a:t>
              </a:r>
              <a:r>
                <a:rPr lang="es" sz="700"/>
                <a:t>área</a:t>
              </a:r>
              <a:r>
                <a:rPr lang="es" sz="700"/>
                <a:t> de </a:t>
              </a:r>
              <a:r>
                <a:rPr lang="es" sz="700"/>
                <a:t>tecnología.</a:t>
              </a:r>
              <a:endParaRPr sz="700"/>
            </a:p>
          </p:txBody>
        </p:sp>
      </p:grpSp>
      <p:grpSp>
        <p:nvGrpSpPr>
          <p:cNvPr id="118" name="Google Shape;118;p13"/>
          <p:cNvGrpSpPr/>
          <p:nvPr/>
        </p:nvGrpSpPr>
        <p:grpSpPr>
          <a:xfrm>
            <a:off x="3263736" y="2850970"/>
            <a:ext cx="1273482" cy="614573"/>
            <a:chOff x="9596103" y="2925230"/>
            <a:chExt cx="1273482" cy="1183692"/>
          </a:xfrm>
        </p:grpSpPr>
        <p:pic>
          <p:nvPicPr>
            <p:cNvPr id="119" name="Google Shape;119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6103" y="2925230"/>
              <a:ext cx="1273482" cy="1183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0" name="Google Shape;120;p13"/>
            <p:cNvSpPr txBox="1"/>
            <p:nvPr/>
          </p:nvSpPr>
          <p:spPr>
            <a:xfrm>
              <a:off x="9666594" y="2939678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Se mejora la imagen del colegio al tener mejores participaciones en concursos del </a:t>
              </a:r>
              <a:r>
                <a:rPr lang="es" sz="700"/>
                <a:t>área</a:t>
              </a:r>
              <a:r>
                <a:rPr lang="es" sz="700"/>
                <a:t> de </a:t>
              </a:r>
              <a:r>
                <a:rPr lang="es" sz="700"/>
                <a:t>tecnología</a:t>
              </a:r>
              <a:endParaRPr sz="700"/>
            </a:p>
          </p:txBody>
        </p:sp>
      </p:grpSp>
      <p:grpSp>
        <p:nvGrpSpPr>
          <p:cNvPr id="121" name="Google Shape;121;p13"/>
          <p:cNvGrpSpPr/>
          <p:nvPr/>
        </p:nvGrpSpPr>
        <p:grpSpPr>
          <a:xfrm>
            <a:off x="3427223" y="3465546"/>
            <a:ext cx="1273482" cy="614573"/>
            <a:chOff x="9596103" y="2925230"/>
            <a:chExt cx="1273482" cy="1183692"/>
          </a:xfrm>
        </p:grpSpPr>
        <p:pic>
          <p:nvPicPr>
            <p:cNvPr id="122" name="Google Shape;122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6103" y="2925230"/>
              <a:ext cx="1273482" cy="1183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3" name="Google Shape;123;p13"/>
            <p:cNvSpPr txBox="1"/>
            <p:nvPr/>
          </p:nvSpPr>
          <p:spPr>
            <a:xfrm>
              <a:off x="9666594" y="2939678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Aumento del </a:t>
              </a:r>
              <a:r>
                <a:rPr lang="es" sz="700"/>
                <a:t>interés</a:t>
              </a:r>
              <a:r>
                <a:rPr lang="es" sz="700"/>
                <a:t> en los estudiantes hacia el área de tecnología dada su versatilidad al utilizar los productos</a:t>
              </a:r>
              <a:endParaRPr sz="700"/>
            </a:p>
          </p:txBody>
        </p:sp>
      </p:grpSp>
      <p:grpSp>
        <p:nvGrpSpPr>
          <p:cNvPr id="124" name="Google Shape;124;p13"/>
          <p:cNvGrpSpPr/>
          <p:nvPr/>
        </p:nvGrpSpPr>
        <p:grpSpPr>
          <a:xfrm>
            <a:off x="2270404" y="3077759"/>
            <a:ext cx="1110094" cy="380675"/>
            <a:chOff x="9596103" y="2925230"/>
            <a:chExt cx="1273482" cy="1183692"/>
          </a:xfrm>
        </p:grpSpPr>
        <p:pic>
          <p:nvPicPr>
            <p:cNvPr id="125" name="Google Shape;125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6103" y="2925230"/>
              <a:ext cx="1273482" cy="1183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6" name="Google Shape;126;p13"/>
            <p:cNvSpPr txBox="1"/>
            <p:nvPr/>
          </p:nvSpPr>
          <p:spPr>
            <a:xfrm>
              <a:off x="9666594" y="2981578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Fortalecimiento de habilidades en el área de tecnología</a:t>
              </a:r>
              <a:endParaRPr sz="700"/>
            </a:p>
          </p:txBody>
        </p:sp>
      </p:grpSp>
      <p:grpSp>
        <p:nvGrpSpPr>
          <p:cNvPr id="127" name="Google Shape;127;p13"/>
          <p:cNvGrpSpPr/>
          <p:nvPr/>
        </p:nvGrpSpPr>
        <p:grpSpPr>
          <a:xfrm>
            <a:off x="2918986" y="4044594"/>
            <a:ext cx="1273482" cy="423525"/>
            <a:chOff x="9596103" y="2925230"/>
            <a:chExt cx="1273482" cy="1183692"/>
          </a:xfrm>
        </p:grpSpPr>
        <p:pic>
          <p:nvPicPr>
            <p:cNvPr id="128" name="Google Shape;128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596103" y="2925230"/>
              <a:ext cx="1273482" cy="1183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9" name="Google Shape;129;p13"/>
            <p:cNvSpPr txBox="1"/>
            <p:nvPr/>
          </p:nvSpPr>
          <p:spPr>
            <a:xfrm>
              <a:off x="9666594" y="2939678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</a:t>
              </a:r>
              <a:r>
                <a:rPr lang="es" sz="700"/>
                <a:t>aterial didáctico disponible a precio </a:t>
              </a:r>
              <a:r>
                <a:rPr lang="es" sz="700"/>
                <a:t>más</a:t>
              </a:r>
              <a:r>
                <a:rPr lang="es" sz="700"/>
                <a:t> </a:t>
              </a:r>
              <a:r>
                <a:rPr lang="es" sz="700"/>
                <a:t>económico</a:t>
              </a:r>
              <a:endParaRPr sz="700"/>
            </a:p>
          </p:txBody>
        </p:sp>
      </p:grpSp>
      <p:grpSp>
        <p:nvGrpSpPr>
          <p:cNvPr id="130" name="Google Shape;130;p13"/>
          <p:cNvGrpSpPr/>
          <p:nvPr/>
        </p:nvGrpSpPr>
        <p:grpSpPr>
          <a:xfrm>
            <a:off x="5936912" y="4262050"/>
            <a:ext cx="1110145" cy="231073"/>
            <a:chOff x="9596103" y="1478428"/>
            <a:chExt cx="1273686" cy="1182565"/>
          </a:xfrm>
        </p:grpSpPr>
        <p:pic>
          <p:nvPicPr>
            <p:cNvPr id="131" name="Google Shape;131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596103" y="1478428"/>
              <a:ext cx="1273686" cy="11825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" name="Google Shape;132;p13"/>
            <p:cNvSpPr txBox="1"/>
            <p:nvPr/>
          </p:nvSpPr>
          <p:spPr>
            <a:xfrm>
              <a:off x="9666594" y="1498787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Bajo presupuesto</a:t>
              </a:r>
              <a:endParaRPr sz="700"/>
            </a:p>
          </p:txBody>
        </p:sp>
      </p:grpSp>
      <p:grpSp>
        <p:nvGrpSpPr>
          <p:cNvPr id="133" name="Google Shape;133;p13"/>
          <p:cNvGrpSpPr/>
          <p:nvPr/>
        </p:nvGrpSpPr>
        <p:grpSpPr>
          <a:xfrm>
            <a:off x="1683277" y="1098252"/>
            <a:ext cx="1323652" cy="655859"/>
            <a:chOff x="9599852" y="4353347"/>
            <a:chExt cx="1284725" cy="1192255"/>
          </a:xfrm>
        </p:grpSpPr>
        <p:pic>
          <p:nvPicPr>
            <p:cNvPr id="134" name="Google Shape;134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" name="Google Shape;135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sz="700"/>
                <a:t>Participación en concursos estudiantiles propios del área de tecnología con destacadas actuaciones</a:t>
              </a:r>
              <a:endParaRPr sz="700"/>
            </a:p>
          </p:txBody>
        </p:sp>
      </p:grpSp>
      <p:grpSp>
        <p:nvGrpSpPr>
          <p:cNvPr id="136" name="Google Shape;136;p13"/>
          <p:cNvGrpSpPr/>
          <p:nvPr/>
        </p:nvGrpSpPr>
        <p:grpSpPr>
          <a:xfrm>
            <a:off x="3051427" y="1057716"/>
            <a:ext cx="1323652" cy="736933"/>
            <a:chOff x="9599852" y="4353347"/>
            <a:chExt cx="1284725" cy="1192255"/>
          </a:xfrm>
        </p:grpSpPr>
        <p:pic>
          <p:nvPicPr>
            <p:cNvPr id="137" name="Google Shape;137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8" name="Google Shape;138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Mejores resultados </a:t>
              </a:r>
              <a:r>
                <a:rPr lang="es" sz="700"/>
                <a:t>académicos</a:t>
              </a:r>
              <a:r>
                <a:rPr lang="es" sz="700"/>
                <a:t> dada la </a:t>
              </a:r>
              <a:r>
                <a:rPr lang="es" sz="700"/>
                <a:t>importancia</a:t>
              </a:r>
              <a:r>
                <a:rPr lang="es" sz="700"/>
                <a:t> de fortalecer el  </a:t>
              </a:r>
              <a:r>
                <a:rPr lang="es" sz="700"/>
                <a:t>área</a:t>
              </a:r>
              <a:r>
                <a:rPr lang="es" sz="700"/>
                <a:t> de </a:t>
              </a:r>
              <a:r>
                <a:rPr lang="es" sz="700"/>
                <a:t>tecnología y su influencia en otras áreas</a:t>
              </a:r>
              <a:endParaRPr sz="700"/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1987698" y="1920962"/>
            <a:ext cx="1003755" cy="473564"/>
            <a:chOff x="9599852" y="4353347"/>
            <a:chExt cx="1284725" cy="1192255"/>
          </a:xfrm>
        </p:grpSpPr>
        <p:pic>
          <p:nvPicPr>
            <p:cNvPr id="140" name="Google Shape;140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1" name="Google Shape;141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Reconocimiento nacional como colegio innovador</a:t>
              </a:r>
              <a:endParaRPr sz="700"/>
            </a:p>
          </p:txBody>
        </p:sp>
      </p:grpSp>
      <p:grpSp>
        <p:nvGrpSpPr>
          <p:cNvPr id="142" name="Google Shape;142;p13"/>
          <p:cNvGrpSpPr/>
          <p:nvPr/>
        </p:nvGrpSpPr>
        <p:grpSpPr>
          <a:xfrm>
            <a:off x="3511953" y="1754178"/>
            <a:ext cx="935023" cy="936039"/>
            <a:chOff x="9599852" y="4353347"/>
            <a:chExt cx="1284725" cy="1192255"/>
          </a:xfrm>
        </p:grpSpPr>
        <p:pic>
          <p:nvPicPr>
            <p:cNvPr id="143" name="Google Shape;143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599852" y="4353347"/>
              <a:ext cx="1284725" cy="11922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Google Shape;144;p13"/>
            <p:cNvSpPr txBox="1"/>
            <p:nvPr/>
          </p:nvSpPr>
          <p:spPr>
            <a:xfrm>
              <a:off x="9675964" y="4383990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Estudiantes destacados nacionalmente por su desarrollo de proyectos y soluciones</a:t>
              </a:r>
              <a:endParaRPr sz="700"/>
            </a:p>
          </p:txBody>
        </p:sp>
      </p:grpSp>
      <p:sp>
        <p:nvSpPr>
          <p:cNvPr id="145" name="Google Shape;145;p13"/>
          <p:cNvSpPr txBox="1"/>
          <p:nvPr/>
        </p:nvSpPr>
        <p:spPr>
          <a:xfrm>
            <a:off x="3683250" y="4556450"/>
            <a:ext cx="1777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700"/>
              <a:t>*Ministerio de Educación Nacional</a:t>
            </a:r>
            <a:endParaRPr sz="700"/>
          </a:p>
        </p:txBody>
      </p:sp>
      <p:grpSp>
        <p:nvGrpSpPr>
          <p:cNvPr id="146" name="Google Shape;146;p13"/>
          <p:cNvGrpSpPr/>
          <p:nvPr/>
        </p:nvGrpSpPr>
        <p:grpSpPr>
          <a:xfrm>
            <a:off x="408151" y="3147612"/>
            <a:ext cx="1110155" cy="715250"/>
            <a:chOff x="346446" y="619428"/>
            <a:chExt cx="1276333" cy="1190496"/>
          </a:xfrm>
        </p:grpSpPr>
        <p:pic>
          <p:nvPicPr>
            <p:cNvPr id="147" name="Google Shape;147;p1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46446" y="619428"/>
              <a:ext cx="1276333" cy="119049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8" name="Google Shape;148;p13"/>
            <p:cNvSpPr txBox="1"/>
            <p:nvPr/>
          </p:nvSpPr>
          <p:spPr>
            <a:xfrm>
              <a:off x="427506" y="647976"/>
              <a:ext cx="1132500" cy="107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700"/>
                <a:t>Se </a:t>
              </a:r>
              <a:r>
                <a:rPr lang="es" sz="700"/>
                <a:t>dará</a:t>
              </a:r>
              <a:r>
                <a:rPr lang="es" sz="700"/>
                <a:t> </a:t>
              </a:r>
              <a:r>
                <a:rPr lang="es" sz="700"/>
                <a:t>asesoría</a:t>
              </a:r>
              <a:r>
                <a:rPr lang="es" sz="700"/>
                <a:t> y </a:t>
              </a:r>
              <a:r>
                <a:rPr lang="es" sz="700"/>
                <a:t>capacitación</a:t>
              </a:r>
              <a:r>
                <a:rPr lang="es" sz="700"/>
                <a:t> presencial o virtual para sacar el </a:t>
              </a:r>
              <a:r>
                <a:rPr lang="es" sz="700"/>
                <a:t>máximo</a:t>
              </a:r>
              <a:r>
                <a:rPr lang="es" sz="700"/>
                <a:t> provecho de los kit didacticos.</a:t>
              </a:r>
              <a:endParaRPr sz="7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