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6" r:id="rId2"/>
    <p:sldId id="318" r:id="rId3"/>
    <p:sldId id="319" r:id="rId4"/>
    <p:sldId id="321" r:id="rId5"/>
    <p:sldId id="330" r:id="rId6"/>
    <p:sldId id="331" r:id="rId7"/>
    <p:sldId id="320" r:id="rId8"/>
    <p:sldId id="342" r:id="rId9"/>
    <p:sldId id="334" r:id="rId10"/>
    <p:sldId id="335" r:id="rId11"/>
    <p:sldId id="336" r:id="rId12"/>
    <p:sldId id="343" r:id="rId13"/>
    <p:sldId id="337" r:id="rId14"/>
    <p:sldId id="341" r:id="rId15"/>
    <p:sldId id="344" r:id="rId16"/>
    <p:sldId id="345" r:id="rId17"/>
    <p:sldId id="346" r:id="rId18"/>
    <p:sldId id="347" r:id="rId19"/>
    <p:sldId id="348" r:id="rId20"/>
    <p:sldId id="339" r:id="rId21"/>
    <p:sldId id="349" r:id="rId22"/>
    <p:sldId id="350" r:id="rId23"/>
    <p:sldId id="351" r:id="rId24"/>
    <p:sldId id="352" r:id="rId25"/>
    <p:sldId id="353" r:id="rId26"/>
    <p:sldId id="354" r:id="rId27"/>
    <p:sldId id="355" r:id="rId28"/>
    <p:sldId id="356" r:id="rId29"/>
    <p:sldId id="357" r:id="rId30"/>
    <p:sldId id="325" r:id="rId31"/>
    <p:sldId id="359" r:id="rId32"/>
    <p:sldId id="326" r:id="rId33"/>
    <p:sldId id="328" r:id="rId34"/>
  </p:sldIdLst>
  <p:sldSz cx="8997950" cy="6858000"/>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3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8B01"/>
    <a:srgbClr val="FFFFFF"/>
    <a:srgbClr val="4F6228"/>
    <a:srgbClr val="00B0F0"/>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1139" autoAdjust="0"/>
  </p:normalViewPr>
  <p:slideViewPr>
    <p:cSldViewPr snapToGrid="0" snapToObjects="1">
      <p:cViewPr>
        <p:scale>
          <a:sx n="74" d="100"/>
          <a:sy n="74" d="100"/>
        </p:scale>
        <p:origin x="-1314" y="60"/>
      </p:cViewPr>
      <p:guideLst>
        <p:guide orient="horz" pos="2160"/>
        <p:guide pos="2834"/>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ABB964-4DCF-45A1-B3E1-B1EBA608697D}"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s-CO"/>
        </a:p>
      </dgm:t>
    </dgm:pt>
    <dgm:pt modelId="{87B34A68-A885-4945-8265-FACEC00812CD}" type="pres">
      <dgm:prSet presAssocID="{DEABB964-4DCF-45A1-B3E1-B1EBA608697D}" presName="Name0" presStyleCnt="0">
        <dgm:presLayoutVars>
          <dgm:dir/>
          <dgm:resizeHandles val="exact"/>
        </dgm:presLayoutVars>
      </dgm:prSet>
      <dgm:spPr/>
      <dgm:t>
        <a:bodyPr/>
        <a:lstStyle/>
        <a:p>
          <a:endParaRPr lang="es-CO"/>
        </a:p>
      </dgm:t>
    </dgm:pt>
  </dgm:ptLst>
  <dgm:cxnLst>
    <dgm:cxn modelId="{4E6D6929-A76E-4C12-9006-BF05FFE7B1CE}" type="presOf" srcId="{DEABB964-4DCF-45A1-B3E1-B1EBA608697D}" destId="{87B34A68-A885-4945-8265-FACEC00812CD}"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0314A4-3EE5-44D0-A2AC-00DA0B6D035C}" type="datetimeFigureOut">
              <a:rPr lang="es-CO" smtClean="0"/>
              <a:t>15/05/2018</a:t>
            </a:fld>
            <a:endParaRPr lang="es-CO"/>
          </a:p>
        </p:txBody>
      </p:sp>
      <p:sp>
        <p:nvSpPr>
          <p:cNvPr id="4" name="Marcador de imagen de diapositiva 3"/>
          <p:cNvSpPr>
            <a:spLocks noGrp="1" noRot="1" noChangeAspect="1"/>
          </p:cNvSpPr>
          <p:nvPr>
            <p:ph type="sldImg" idx="2"/>
          </p:nvPr>
        </p:nvSpPr>
        <p:spPr>
          <a:xfrm>
            <a:off x="1404938" y="1143000"/>
            <a:ext cx="4048125"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12C7F0-009C-496B-93D9-59AD7581B625}" type="slidenum">
              <a:rPr lang="es-CO" smtClean="0"/>
              <a:t>‹Nº›</a:t>
            </a:fld>
            <a:endParaRPr lang="es-CO"/>
          </a:p>
        </p:txBody>
      </p:sp>
    </p:spTree>
    <p:extLst>
      <p:ext uri="{BB962C8B-B14F-4D97-AF65-F5344CB8AC3E}">
        <p14:creationId xmlns:p14="http://schemas.microsoft.com/office/powerpoint/2010/main" val="2463823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74846" y="2130426"/>
            <a:ext cx="7648258" cy="1470025"/>
          </a:xfrm>
        </p:spPr>
        <p:txBody>
          <a:bodyPr/>
          <a:lstStyle/>
          <a:p>
            <a:r>
              <a:rPr lang="es-ES_tradnl"/>
              <a:t>Clic para editar título</a:t>
            </a:r>
            <a:endParaRPr lang="es-ES"/>
          </a:p>
        </p:txBody>
      </p:sp>
      <p:sp>
        <p:nvSpPr>
          <p:cNvPr id="3" name="Subtítulo 2"/>
          <p:cNvSpPr>
            <a:spLocks noGrp="1"/>
          </p:cNvSpPr>
          <p:nvPr>
            <p:ph type="subTitle" idx="1"/>
          </p:nvPr>
        </p:nvSpPr>
        <p:spPr>
          <a:xfrm>
            <a:off x="1349693" y="3886200"/>
            <a:ext cx="629856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a:t>Haga clic para modificar el estilo de subtítulo del patrón</a:t>
            </a:r>
            <a:endParaRPr lang="es-ES"/>
          </a:p>
        </p:txBody>
      </p:sp>
      <p:sp>
        <p:nvSpPr>
          <p:cNvPr id="4" name="Marcador de fecha 3"/>
          <p:cNvSpPr>
            <a:spLocks noGrp="1"/>
          </p:cNvSpPr>
          <p:nvPr>
            <p:ph type="dt" sz="half" idx="10"/>
          </p:nvPr>
        </p:nvSpPr>
        <p:spPr/>
        <p:txBody>
          <a:bodyPr/>
          <a:lstStyle/>
          <a:p>
            <a:fld id="{EEA2281A-C873-FF46-9820-D9411BCBE683}" type="datetimeFigureOut">
              <a:rPr lang="es-ES" smtClean="0"/>
              <a:t>15/05/2018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3908684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EEA2281A-C873-FF46-9820-D9411BCBE683}" type="datetimeFigureOut">
              <a:rPr lang="es-ES" smtClean="0"/>
              <a:t>15/05/2018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1423649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10776" y="4406901"/>
            <a:ext cx="7648258" cy="13620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10776" y="2906713"/>
            <a:ext cx="764825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EEA2281A-C873-FF46-9820-D9411BCBE683}" type="datetimeFigureOut">
              <a:rPr lang="es-ES" smtClean="0"/>
              <a:t>15/05/2018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2784317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449897" y="1600201"/>
            <a:ext cx="39740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4573958" y="1600201"/>
            <a:ext cx="39740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fecha 4"/>
          <p:cNvSpPr>
            <a:spLocks noGrp="1"/>
          </p:cNvSpPr>
          <p:nvPr>
            <p:ph type="dt" sz="half" idx="10"/>
          </p:nvPr>
        </p:nvSpPr>
        <p:spPr/>
        <p:txBody>
          <a:bodyPr/>
          <a:lstStyle/>
          <a:p>
            <a:fld id="{EEA2281A-C873-FF46-9820-D9411BCBE683}" type="datetimeFigureOut">
              <a:rPr lang="es-ES" smtClean="0"/>
              <a:t>15/05/2018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3079094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449898" y="1535113"/>
            <a:ext cx="397565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449898" y="2174875"/>
            <a:ext cx="397565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4570834" y="1535113"/>
            <a:ext cx="39772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4570834" y="2174875"/>
            <a:ext cx="39772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7" name="Marcador de fecha 6"/>
          <p:cNvSpPr>
            <a:spLocks noGrp="1"/>
          </p:cNvSpPr>
          <p:nvPr>
            <p:ph type="dt" sz="half" idx="10"/>
          </p:nvPr>
        </p:nvSpPr>
        <p:spPr/>
        <p:txBody>
          <a:bodyPr/>
          <a:lstStyle/>
          <a:p>
            <a:fld id="{EEA2281A-C873-FF46-9820-D9411BCBE683}" type="datetimeFigureOut">
              <a:rPr lang="es-ES" smtClean="0"/>
              <a:t>15/05/2018</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771070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fecha 2"/>
          <p:cNvSpPr>
            <a:spLocks noGrp="1"/>
          </p:cNvSpPr>
          <p:nvPr>
            <p:ph type="dt" sz="half" idx="10"/>
          </p:nvPr>
        </p:nvSpPr>
        <p:spPr/>
        <p:txBody>
          <a:bodyPr/>
          <a:lstStyle/>
          <a:p>
            <a:fld id="{EEA2281A-C873-FF46-9820-D9411BCBE683}" type="datetimeFigureOut">
              <a:rPr lang="es-ES" smtClean="0"/>
              <a:t>15/05/2018</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3802029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EA2281A-C873-FF46-9820-D9411BCBE683}" type="datetimeFigureOut">
              <a:rPr lang="es-ES" smtClean="0"/>
              <a:t>15/05/2018</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2595833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49898" y="273050"/>
            <a:ext cx="2960264" cy="1162050"/>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517949" y="273051"/>
            <a:ext cx="503010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449898" y="1435101"/>
            <a:ext cx="296026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EEA2281A-C873-FF46-9820-D9411BCBE683}" type="datetimeFigureOut">
              <a:rPr lang="es-ES" smtClean="0"/>
              <a:t>15/05/2018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2884353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63661" y="4800600"/>
            <a:ext cx="5398770" cy="566738"/>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763661" y="612775"/>
            <a:ext cx="539877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63661" y="5367338"/>
            <a:ext cx="539877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EEA2281A-C873-FF46-9820-D9411BCBE683}" type="datetimeFigureOut">
              <a:rPr lang="es-ES" smtClean="0"/>
              <a:t>15/05/2018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3767661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EEA2281A-C873-FF46-9820-D9411BCBE683}" type="datetimeFigureOut">
              <a:rPr lang="es-ES" smtClean="0"/>
              <a:t>15/05/2018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92929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23514" y="274639"/>
            <a:ext cx="2024539" cy="5851525"/>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449898" y="274639"/>
            <a:ext cx="5923650" cy="5851525"/>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EEA2281A-C873-FF46-9820-D9411BCBE683}" type="datetimeFigureOut">
              <a:rPr lang="es-ES" smtClean="0"/>
              <a:t>15/05/2018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526ADF25-3512-5348-9BF2-A2E64CDC4FA5}" type="slidenum">
              <a:rPr lang="es-ES" smtClean="0"/>
              <a:t>‹Nº›</a:t>
            </a:fld>
            <a:endParaRPr lang="es-ES"/>
          </a:p>
        </p:txBody>
      </p:sp>
    </p:spTree>
    <p:extLst>
      <p:ext uri="{BB962C8B-B14F-4D97-AF65-F5344CB8AC3E}">
        <p14:creationId xmlns:p14="http://schemas.microsoft.com/office/powerpoint/2010/main" val="3142430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0000"/>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49898" y="274638"/>
            <a:ext cx="8098155" cy="1143000"/>
          </a:xfrm>
          <a:prstGeom prst="rect">
            <a:avLst/>
          </a:prstGeom>
        </p:spPr>
        <p:txBody>
          <a:bodyPr vert="horz" lIns="91440" tIns="45720" rIns="91440" bIns="45720" rtlCol="0" anchor="ctr">
            <a:normAutofit/>
          </a:bodyPr>
          <a:lstStyle/>
          <a:p>
            <a:r>
              <a:rPr lang="es-ES_tradnl"/>
              <a:t>Clic para editar título</a:t>
            </a:r>
            <a:endParaRPr lang="es-ES"/>
          </a:p>
        </p:txBody>
      </p:sp>
      <p:sp>
        <p:nvSpPr>
          <p:cNvPr id="3" name="Marcador de texto 2"/>
          <p:cNvSpPr>
            <a:spLocks noGrp="1"/>
          </p:cNvSpPr>
          <p:nvPr>
            <p:ph type="body" idx="1"/>
          </p:nvPr>
        </p:nvSpPr>
        <p:spPr>
          <a:xfrm>
            <a:off x="449898" y="1600201"/>
            <a:ext cx="8098155" cy="4525963"/>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2"/>
          </p:nvPr>
        </p:nvSpPr>
        <p:spPr>
          <a:xfrm>
            <a:off x="449897" y="6356351"/>
            <a:ext cx="209952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A2281A-C873-FF46-9820-D9411BCBE683}" type="datetimeFigureOut">
              <a:rPr lang="es-ES" smtClean="0"/>
              <a:t>15/05/2018</a:t>
            </a:fld>
            <a:endParaRPr lang="es-ES"/>
          </a:p>
        </p:txBody>
      </p:sp>
      <p:sp>
        <p:nvSpPr>
          <p:cNvPr id="5" name="Marcador de pie de página 4"/>
          <p:cNvSpPr>
            <a:spLocks noGrp="1"/>
          </p:cNvSpPr>
          <p:nvPr>
            <p:ph type="ftr" sz="quarter" idx="3"/>
          </p:nvPr>
        </p:nvSpPr>
        <p:spPr>
          <a:xfrm>
            <a:off x="3074300" y="6356351"/>
            <a:ext cx="284935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448531" y="6356351"/>
            <a:ext cx="209952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6ADF25-3512-5348-9BF2-A2E64CDC4FA5}" type="slidenum">
              <a:rPr lang="es-ES" smtClean="0"/>
              <a:t>‹Nº›</a:t>
            </a:fld>
            <a:endParaRPr lang="es-ES"/>
          </a:p>
        </p:txBody>
      </p:sp>
    </p:spTree>
    <p:extLst>
      <p:ext uri="{BB962C8B-B14F-4D97-AF65-F5344CB8AC3E}">
        <p14:creationId xmlns:p14="http://schemas.microsoft.com/office/powerpoint/2010/main" val="26925023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hyperlink" Target="http://www.knowledgewoods.com/project-management/prince2.html"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0"/>
          </a:blip>
          <a:srcRect/>
          <a:stretch>
            <a:fillRect/>
          </a:stretch>
        </a:blipFill>
        <a:effectLst/>
      </p:bgPr>
    </p:bg>
    <p:spTree>
      <p:nvGrpSpPr>
        <p:cNvPr id="1" name=""/>
        <p:cNvGrpSpPr/>
        <p:nvPr/>
      </p:nvGrpSpPr>
      <p:grpSpPr>
        <a:xfrm>
          <a:off x="0" y="0"/>
          <a:ext cx="0" cy="0"/>
          <a:chOff x="0" y="0"/>
          <a:chExt cx="0" cy="0"/>
        </a:xfrm>
      </p:grpSpPr>
      <p:sp>
        <p:nvSpPr>
          <p:cNvPr id="6" name="2 Subtítulo"/>
          <p:cNvSpPr>
            <a:spLocks noGrp="1"/>
          </p:cNvSpPr>
          <p:nvPr>
            <p:ph type="subTitle" idx="4294967295"/>
          </p:nvPr>
        </p:nvSpPr>
        <p:spPr bwMode="auto">
          <a:xfrm>
            <a:off x="176523" y="2169996"/>
            <a:ext cx="8429330" cy="311804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62500" lnSpcReduction="20000"/>
          </a:bodyPr>
          <a:lstStyle/>
          <a:p>
            <a:pPr algn="ctr" eaLnBrk="1" hangingPunct="1">
              <a:buFont typeface="Arial" panose="020B0604020202020204" pitchFamily="34" charset="0"/>
              <a:buNone/>
            </a:pPr>
            <a:endParaRPr lang="es-CO" altLang="es-CO" b="1" dirty="0">
              <a:solidFill>
                <a:srgbClr val="00B050"/>
              </a:solidFill>
              <a:latin typeface="Arial Narrow" panose="020B0606020202030204" pitchFamily="34" charset="0"/>
              <a:ea typeface="ＭＳ Ｐゴシック" panose="020B0600070205080204" pitchFamily="34" charset="-128"/>
            </a:endParaRPr>
          </a:p>
          <a:p>
            <a:pPr algn="ctr" eaLnBrk="1" hangingPunct="1">
              <a:buFont typeface="Arial" panose="020B0604020202020204" pitchFamily="34" charset="0"/>
              <a:buNone/>
            </a:pPr>
            <a:r>
              <a:rPr lang="es-CO" altLang="es-CO" sz="5100" b="1" dirty="0">
                <a:latin typeface="Arial Narrow" panose="020B0606020202030204" pitchFamily="34" charset="0"/>
                <a:ea typeface="ＭＳ Ｐゴシック" panose="020B0600070205080204" pitchFamily="34" charset="-128"/>
              </a:rPr>
              <a:t>ESPECIALIZACIÓN EN GERENCIA DE PROYECTOS</a:t>
            </a:r>
          </a:p>
          <a:p>
            <a:pPr algn="ctr" eaLnBrk="1" hangingPunct="1">
              <a:buFont typeface="Arial" panose="020B0604020202020204" pitchFamily="34" charset="0"/>
              <a:buNone/>
            </a:pPr>
            <a:endParaRPr lang="es-CO" altLang="es-CO" b="1" dirty="0">
              <a:latin typeface="Arial Narrow" panose="020B0606020202030204" pitchFamily="34" charset="0"/>
              <a:ea typeface="ＭＳ Ｐゴシック" panose="020B0600070205080204" pitchFamily="34" charset="-128"/>
            </a:endParaRPr>
          </a:p>
          <a:p>
            <a:pPr algn="ctr" eaLnBrk="1" hangingPunct="1">
              <a:buFont typeface="Arial" panose="020B0604020202020204" pitchFamily="34" charset="0"/>
              <a:buNone/>
            </a:pPr>
            <a:endParaRPr lang="es-CO" altLang="es-CO" b="1" dirty="0">
              <a:latin typeface="Arial Narrow" panose="020B0606020202030204" pitchFamily="34" charset="0"/>
              <a:ea typeface="ＭＳ Ｐゴシック" panose="020B0600070205080204" pitchFamily="34" charset="-128"/>
            </a:endParaRPr>
          </a:p>
          <a:p>
            <a:pPr algn="ctr" eaLnBrk="1" hangingPunct="1">
              <a:buFont typeface="Arial" panose="020B0604020202020204" pitchFamily="34" charset="0"/>
              <a:buNone/>
            </a:pPr>
            <a:endParaRPr lang="es-CO" altLang="es-CO" b="1" dirty="0">
              <a:latin typeface="Arial Narrow" panose="020B0606020202030204" pitchFamily="34" charset="0"/>
              <a:ea typeface="ＭＳ Ｐゴシック" panose="020B0600070205080204" pitchFamily="34" charset="-128"/>
            </a:endParaRPr>
          </a:p>
          <a:p>
            <a:pPr algn="ctr" eaLnBrk="1" hangingPunct="1">
              <a:buFont typeface="Arial" panose="020B0604020202020204" pitchFamily="34" charset="0"/>
              <a:buNone/>
            </a:pPr>
            <a:r>
              <a:rPr lang="es-CO" altLang="es-CO" b="1" dirty="0">
                <a:latin typeface="Arial Narrow" panose="020B0606020202030204" pitchFamily="34" charset="0"/>
                <a:ea typeface="ＭＳ Ｐゴシック" panose="020B0600070205080204" pitchFamily="34" charset="-128"/>
              </a:rPr>
              <a:t>Seminario de Investigación</a:t>
            </a:r>
          </a:p>
          <a:p>
            <a:pPr algn="ctr" eaLnBrk="1" hangingPunct="1">
              <a:buFont typeface="Arial" panose="020B0604020202020204" pitchFamily="34" charset="0"/>
              <a:buNone/>
            </a:pPr>
            <a:r>
              <a:rPr lang="es-CO" altLang="es-CO" b="1" dirty="0">
                <a:latin typeface="Arial Narrow" panose="020B0606020202030204" pitchFamily="34" charset="0"/>
                <a:ea typeface="ＭＳ Ｐゴシック" panose="020B0600070205080204" pitchFamily="34" charset="-128"/>
              </a:rPr>
              <a:t>Departamento de Proyectos</a:t>
            </a:r>
          </a:p>
          <a:p>
            <a:pPr algn="ctr" eaLnBrk="1" hangingPunct="1">
              <a:buFont typeface="Arial" panose="020B0604020202020204" pitchFamily="34" charset="0"/>
              <a:buNone/>
            </a:pPr>
            <a:r>
              <a:rPr lang="es-CO" altLang="es-CO" b="1" dirty="0">
                <a:latin typeface="Arial Narrow" panose="020B0606020202030204" pitchFamily="34" charset="0"/>
                <a:ea typeface="ＭＳ Ｐゴシック" panose="020B0600070205080204" pitchFamily="34" charset="-128"/>
              </a:rPr>
              <a:t>Facultad de Ingeniería</a:t>
            </a:r>
          </a:p>
          <a:p>
            <a:pPr algn="ctr" eaLnBrk="1" hangingPunct="1">
              <a:buFont typeface="Arial" panose="020B0604020202020204" pitchFamily="34" charset="0"/>
              <a:buNone/>
            </a:pPr>
            <a:r>
              <a:rPr lang="es-CO" altLang="es-CO" b="1" dirty="0">
                <a:latin typeface="Arial Narrow" panose="020B0606020202030204" pitchFamily="34" charset="0"/>
                <a:ea typeface="ＭＳ Ｐゴシック" panose="020B0600070205080204" pitchFamily="34" charset="-128"/>
              </a:rPr>
              <a:t>2018</a:t>
            </a:r>
          </a:p>
          <a:p>
            <a:pPr algn="ctr" eaLnBrk="1" hangingPunct="1">
              <a:buFont typeface="Arial" panose="020B0604020202020204" pitchFamily="34" charset="0"/>
              <a:buNone/>
            </a:pPr>
            <a:endParaRPr lang="es-CO" altLang="es-CO" sz="4330" b="1" i="1" dirty="0">
              <a:solidFill>
                <a:srgbClr val="00B050"/>
              </a:solidFill>
              <a:latin typeface="Arial Narrow" panose="020B0606020202030204" pitchFamily="34" charset="0"/>
              <a:ea typeface="ＭＳ Ｐゴシック" panose="020B0600070205080204" pitchFamily="34" charset="-128"/>
            </a:endParaRPr>
          </a:p>
          <a:p>
            <a:pPr algn="ctr" eaLnBrk="1" hangingPunct="1">
              <a:buFont typeface="Arial" panose="020B0604020202020204" pitchFamily="34" charset="0"/>
              <a:buNone/>
            </a:pPr>
            <a:endParaRPr lang="es-CO" altLang="es-CO" sz="4330" b="1" i="1" dirty="0">
              <a:solidFill>
                <a:srgbClr val="00B050"/>
              </a:solidFill>
              <a:latin typeface="Arial Narrow" panose="020B0606020202030204" pitchFamily="34" charset="0"/>
              <a:ea typeface="ＭＳ Ｐゴシック" panose="020B0600070205080204" pitchFamily="34" charset="-128"/>
            </a:endParaRPr>
          </a:p>
        </p:txBody>
      </p:sp>
    </p:spTree>
    <p:extLst>
      <p:ext uri="{BB962C8B-B14F-4D97-AF65-F5344CB8AC3E}">
        <p14:creationId xmlns:p14="http://schemas.microsoft.com/office/powerpoint/2010/main" val="28255100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74846" y="1612851"/>
            <a:ext cx="7648258" cy="1766843"/>
          </a:xfrm>
        </p:spPr>
        <p:txBody>
          <a:bodyPr>
            <a:noAutofit/>
          </a:bodyPr>
          <a:lstStyle/>
          <a:p>
            <a:r>
              <a:rPr lang="es-ES" sz="2800" b="1" dirty="0">
                <a:latin typeface="Arial Narrow" panose="020B0606020202030204" pitchFamily="34" charset="0"/>
              </a:rPr>
              <a:t>METODOLOGÍA DE GERENCIA DE PROYECTOS PARA EL SECTOR ELECTROMECÁNICO. DISEÑO Y APLICACIÓN EN LA EMPRESA CX-01*</a:t>
            </a:r>
          </a:p>
        </p:txBody>
      </p:sp>
      <p:sp>
        <p:nvSpPr>
          <p:cNvPr id="3" name="2 Subtítulo"/>
          <p:cNvSpPr>
            <a:spLocks noGrp="1"/>
          </p:cNvSpPr>
          <p:nvPr>
            <p:ph type="subTitle" idx="1"/>
          </p:nvPr>
        </p:nvSpPr>
        <p:spPr>
          <a:xfrm>
            <a:off x="1349692" y="3878898"/>
            <a:ext cx="7290647" cy="1724607"/>
          </a:xfrm>
        </p:spPr>
        <p:txBody>
          <a:bodyPr>
            <a:normAutofit fontScale="85000" lnSpcReduction="20000"/>
          </a:bodyPr>
          <a:lstStyle/>
          <a:p>
            <a:pPr algn="r"/>
            <a:r>
              <a:rPr lang="es-CO" b="1" dirty="0"/>
              <a:t>Diego Martínez</a:t>
            </a:r>
          </a:p>
          <a:p>
            <a:pPr algn="r"/>
            <a:r>
              <a:rPr lang="es-CO" b="1" dirty="0"/>
              <a:t>Oscar Marulanda</a:t>
            </a:r>
          </a:p>
          <a:p>
            <a:pPr algn="r"/>
            <a:r>
              <a:rPr lang="es-CO" b="1" dirty="0"/>
              <a:t>Juan Camilo Guerrero</a:t>
            </a:r>
          </a:p>
          <a:p>
            <a:pPr algn="r"/>
            <a:r>
              <a:rPr lang="es-CO" b="1" dirty="0"/>
              <a:t>Paola Torrejano</a:t>
            </a:r>
          </a:p>
        </p:txBody>
      </p:sp>
    </p:spTree>
    <p:extLst>
      <p:ext uri="{BB962C8B-B14F-4D97-AF65-F5344CB8AC3E}">
        <p14:creationId xmlns:p14="http://schemas.microsoft.com/office/powerpoint/2010/main" val="19615483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2 Marcador de contenido"/>
          <p:cNvSpPr txBox="1">
            <a:spLocks/>
          </p:cNvSpPr>
          <p:nvPr/>
        </p:nvSpPr>
        <p:spPr>
          <a:xfrm>
            <a:off x="449899" y="2060299"/>
            <a:ext cx="8040475" cy="3925514"/>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defTabSz="899770">
              <a:buNone/>
              <a:defRPr/>
            </a:pPr>
            <a:r>
              <a:rPr lang="es-CO" sz="2755" dirty="0">
                <a:solidFill>
                  <a:sysClr val="windowText" lastClr="000000"/>
                </a:solidFill>
                <a:latin typeface="Arial Narrow" panose="020B0606020202030204" pitchFamily="34" charset="0"/>
              </a:rPr>
              <a:t>- PLANTEAMIENTO DE LA INVESTIGACIÓN</a:t>
            </a:r>
          </a:p>
          <a:p>
            <a:pPr marL="0" indent="0" defTabSz="899770">
              <a:buNone/>
              <a:defRPr/>
            </a:pPr>
            <a:r>
              <a:rPr lang="es-CO" sz="2755" dirty="0">
                <a:solidFill>
                  <a:sysClr val="windowText" lastClr="000000"/>
                </a:solidFill>
                <a:latin typeface="Arial Narrow" panose="020B0606020202030204" pitchFamily="34" charset="0"/>
              </a:rPr>
              <a:t>- MARCO TEÓRICO  </a:t>
            </a:r>
          </a:p>
          <a:p>
            <a:pPr marL="0" indent="0" defTabSz="899770">
              <a:buNone/>
              <a:defRPr/>
            </a:pPr>
            <a:r>
              <a:rPr lang="es-CO" sz="2755" dirty="0">
                <a:solidFill>
                  <a:sysClr val="windowText" lastClr="000000"/>
                </a:solidFill>
                <a:latin typeface="Arial Narrow" panose="020B0606020202030204" pitchFamily="34" charset="0"/>
              </a:rPr>
              <a:t>- METODOLOGÍA – TRABAJO DE CAMPO</a:t>
            </a:r>
          </a:p>
          <a:p>
            <a:pPr marL="0" indent="0" defTabSz="899770">
              <a:buNone/>
              <a:defRPr/>
            </a:pPr>
            <a:r>
              <a:rPr lang="es-CO" sz="2755" dirty="0">
                <a:solidFill>
                  <a:sysClr val="windowText" lastClr="000000"/>
                </a:solidFill>
                <a:latin typeface="Arial Narrow" panose="020B0606020202030204" pitchFamily="34" charset="0"/>
              </a:rPr>
              <a:t>- RESULTADOS</a:t>
            </a:r>
          </a:p>
          <a:p>
            <a:pPr marL="0" indent="0" defTabSz="899770">
              <a:buNone/>
              <a:defRPr/>
            </a:pPr>
            <a:r>
              <a:rPr lang="es-CO" sz="2755" dirty="0">
                <a:solidFill>
                  <a:sysClr val="windowText" lastClr="000000"/>
                </a:solidFill>
                <a:latin typeface="Arial Narrow" panose="020B0606020202030204" pitchFamily="34" charset="0"/>
              </a:rPr>
              <a:t>- METODOLOGÍA PROPUESTA</a:t>
            </a:r>
          </a:p>
          <a:p>
            <a:pPr marL="0" indent="0" defTabSz="899770">
              <a:buNone/>
              <a:defRPr/>
            </a:pPr>
            <a:r>
              <a:rPr lang="es-CO" sz="2755" dirty="0">
                <a:solidFill>
                  <a:sysClr val="windowText" lastClr="000000"/>
                </a:solidFill>
                <a:latin typeface="Arial Narrow" panose="020B0606020202030204" pitchFamily="34" charset="0"/>
              </a:rPr>
              <a:t>- CONCLUSIONES Y RECOMENDACIONES</a:t>
            </a:r>
          </a:p>
          <a:p>
            <a:pPr marL="337414" indent="-337414" defTabSz="899770">
              <a:defRPr/>
            </a:pPr>
            <a:endParaRPr lang="es-CO" sz="2755" dirty="0">
              <a:solidFill>
                <a:sysClr val="windowText" lastClr="000000"/>
              </a:solidFill>
              <a:latin typeface="Calibri"/>
            </a:endParaRPr>
          </a:p>
          <a:p>
            <a:pPr marL="337414" indent="-337414" defTabSz="899770">
              <a:defRPr/>
            </a:pPr>
            <a:endParaRPr lang="es-CO" sz="2755" dirty="0">
              <a:solidFill>
                <a:sysClr val="windowText" lastClr="000000"/>
              </a:solidFill>
              <a:latin typeface="Calibri"/>
            </a:endParaRPr>
          </a:p>
        </p:txBody>
      </p:sp>
      <p:sp>
        <p:nvSpPr>
          <p:cNvPr id="6" name="3 Rectángulo"/>
          <p:cNvSpPr/>
          <p:nvPr/>
        </p:nvSpPr>
        <p:spPr>
          <a:xfrm>
            <a:off x="164751" y="759131"/>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Estructura de la presentación</a:t>
            </a:r>
          </a:p>
        </p:txBody>
      </p:sp>
    </p:spTree>
    <p:extLst>
      <p:ext uri="{BB962C8B-B14F-4D97-AF65-F5344CB8AC3E}">
        <p14:creationId xmlns:p14="http://schemas.microsoft.com/office/powerpoint/2010/main" val="37358933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3 Rectángulo"/>
          <p:cNvSpPr/>
          <p:nvPr/>
        </p:nvSpPr>
        <p:spPr>
          <a:xfrm>
            <a:off x="164751" y="759131"/>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Introducción</a:t>
            </a:r>
          </a:p>
        </p:txBody>
      </p:sp>
      <p:sp>
        <p:nvSpPr>
          <p:cNvPr id="4" name="2 Marcador de contenido">
            <a:extLst>
              <a:ext uri="{FF2B5EF4-FFF2-40B4-BE49-F238E27FC236}">
                <a16:creationId xmlns="" xmlns:a16="http://schemas.microsoft.com/office/drawing/2014/main" id="{2A984C93-BAE1-444F-902E-EE38F86025EB}"/>
              </a:ext>
            </a:extLst>
          </p:cNvPr>
          <p:cNvSpPr txBox="1">
            <a:spLocks/>
          </p:cNvSpPr>
          <p:nvPr/>
        </p:nvSpPr>
        <p:spPr>
          <a:xfrm>
            <a:off x="164751" y="1633491"/>
            <a:ext cx="8680615" cy="4352322"/>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37414" indent="-337414" defTabSz="899770">
              <a:defRPr/>
            </a:pPr>
            <a:endParaRPr lang="es-CO" sz="1800" dirty="0">
              <a:solidFill>
                <a:sysClr val="windowText" lastClr="000000"/>
              </a:solidFill>
              <a:latin typeface="Calibri"/>
            </a:endParaRPr>
          </a:p>
        </p:txBody>
      </p:sp>
      <p:sp>
        <p:nvSpPr>
          <p:cNvPr id="2" name="Rectángulo redondeado 1"/>
          <p:cNvSpPr/>
          <p:nvPr/>
        </p:nvSpPr>
        <p:spPr>
          <a:xfrm>
            <a:off x="600635" y="1882588"/>
            <a:ext cx="5665694" cy="41237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Importancia de comunicación con el paso del tiempo.</a:t>
            </a:r>
            <a:endParaRPr lang="es-ES" dirty="0"/>
          </a:p>
        </p:txBody>
      </p:sp>
      <p:sp>
        <p:nvSpPr>
          <p:cNvPr id="5" name="Rectángulo redondeado 4"/>
          <p:cNvSpPr/>
          <p:nvPr/>
        </p:nvSpPr>
        <p:spPr>
          <a:xfrm>
            <a:off x="600635" y="2412174"/>
            <a:ext cx="5665694" cy="41237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Necesidades del consumidor – sociedad.</a:t>
            </a:r>
            <a:endParaRPr lang="es-ES" dirty="0"/>
          </a:p>
        </p:txBody>
      </p:sp>
      <p:sp>
        <p:nvSpPr>
          <p:cNvPr id="6" name="Rectángulo redondeado 5"/>
          <p:cNvSpPr/>
          <p:nvPr/>
        </p:nvSpPr>
        <p:spPr>
          <a:xfrm>
            <a:off x="600635" y="2942428"/>
            <a:ext cx="1111624" cy="41237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Servicios.</a:t>
            </a:r>
            <a:endParaRPr lang="es-ES" dirty="0"/>
          </a:p>
        </p:txBody>
      </p:sp>
      <p:sp>
        <p:nvSpPr>
          <p:cNvPr id="9" name="Rectángulo redondeado 8"/>
          <p:cNvSpPr/>
          <p:nvPr/>
        </p:nvSpPr>
        <p:spPr>
          <a:xfrm>
            <a:off x="600634" y="3521489"/>
            <a:ext cx="1434353" cy="41237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Data Center.</a:t>
            </a:r>
            <a:endParaRPr lang="es-ES" dirty="0"/>
          </a:p>
        </p:txBody>
      </p:sp>
      <p:sp>
        <p:nvSpPr>
          <p:cNvPr id="10" name="Marcador de contenido 2"/>
          <p:cNvSpPr txBox="1">
            <a:spLocks/>
          </p:cNvSpPr>
          <p:nvPr/>
        </p:nvSpPr>
        <p:spPr>
          <a:xfrm>
            <a:off x="521616" y="4135437"/>
            <a:ext cx="8098155" cy="1191728"/>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es-CO" sz="1600" dirty="0"/>
              <a:t>La empresa CX-01 debe pensar en renovar sus equipos, en detectar riesgos a tiempo, lo cual lleva a pensar en la necesidad de aplicar una metodología de la gerencia de proyectos logrando planear, ejecutar, monitorear y controlar adecuadamente cada uno de los proyectos que incluyen sistemas tecnológicos.</a:t>
            </a:r>
            <a:endParaRPr lang="es-ES" sz="2000" dirty="0"/>
          </a:p>
        </p:txBody>
      </p:sp>
    </p:spTree>
    <p:extLst>
      <p:ext uri="{BB962C8B-B14F-4D97-AF65-F5344CB8AC3E}">
        <p14:creationId xmlns:p14="http://schemas.microsoft.com/office/powerpoint/2010/main" val="1724861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49898" y="274638"/>
            <a:ext cx="8236902" cy="1143000"/>
          </a:xfrm>
          <a:ln/>
        </p:spPr>
        <p:style>
          <a:lnRef idx="2">
            <a:schemeClr val="accent3">
              <a:shade val="50000"/>
            </a:schemeClr>
          </a:lnRef>
          <a:fillRef idx="1">
            <a:schemeClr val="accent3"/>
          </a:fillRef>
          <a:effectRef idx="0">
            <a:schemeClr val="accent3"/>
          </a:effectRef>
          <a:fontRef idx="minor">
            <a:schemeClr val="lt1"/>
          </a:fontRef>
        </p:style>
        <p:txBody>
          <a:bodyPr/>
          <a:lstStyle/>
          <a:p>
            <a:r>
              <a:rPr lang="es-ES" dirty="0">
                <a:solidFill>
                  <a:schemeClr val="tx1"/>
                </a:solidFill>
                <a:latin typeface="Arial Narrow" panose="020B0606020202030204" pitchFamily="34" charset="0"/>
              </a:rPr>
              <a:t>PLANTEAMIENTO DEL PROBLEMA</a:t>
            </a:r>
            <a:endParaRPr lang="es-CO" dirty="0">
              <a:solidFill>
                <a:schemeClr val="tx1"/>
              </a:solidFill>
              <a:latin typeface="Arial Narrow" panose="020B0606020202030204" pitchFamily="34" charset="0"/>
            </a:endParaRPr>
          </a:p>
        </p:txBody>
      </p:sp>
      <p:sp>
        <p:nvSpPr>
          <p:cNvPr id="3" name="Marcador de contenido 2"/>
          <p:cNvSpPr>
            <a:spLocks noGrp="1"/>
          </p:cNvSpPr>
          <p:nvPr>
            <p:ph idx="1"/>
          </p:nvPr>
        </p:nvSpPr>
        <p:spPr>
          <a:xfrm>
            <a:off x="449898" y="1600202"/>
            <a:ext cx="8098155" cy="3877234"/>
          </a:xfrm>
        </p:spPr>
        <p:txBody>
          <a:bodyPr/>
          <a:lstStyle/>
          <a:p>
            <a:pPr marL="0" indent="0" algn="just">
              <a:buNone/>
            </a:pPr>
            <a:r>
              <a:rPr lang="es-CO" sz="2400" b="1" u="sng" dirty="0"/>
              <a:t>Formulación del problema</a:t>
            </a:r>
          </a:p>
          <a:p>
            <a:pPr marL="0" indent="0" algn="just">
              <a:buNone/>
            </a:pPr>
            <a:endParaRPr lang="es-CO" sz="2800" dirty="0"/>
          </a:p>
          <a:p>
            <a:pPr marL="0" indent="0" algn="just">
              <a:buNone/>
            </a:pPr>
            <a:r>
              <a:rPr lang="es-CO" sz="2400" dirty="0"/>
              <a:t>¿De qué forma se puede estructurar una metodología para la planeación, ejecución, control y monitoreo de los proyectos electromecánicos de la empresa CX-01, que permita administrar y </a:t>
            </a:r>
            <a:r>
              <a:rPr lang="es-CO" sz="2400" dirty="0" err="1"/>
              <a:t>gerenciar</a:t>
            </a:r>
            <a:r>
              <a:rPr lang="es-CO" sz="2400" dirty="0"/>
              <a:t> de manera óptima sus recursos? </a:t>
            </a:r>
          </a:p>
          <a:p>
            <a:pPr marL="0" indent="0">
              <a:buNone/>
            </a:pPr>
            <a:endParaRPr lang="es-ES" dirty="0"/>
          </a:p>
        </p:txBody>
      </p:sp>
    </p:spTree>
    <p:extLst>
      <p:ext uri="{BB962C8B-B14F-4D97-AF65-F5344CB8AC3E}">
        <p14:creationId xmlns:p14="http://schemas.microsoft.com/office/powerpoint/2010/main" val="3581975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Diagrama">
            <a:extLst>
              <a:ext uri="{FF2B5EF4-FFF2-40B4-BE49-F238E27FC236}">
                <a16:creationId xmlns="" xmlns:a16="http://schemas.microsoft.com/office/drawing/2014/main" id="{4E46DACB-799D-40D9-B12C-C10BCA46B1EF}"/>
              </a:ext>
            </a:extLst>
          </p:cNvPr>
          <p:cNvGraphicFramePr/>
          <p:nvPr>
            <p:extLst>
              <p:ext uri="{D42A27DB-BD31-4B8C-83A1-F6EECF244321}">
                <p14:modId xmlns:p14="http://schemas.microsoft.com/office/powerpoint/2010/main" val="2126901715"/>
              </p:ext>
            </p:extLst>
          </p:nvPr>
        </p:nvGraphicFramePr>
        <p:xfrm>
          <a:off x="449898" y="325020"/>
          <a:ext cx="7439043" cy="11247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Marcador de contenido 2"/>
          <p:cNvSpPr>
            <a:spLocks noGrp="1"/>
          </p:cNvSpPr>
          <p:nvPr>
            <p:ph idx="1"/>
          </p:nvPr>
        </p:nvSpPr>
        <p:spPr>
          <a:xfrm>
            <a:off x="449898" y="1595721"/>
            <a:ext cx="8098155" cy="4356843"/>
          </a:xfrm>
        </p:spPr>
        <p:txBody>
          <a:bodyPr>
            <a:normAutofit fontScale="85000" lnSpcReduction="10000"/>
          </a:bodyPr>
          <a:lstStyle/>
          <a:p>
            <a:pPr marL="0" indent="0" algn="just">
              <a:buNone/>
            </a:pPr>
            <a:r>
              <a:rPr lang="es-CO" sz="2000" b="1" u="sng" dirty="0"/>
              <a:t>¿Por qué la empresa?</a:t>
            </a:r>
          </a:p>
          <a:p>
            <a:pPr algn="just">
              <a:buFontTx/>
              <a:buChar char="-"/>
            </a:pPr>
            <a:r>
              <a:rPr lang="es-CO" sz="2000" dirty="0"/>
              <a:t>Herramientas de control.</a:t>
            </a:r>
          </a:p>
          <a:p>
            <a:pPr algn="just">
              <a:buFontTx/>
              <a:buChar char="-"/>
            </a:pPr>
            <a:r>
              <a:rPr lang="es-CO" sz="2000" dirty="0"/>
              <a:t>Seguimiento de los proyectos que estén siendo ejecutados.</a:t>
            </a:r>
          </a:p>
          <a:p>
            <a:pPr algn="just">
              <a:buFontTx/>
              <a:buChar char="-"/>
            </a:pPr>
            <a:r>
              <a:rPr lang="es-CO" sz="2000" dirty="0"/>
              <a:t>Dispuestos al cambio.</a:t>
            </a:r>
          </a:p>
          <a:p>
            <a:pPr algn="just">
              <a:buFontTx/>
              <a:buChar char="-"/>
            </a:pPr>
            <a:endParaRPr lang="es-CO" sz="2000" dirty="0"/>
          </a:p>
          <a:p>
            <a:pPr marL="0" indent="0" algn="just">
              <a:buNone/>
            </a:pPr>
            <a:r>
              <a:rPr lang="es-CO" sz="2000" b="1" u="sng" dirty="0"/>
              <a:t>¿Por qué el sector?</a:t>
            </a:r>
          </a:p>
          <a:p>
            <a:pPr algn="just">
              <a:buFontTx/>
              <a:buChar char="-"/>
            </a:pPr>
            <a:r>
              <a:rPr lang="es-CO" sz="2000" dirty="0"/>
              <a:t>Uso de las </a:t>
            </a:r>
            <a:r>
              <a:rPr lang="es-CO" sz="2000" dirty="0" err="1"/>
              <a:t>TIC’s</a:t>
            </a:r>
            <a:r>
              <a:rPr lang="es-CO" sz="2000" dirty="0"/>
              <a:t>.</a:t>
            </a:r>
          </a:p>
          <a:p>
            <a:pPr algn="just">
              <a:buFontTx/>
              <a:buChar char="-"/>
            </a:pPr>
            <a:r>
              <a:rPr lang="es-CO" sz="2000" dirty="0"/>
              <a:t>Estandarizar criterios de evaluación y regulación que beneficien la ejecución controlada de los proyectos de telecomunicaciones electromecánicos localizando cuidados y prevenciones en:</a:t>
            </a:r>
          </a:p>
          <a:p>
            <a:pPr algn="just">
              <a:buFontTx/>
              <a:buChar char="-"/>
            </a:pPr>
            <a:endParaRPr lang="es-CO" sz="2000" dirty="0"/>
          </a:p>
          <a:p>
            <a:pPr algn="just">
              <a:buFontTx/>
              <a:buChar char="-"/>
            </a:pPr>
            <a:endParaRPr lang="es-CO" sz="2000" dirty="0"/>
          </a:p>
          <a:p>
            <a:pPr marL="0" indent="0" algn="just">
              <a:buNone/>
            </a:pPr>
            <a:endParaRPr lang="es-CO" sz="2000" dirty="0"/>
          </a:p>
          <a:p>
            <a:pPr algn="just">
              <a:buFontTx/>
              <a:buChar char="-"/>
            </a:pPr>
            <a:r>
              <a:rPr lang="es-CO" sz="2000" dirty="0"/>
              <a:t>Investigación y comprensión de la normatividad actual aplicada en Colombia y así mismo relacionarla con la toma de decisiones dentro de la Gerencia de Proyectos. </a:t>
            </a:r>
          </a:p>
          <a:p>
            <a:pPr algn="just">
              <a:buFontTx/>
              <a:buChar char="-"/>
            </a:pPr>
            <a:endParaRPr lang="es-CO" sz="2000" dirty="0"/>
          </a:p>
          <a:p>
            <a:pPr algn="just">
              <a:buFontTx/>
              <a:buChar char="-"/>
            </a:pPr>
            <a:endParaRPr lang="es-CO" sz="2000" dirty="0"/>
          </a:p>
          <a:p>
            <a:pPr algn="just">
              <a:buFontTx/>
              <a:buChar char="-"/>
            </a:pPr>
            <a:endParaRPr lang="es-CO" sz="2000" dirty="0"/>
          </a:p>
          <a:p>
            <a:pPr algn="just">
              <a:buFontTx/>
              <a:buChar char="-"/>
            </a:pPr>
            <a:endParaRPr lang="es-CO" sz="2000" dirty="0"/>
          </a:p>
          <a:p>
            <a:pPr algn="just">
              <a:buFontTx/>
              <a:buChar char="-"/>
            </a:pPr>
            <a:endParaRPr lang="es-CO" sz="2000" dirty="0"/>
          </a:p>
          <a:p>
            <a:pPr algn="just">
              <a:buFontTx/>
              <a:buChar char="-"/>
            </a:pPr>
            <a:endParaRPr lang="es-CO" sz="2000" dirty="0"/>
          </a:p>
          <a:p>
            <a:pPr marL="0" indent="0" algn="just">
              <a:buNone/>
            </a:pPr>
            <a:endParaRPr lang="es-ES" sz="2000" dirty="0"/>
          </a:p>
        </p:txBody>
      </p:sp>
      <p:sp>
        <p:nvSpPr>
          <p:cNvPr id="2" name="Rectángulo redondeado 1"/>
          <p:cNvSpPr/>
          <p:nvPr/>
        </p:nvSpPr>
        <p:spPr>
          <a:xfrm>
            <a:off x="7198659" y="1873624"/>
            <a:ext cx="1349394" cy="699247"/>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b="1" dirty="0"/>
              <a:t>Falencias</a:t>
            </a:r>
            <a:endParaRPr lang="es-ES" b="1" dirty="0"/>
          </a:p>
        </p:txBody>
      </p:sp>
      <p:sp>
        <p:nvSpPr>
          <p:cNvPr id="3" name="Elipse 2"/>
          <p:cNvSpPr/>
          <p:nvPr/>
        </p:nvSpPr>
        <p:spPr>
          <a:xfrm>
            <a:off x="7564074" y="1550903"/>
            <a:ext cx="618564" cy="510984"/>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s-ES"/>
          </a:p>
        </p:txBody>
      </p:sp>
      <p:sp>
        <p:nvSpPr>
          <p:cNvPr id="7" name="Rectángulo 6"/>
          <p:cNvSpPr/>
          <p:nvPr/>
        </p:nvSpPr>
        <p:spPr>
          <a:xfrm>
            <a:off x="7727576" y="1721224"/>
            <a:ext cx="313765" cy="152400"/>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s-ES"/>
          </a:p>
        </p:txBody>
      </p:sp>
      <p:sp>
        <p:nvSpPr>
          <p:cNvPr id="8" name="Rectángulo redondeado 7"/>
          <p:cNvSpPr/>
          <p:nvPr/>
        </p:nvSpPr>
        <p:spPr>
          <a:xfrm>
            <a:off x="4829839" y="4446493"/>
            <a:ext cx="2734235" cy="29583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b="1" dirty="0"/>
              <a:t>Lugar adecuado</a:t>
            </a:r>
            <a:endParaRPr lang="es-ES" b="1" dirty="0"/>
          </a:p>
        </p:txBody>
      </p:sp>
      <p:sp>
        <p:nvSpPr>
          <p:cNvPr id="9" name="Rectángulo redondeado 8"/>
          <p:cNvSpPr/>
          <p:nvPr/>
        </p:nvSpPr>
        <p:spPr>
          <a:xfrm>
            <a:off x="1594412" y="4446493"/>
            <a:ext cx="2668100" cy="295835"/>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b="1" dirty="0"/>
              <a:t>Momento adecuado</a:t>
            </a:r>
            <a:endParaRPr lang="es-ES" b="1" dirty="0"/>
          </a:p>
        </p:txBody>
      </p:sp>
      <p:sp>
        <p:nvSpPr>
          <p:cNvPr id="10" name="1 Título"/>
          <p:cNvSpPr>
            <a:spLocks noGrp="1"/>
          </p:cNvSpPr>
          <p:nvPr>
            <p:ph type="title"/>
          </p:nvPr>
        </p:nvSpPr>
        <p:spPr>
          <a:xfrm>
            <a:off x="449898" y="274638"/>
            <a:ext cx="8236902" cy="1143000"/>
          </a:xfrm>
          <a:ln/>
        </p:spPr>
        <p:style>
          <a:lnRef idx="2">
            <a:schemeClr val="accent3">
              <a:shade val="50000"/>
            </a:schemeClr>
          </a:lnRef>
          <a:fillRef idx="1">
            <a:schemeClr val="accent3"/>
          </a:fillRef>
          <a:effectRef idx="0">
            <a:schemeClr val="accent3"/>
          </a:effectRef>
          <a:fontRef idx="minor">
            <a:schemeClr val="lt1"/>
          </a:fontRef>
        </p:style>
        <p:txBody>
          <a:bodyPr/>
          <a:lstStyle/>
          <a:p>
            <a:r>
              <a:rPr lang="es-ES" dirty="0">
                <a:solidFill>
                  <a:schemeClr val="tx1"/>
                </a:solidFill>
                <a:latin typeface="Arial Narrow" panose="020B0606020202030204" pitchFamily="34" charset="0"/>
              </a:rPr>
              <a:t>JUSTIFICACIÓN</a:t>
            </a:r>
            <a:endParaRPr lang="es-CO" dirty="0">
              <a:solidFill>
                <a:schemeClr val="tx1"/>
              </a:solidFill>
              <a:latin typeface="Arial Narrow" panose="020B0606020202030204" pitchFamily="34" charset="0"/>
            </a:endParaRPr>
          </a:p>
        </p:txBody>
      </p:sp>
      <p:sp>
        <p:nvSpPr>
          <p:cNvPr id="11" name="Flecha derecha 10"/>
          <p:cNvSpPr/>
          <p:nvPr/>
        </p:nvSpPr>
        <p:spPr>
          <a:xfrm>
            <a:off x="6257365" y="2133600"/>
            <a:ext cx="744070" cy="322729"/>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53913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 xmlns:a16="http://schemas.microsoft.com/office/drawing/2014/main" id="{96DD421D-77B9-41A6-AC11-F05BFB177DD4}"/>
              </a:ext>
            </a:extLst>
          </p:cNvPr>
          <p:cNvSpPr txBox="1">
            <a:spLocks/>
          </p:cNvSpPr>
          <p:nvPr/>
        </p:nvSpPr>
        <p:spPr>
          <a:xfrm>
            <a:off x="164751" y="1783977"/>
            <a:ext cx="8680615" cy="2662518"/>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defTabSz="899770">
              <a:buNone/>
              <a:defRPr/>
            </a:pPr>
            <a:r>
              <a:rPr lang="es-CO" sz="2000" b="1" u="sng" dirty="0">
                <a:solidFill>
                  <a:sysClr val="windowText" lastClr="000000"/>
                </a:solidFill>
                <a:latin typeface="Calibri"/>
              </a:rPr>
              <a:t>Objetivo General:</a:t>
            </a:r>
          </a:p>
          <a:p>
            <a:pPr marL="0" indent="0" defTabSz="899770">
              <a:buNone/>
              <a:defRPr/>
            </a:pPr>
            <a:endParaRPr lang="es-CO" sz="2000" dirty="0">
              <a:solidFill>
                <a:sysClr val="windowText" lastClr="000000"/>
              </a:solidFill>
              <a:latin typeface="Calibri"/>
            </a:endParaRPr>
          </a:p>
          <a:p>
            <a:pPr marL="0" indent="0" algn="just" defTabSz="899770">
              <a:buNone/>
              <a:defRPr/>
            </a:pPr>
            <a:r>
              <a:rPr lang="es-CO" sz="2000" dirty="0"/>
              <a:t>Proponer una metodología de la Gerencia de Proyectos que permita a la empresa CX-01 realizar una gestión adecuada y controlada de sus proyectos electromecánicos para el año 2018, teniendo en cuenta las necesidades y dificultades que se presentan actualmente en la organización en las diferentes fases de planeación, ejecución, control y monitoreo.</a:t>
            </a:r>
            <a:endParaRPr lang="es-ES" sz="2000" dirty="0"/>
          </a:p>
          <a:p>
            <a:pPr marL="0" indent="0" defTabSz="899770">
              <a:buNone/>
              <a:defRPr/>
            </a:pPr>
            <a:endParaRPr lang="es-CO" sz="1800" dirty="0">
              <a:solidFill>
                <a:sysClr val="windowText" lastClr="000000"/>
              </a:solidFill>
              <a:latin typeface="Calibri"/>
            </a:endParaRPr>
          </a:p>
        </p:txBody>
      </p:sp>
      <p:sp>
        <p:nvSpPr>
          <p:cNvPr id="4" name="3 Rectángulo"/>
          <p:cNvSpPr/>
          <p:nvPr/>
        </p:nvSpPr>
        <p:spPr>
          <a:xfrm>
            <a:off x="317335" y="899074"/>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Objetivos</a:t>
            </a:r>
          </a:p>
        </p:txBody>
      </p:sp>
    </p:spTree>
    <p:extLst>
      <p:ext uri="{BB962C8B-B14F-4D97-AF65-F5344CB8AC3E}">
        <p14:creationId xmlns:p14="http://schemas.microsoft.com/office/powerpoint/2010/main" val="2850811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 xmlns:a16="http://schemas.microsoft.com/office/drawing/2014/main" id="{96DD421D-77B9-41A6-AC11-F05BFB177DD4}"/>
              </a:ext>
            </a:extLst>
          </p:cNvPr>
          <p:cNvSpPr txBox="1">
            <a:spLocks/>
          </p:cNvSpPr>
          <p:nvPr/>
        </p:nvSpPr>
        <p:spPr>
          <a:xfrm>
            <a:off x="164751" y="1434353"/>
            <a:ext cx="8782613" cy="4096870"/>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defTabSz="899770">
              <a:buNone/>
              <a:defRPr/>
            </a:pPr>
            <a:r>
              <a:rPr lang="es-CO" sz="2000" b="1" u="sng" dirty="0">
                <a:solidFill>
                  <a:sysClr val="windowText" lastClr="000000"/>
                </a:solidFill>
                <a:latin typeface="Calibri"/>
              </a:rPr>
              <a:t>Objetivos Específicos:</a:t>
            </a:r>
          </a:p>
          <a:p>
            <a:pPr marL="0" indent="0" defTabSz="899770">
              <a:buNone/>
              <a:defRPr/>
            </a:pPr>
            <a:endParaRPr lang="es-CO" sz="2000" b="1" u="sng" dirty="0">
              <a:solidFill>
                <a:sysClr val="windowText" lastClr="000000"/>
              </a:solidFill>
              <a:latin typeface="Calibri"/>
            </a:endParaRPr>
          </a:p>
          <a:p>
            <a:pPr lvl="0">
              <a:buFontTx/>
              <a:buChar char="-"/>
            </a:pPr>
            <a:r>
              <a:rPr lang="es-CO" sz="1800" dirty="0"/>
              <a:t>Analizar las diferentes metodologías que existen en la Gestión de Proyectos con el fin de determinar las pautas principales para su desarrollo.</a:t>
            </a:r>
            <a:endParaRPr lang="es-ES" sz="1800" dirty="0"/>
          </a:p>
          <a:p>
            <a:pPr lvl="0">
              <a:buFontTx/>
              <a:buChar char="-"/>
            </a:pPr>
            <a:endParaRPr lang="es-ES" sz="1800" dirty="0"/>
          </a:p>
          <a:p>
            <a:pPr lvl="0">
              <a:buFontTx/>
              <a:buChar char="-"/>
            </a:pPr>
            <a:r>
              <a:rPr lang="es-CO" sz="1800" dirty="0"/>
              <a:t>Evaluar el ciclo de gestión de proyectos actual que tiene la empresa CX-01 con las diferentes metodologías existentes en la Gestión de Proyectos.</a:t>
            </a:r>
            <a:endParaRPr lang="es-ES" sz="1800" dirty="0"/>
          </a:p>
          <a:p>
            <a:pPr lvl="0">
              <a:buFontTx/>
              <a:buChar char="-"/>
            </a:pPr>
            <a:endParaRPr lang="es-ES" sz="1800" dirty="0"/>
          </a:p>
          <a:p>
            <a:pPr lvl="0">
              <a:buFontTx/>
              <a:buChar char="-"/>
            </a:pPr>
            <a:r>
              <a:rPr lang="es-CO" sz="1800" dirty="0"/>
              <a:t>Validar por medio de la metodología de investigación cuál es la metodología de la gerencia de proyectos que debería implementar la empresa CX-01 para evitar fallas en la ejecución de sus proyectos</a:t>
            </a:r>
            <a:r>
              <a:rPr lang="es-ES" sz="1800" dirty="0"/>
              <a:t>.</a:t>
            </a:r>
          </a:p>
          <a:p>
            <a:pPr lvl="0">
              <a:buFontTx/>
              <a:buChar char="-"/>
            </a:pPr>
            <a:endParaRPr lang="es-ES" sz="1800" dirty="0"/>
          </a:p>
          <a:p>
            <a:pPr lvl="0">
              <a:buFontTx/>
              <a:buChar char="-"/>
            </a:pPr>
            <a:r>
              <a:rPr lang="es-CO" sz="1800" dirty="0"/>
              <a:t>Proponer una estructura metodológica para la empresa CX-01 con el fin de conservar y adecuar la calidad de los productos.</a:t>
            </a:r>
          </a:p>
          <a:p>
            <a:pPr lvl="0">
              <a:buFontTx/>
              <a:buChar char="-"/>
            </a:pPr>
            <a:endParaRPr lang="es-CO" sz="1800" dirty="0">
              <a:solidFill>
                <a:sysClr val="windowText" lastClr="000000"/>
              </a:solidFill>
              <a:latin typeface="Calibri"/>
            </a:endParaRPr>
          </a:p>
          <a:p>
            <a:pPr lvl="0">
              <a:buFontTx/>
              <a:buChar char="-"/>
            </a:pPr>
            <a:endParaRPr lang="es-CO" sz="1800" dirty="0">
              <a:solidFill>
                <a:sysClr val="windowText" lastClr="000000"/>
              </a:solidFill>
              <a:latin typeface="Calibri"/>
            </a:endParaRPr>
          </a:p>
          <a:p>
            <a:pPr lvl="0">
              <a:buFontTx/>
              <a:buChar char="-"/>
            </a:pPr>
            <a:endParaRPr lang="es-CO" sz="1800" dirty="0">
              <a:solidFill>
                <a:sysClr val="windowText" lastClr="000000"/>
              </a:solidFill>
              <a:latin typeface="Calibri"/>
            </a:endParaRPr>
          </a:p>
          <a:p>
            <a:pPr lvl="0">
              <a:buFontTx/>
              <a:buChar char="-"/>
            </a:pPr>
            <a:endParaRPr lang="es-CO" sz="1800" dirty="0">
              <a:solidFill>
                <a:sysClr val="windowText" lastClr="000000"/>
              </a:solidFill>
              <a:latin typeface="Calibri"/>
            </a:endParaRPr>
          </a:p>
          <a:p>
            <a:pPr lvl="0">
              <a:buFontTx/>
              <a:buChar char="-"/>
            </a:pPr>
            <a:endParaRPr lang="es-CO" sz="1800" dirty="0">
              <a:solidFill>
                <a:sysClr val="windowText" lastClr="000000"/>
              </a:solidFill>
              <a:latin typeface="Calibri"/>
            </a:endParaRPr>
          </a:p>
        </p:txBody>
      </p:sp>
      <p:sp>
        <p:nvSpPr>
          <p:cNvPr id="4" name="3 Rectángulo"/>
          <p:cNvSpPr/>
          <p:nvPr/>
        </p:nvSpPr>
        <p:spPr>
          <a:xfrm>
            <a:off x="164751" y="679805"/>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Objetivos</a:t>
            </a:r>
          </a:p>
        </p:txBody>
      </p:sp>
    </p:spTree>
    <p:extLst>
      <p:ext uri="{BB962C8B-B14F-4D97-AF65-F5344CB8AC3E}">
        <p14:creationId xmlns:p14="http://schemas.microsoft.com/office/powerpoint/2010/main" val="4075768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629038" y="954809"/>
            <a:ext cx="2420470"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dirty="0"/>
              <a:t>¿Qué es un proyecto?</a:t>
            </a:r>
            <a:endParaRPr lang="es-ES" dirty="0"/>
          </a:p>
        </p:txBody>
      </p:sp>
      <p:sp>
        <p:nvSpPr>
          <p:cNvPr id="11" name="Rectángulo redondeado 10"/>
          <p:cNvSpPr/>
          <p:nvPr/>
        </p:nvSpPr>
        <p:spPr>
          <a:xfrm>
            <a:off x="629038" y="1373004"/>
            <a:ext cx="3836893"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dirty="0"/>
              <a:t>¿Qué es la Gestión de Proyectos?</a:t>
            </a:r>
            <a:endParaRPr lang="es-ES" dirty="0"/>
          </a:p>
        </p:txBody>
      </p:sp>
      <p:sp>
        <p:nvSpPr>
          <p:cNvPr id="12" name="Rectángulo redondeado 11"/>
          <p:cNvSpPr/>
          <p:nvPr/>
        </p:nvSpPr>
        <p:spPr>
          <a:xfrm>
            <a:off x="629038" y="1781065"/>
            <a:ext cx="6239435"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dirty="0"/>
              <a:t>Marcos de referencia aplicables a la Gerencia de Proyectos</a:t>
            </a:r>
            <a:endParaRPr lang="es-ES" dirty="0"/>
          </a:p>
        </p:txBody>
      </p:sp>
      <p:sp>
        <p:nvSpPr>
          <p:cNvPr id="5" name="Elipse 4"/>
          <p:cNvSpPr/>
          <p:nvPr/>
        </p:nvSpPr>
        <p:spPr>
          <a:xfrm>
            <a:off x="255138" y="2497911"/>
            <a:ext cx="1595717" cy="708212"/>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PMBOK</a:t>
            </a:r>
            <a:endParaRPr lang="es-ES" dirty="0"/>
          </a:p>
        </p:txBody>
      </p:sp>
      <p:sp>
        <p:nvSpPr>
          <p:cNvPr id="14" name="Elipse 13"/>
          <p:cNvSpPr/>
          <p:nvPr/>
        </p:nvSpPr>
        <p:spPr>
          <a:xfrm>
            <a:off x="1339637" y="3074851"/>
            <a:ext cx="1766047" cy="713632"/>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BS 6079</a:t>
            </a:r>
            <a:endParaRPr lang="es-ES" dirty="0"/>
          </a:p>
        </p:txBody>
      </p:sp>
      <p:sp>
        <p:nvSpPr>
          <p:cNvPr id="15" name="Elipse 14"/>
          <p:cNvSpPr/>
          <p:nvPr/>
        </p:nvSpPr>
        <p:spPr>
          <a:xfrm>
            <a:off x="2395413" y="2432285"/>
            <a:ext cx="1721980" cy="708213"/>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ISO 10006: 2003</a:t>
            </a:r>
            <a:endParaRPr lang="es-ES" dirty="0"/>
          </a:p>
        </p:txBody>
      </p:sp>
      <p:sp>
        <p:nvSpPr>
          <p:cNvPr id="21" name="Elipse 20"/>
          <p:cNvSpPr/>
          <p:nvPr/>
        </p:nvSpPr>
        <p:spPr>
          <a:xfrm>
            <a:off x="3556055" y="3071503"/>
            <a:ext cx="1721980" cy="708213"/>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APM</a:t>
            </a:r>
            <a:endParaRPr lang="es-ES" dirty="0"/>
          </a:p>
        </p:txBody>
      </p:sp>
      <p:sp>
        <p:nvSpPr>
          <p:cNvPr id="22" name="Elipse 21"/>
          <p:cNvSpPr/>
          <p:nvPr/>
        </p:nvSpPr>
        <p:spPr>
          <a:xfrm>
            <a:off x="4567764" y="2434466"/>
            <a:ext cx="1721980" cy="708213"/>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OPM3</a:t>
            </a:r>
            <a:endParaRPr lang="es-ES" dirty="0"/>
          </a:p>
        </p:txBody>
      </p:sp>
      <p:sp>
        <p:nvSpPr>
          <p:cNvPr id="23" name="Elipse 22"/>
          <p:cNvSpPr/>
          <p:nvPr/>
        </p:nvSpPr>
        <p:spPr>
          <a:xfrm>
            <a:off x="5807869" y="3062886"/>
            <a:ext cx="1721980" cy="708213"/>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PRINCE 2</a:t>
            </a:r>
            <a:endParaRPr lang="es-ES" dirty="0"/>
          </a:p>
        </p:txBody>
      </p:sp>
      <p:sp>
        <p:nvSpPr>
          <p:cNvPr id="24" name="Rectángulo redondeado 23"/>
          <p:cNvSpPr/>
          <p:nvPr/>
        </p:nvSpPr>
        <p:spPr>
          <a:xfrm>
            <a:off x="629038" y="3841411"/>
            <a:ext cx="2752164"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dirty="0"/>
              <a:t>¿Qué es una metodología?</a:t>
            </a:r>
            <a:endParaRPr lang="es-ES" dirty="0"/>
          </a:p>
        </p:txBody>
      </p:sp>
      <p:sp>
        <p:nvSpPr>
          <p:cNvPr id="25" name="Rectángulo redondeado 24"/>
          <p:cNvSpPr/>
          <p:nvPr/>
        </p:nvSpPr>
        <p:spPr>
          <a:xfrm>
            <a:off x="629036" y="4233980"/>
            <a:ext cx="6451571"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dirty="0"/>
              <a:t>Clasificación y definición de metodologías de Gestión de Proyectos.</a:t>
            </a:r>
            <a:endParaRPr lang="es-ES" dirty="0"/>
          </a:p>
        </p:txBody>
      </p:sp>
      <p:sp>
        <p:nvSpPr>
          <p:cNvPr id="26" name="Rectángulo redondeado 25"/>
          <p:cNvSpPr/>
          <p:nvPr/>
        </p:nvSpPr>
        <p:spPr>
          <a:xfrm>
            <a:off x="629038" y="4647405"/>
            <a:ext cx="6451571"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s-CO" dirty="0"/>
              <a:t>Selección de metodología de un proyecto.</a:t>
            </a:r>
            <a:endParaRPr lang="es-ES" dirty="0"/>
          </a:p>
        </p:txBody>
      </p:sp>
      <p:sp>
        <p:nvSpPr>
          <p:cNvPr id="27" name="Rectángulo redondeado 26"/>
          <p:cNvSpPr/>
          <p:nvPr/>
        </p:nvSpPr>
        <p:spPr>
          <a:xfrm>
            <a:off x="629035" y="5060118"/>
            <a:ext cx="6451571"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s-CO" dirty="0"/>
              <a:t>Principales metodologías.</a:t>
            </a:r>
            <a:endParaRPr lang="es-ES" dirty="0"/>
          </a:p>
        </p:txBody>
      </p:sp>
      <p:cxnSp>
        <p:nvCxnSpPr>
          <p:cNvPr id="7" name="Conector recto 6"/>
          <p:cNvCxnSpPr>
            <a:stCxn id="12" idx="2"/>
          </p:cNvCxnSpPr>
          <p:nvPr/>
        </p:nvCxnSpPr>
        <p:spPr>
          <a:xfrm>
            <a:off x="3748756" y="2112759"/>
            <a:ext cx="11266" cy="168020"/>
          </a:xfrm>
          <a:prstGeom prst="line">
            <a:avLst/>
          </a:prstGeom>
        </p:spPr>
        <p:style>
          <a:lnRef idx="2">
            <a:schemeClr val="accent1"/>
          </a:lnRef>
          <a:fillRef idx="0">
            <a:schemeClr val="accent1"/>
          </a:fillRef>
          <a:effectRef idx="1">
            <a:schemeClr val="accent1"/>
          </a:effectRef>
          <a:fontRef idx="minor">
            <a:schemeClr val="tx1"/>
          </a:fontRef>
        </p:style>
      </p:cxnSp>
      <p:cxnSp>
        <p:nvCxnSpPr>
          <p:cNvPr id="10" name="Conector recto 9"/>
          <p:cNvCxnSpPr/>
          <p:nvPr/>
        </p:nvCxnSpPr>
        <p:spPr>
          <a:xfrm>
            <a:off x="779929" y="2238024"/>
            <a:ext cx="5960186" cy="66279"/>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Conector recto 29"/>
          <p:cNvCxnSpPr/>
          <p:nvPr/>
        </p:nvCxnSpPr>
        <p:spPr>
          <a:xfrm>
            <a:off x="779929" y="2226133"/>
            <a:ext cx="0" cy="318577"/>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Conector recto 32"/>
          <p:cNvCxnSpPr/>
          <p:nvPr/>
        </p:nvCxnSpPr>
        <p:spPr>
          <a:xfrm>
            <a:off x="2222660" y="2271163"/>
            <a:ext cx="0" cy="791723"/>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Conector recto 34"/>
          <p:cNvCxnSpPr>
            <a:endCxn id="15" idx="0"/>
          </p:cNvCxnSpPr>
          <p:nvPr/>
        </p:nvCxnSpPr>
        <p:spPr>
          <a:xfrm>
            <a:off x="3256403" y="2280779"/>
            <a:ext cx="0" cy="151506"/>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Conector recto 36"/>
          <p:cNvCxnSpPr/>
          <p:nvPr/>
        </p:nvCxnSpPr>
        <p:spPr>
          <a:xfrm>
            <a:off x="4465931" y="2304303"/>
            <a:ext cx="0" cy="758583"/>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Conector recto 40"/>
          <p:cNvCxnSpPr/>
          <p:nvPr/>
        </p:nvCxnSpPr>
        <p:spPr>
          <a:xfrm>
            <a:off x="5506544" y="2304303"/>
            <a:ext cx="0" cy="151506"/>
          </a:xfrm>
          <a:prstGeom prst="line">
            <a:avLst/>
          </a:prstGeom>
        </p:spPr>
        <p:style>
          <a:lnRef idx="2">
            <a:schemeClr val="accent1"/>
          </a:lnRef>
          <a:fillRef idx="0">
            <a:schemeClr val="accent1"/>
          </a:fillRef>
          <a:effectRef idx="1">
            <a:schemeClr val="accent1"/>
          </a:effectRef>
          <a:fontRef idx="minor">
            <a:schemeClr val="tx1"/>
          </a:fontRef>
        </p:style>
      </p:cxnSp>
      <p:cxnSp>
        <p:nvCxnSpPr>
          <p:cNvPr id="42" name="Conector recto 41"/>
          <p:cNvCxnSpPr/>
          <p:nvPr/>
        </p:nvCxnSpPr>
        <p:spPr>
          <a:xfrm>
            <a:off x="6740115" y="2285188"/>
            <a:ext cx="0" cy="758583"/>
          </a:xfrm>
          <a:prstGeom prst="line">
            <a:avLst/>
          </a:prstGeom>
        </p:spPr>
        <p:style>
          <a:lnRef idx="2">
            <a:schemeClr val="accent1"/>
          </a:lnRef>
          <a:fillRef idx="0">
            <a:schemeClr val="accent1"/>
          </a:fillRef>
          <a:effectRef idx="1">
            <a:schemeClr val="accent1"/>
          </a:effectRef>
          <a:fontRef idx="minor">
            <a:schemeClr val="tx1"/>
          </a:fontRef>
        </p:style>
      </p:cxnSp>
      <p:sp>
        <p:nvSpPr>
          <p:cNvPr id="43" name="3 Rectángulo"/>
          <p:cNvSpPr/>
          <p:nvPr/>
        </p:nvSpPr>
        <p:spPr>
          <a:xfrm>
            <a:off x="125623" y="105870"/>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Marco Teórico</a:t>
            </a:r>
          </a:p>
        </p:txBody>
      </p:sp>
    </p:spTree>
    <p:extLst>
      <p:ext uri="{BB962C8B-B14F-4D97-AF65-F5344CB8AC3E}">
        <p14:creationId xmlns:p14="http://schemas.microsoft.com/office/powerpoint/2010/main" val="2162708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 xmlns:a16="http://schemas.microsoft.com/office/drawing/2014/main" id="{F487D060-3A8B-4DC8-8634-98D701E64119}"/>
              </a:ext>
            </a:extLst>
          </p:cNvPr>
          <p:cNvSpPr txBox="1">
            <a:spLocks/>
          </p:cNvSpPr>
          <p:nvPr/>
        </p:nvSpPr>
        <p:spPr>
          <a:xfrm>
            <a:off x="155873" y="1181687"/>
            <a:ext cx="8680615" cy="5162432"/>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defTabSz="899770">
              <a:buNone/>
              <a:defRPr/>
            </a:pPr>
            <a:endParaRPr lang="es-CO" sz="1600" dirty="0">
              <a:solidFill>
                <a:sysClr val="windowText" lastClr="000000"/>
              </a:solidFill>
            </a:endParaRPr>
          </a:p>
          <a:p>
            <a:pPr marL="0" indent="0" algn="just" defTabSz="899770">
              <a:buNone/>
              <a:defRPr/>
            </a:pPr>
            <a:endParaRPr lang="es-CO" sz="1600" dirty="0">
              <a:solidFill>
                <a:sysClr val="windowText" lastClr="000000"/>
              </a:solidFill>
              <a:latin typeface="Calibri"/>
            </a:endParaRPr>
          </a:p>
          <a:p>
            <a:pPr marL="0" indent="0" algn="just" defTabSz="899770">
              <a:buNone/>
              <a:defRPr/>
            </a:pPr>
            <a:endParaRPr lang="es-CO" sz="1600" dirty="0">
              <a:solidFill>
                <a:sysClr val="windowText" lastClr="000000"/>
              </a:solidFill>
              <a:latin typeface="Calibri"/>
            </a:endParaRPr>
          </a:p>
        </p:txBody>
      </p:sp>
      <p:sp>
        <p:nvSpPr>
          <p:cNvPr id="4" name="2 Marcador de contenido">
            <a:extLst>
              <a:ext uri="{FF2B5EF4-FFF2-40B4-BE49-F238E27FC236}">
                <a16:creationId xmlns="" xmlns:a16="http://schemas.microsoft.com/office/drawing/2014/main" id="{96DD421D-77B9-41A6-AC11-F05BFB177DD4}"/>
              </a:ext>
            </a:extLst>
          </p:cNvPr>
          <p:cNvSpPr txBox="1">
            <a:spLocks/>
          </p:cNvSpPr>
          <p:nvPr/>
        </p:nvSpPr>
        <p:spPr>
          <a:xfrm>
            <a:off x="164751" y="986118"/>
            <a:ext cx="8680615" cy="5199529"/>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defTabSz="899770">
              <a:buNone/>
              <a:defRPr/>
            </a:pPr>
            <a:r>
              <a:rPr lang="es-CO" sz="2000" b="1" u="sng" dirty="0">
                <a:solidFill>
                  <a:sysClr val="windowText" lastClr="000000"/>
                </a:solidFill>
                <a:latin typeface="Calibri"/>
              </a:rPr>
              <a:t>Método: </a:t>
            </a:r>
          </a:p>
          <a:p>
            <a:pPr marL="0" indent="0" defTabSz="899770">
              <a:buNone/>
              <a:defRPr/>
            </a:pPr>
            <a:r>
              <a:rPr lang="es-CO" sz="2000" dirty="0"/>
              <a:t>El método a utilizar es mixto, ya que es el camino planeado o la estrategia que se sigue para descubrir las propiedades del objeto de estudio. </a:t>
            </a:r>
          </a:p>
          <a:p>
            <a:pPr marL="0" indent="0" defTabSz="899770">
              <a:buNone/>
              <a:defRPr/>
            </a:pPr>
            <a:endParaRPr lang="es-CO" sz="2000" dirty="0"/>
          </a:p>
          <a:p>
            <a:pPr defTabSz="899770">
              <a:buFontTx/>
              <a:buChar char="-"/>
              <a:defRPr/>
            </a:pPr>
            <a:r>
              <a:rPr lang="es-CO" sz="2000" b="1" dirty="0"/>
              <a:t>¿Qué permite?</a:t>
            </a:r>
            <a:br>
              <a:rPr lang="es-CO" sz="2000" b="1" dirty="0"/>
            </a:br>
            <a:endParaRPr lang="es-CO" sz="2000" b="1" dirty="0"/>
          </a:p>
          <a:p>
            <a:pPr marL="0" indent="0" defTabSz="899770">
              <a:buNone/>
              <a:defRPr/>
            </a:pPr>
            <a:endParaRPr lang="es-CO" sz="2000" b="1" dirty="0">
              <a:solidFill>
                <a:sysClr val="windowText" lastClr="000000"/>
              </a:solidFill>
              <a:latin typeface="Calibri"/>
            </a:endParaRPr>
          </a:p>
          <a:p>
            <a:pPr marL="0" indent="0" defTabSz="899770">
              <a:buNone/>
              <a:defRPr/>
            </a:pPr>
            <a:endParaRPr lang="es-CO" sz="2000" b="1" dirty="0">
              <a:solidFill>
                <a:sysClr val="windowText" lastClr="000000"/>
              </a:solidFill>
              <a:latin typeface="Calibri"/>
            </a:endParaRPr>
          </a:p>
          <a:p>
            <a:pPr defTabSz="899770">
              <a:buFontTx/>
              <a:buChar char="-"/>
              <a:defRPr/>
            </a:pPr>
            <a:r>
              <a:rPr lang="es-CO" sz="1800" dirty="0"/>
              <a:t>Se describen aquellos aspectos más característicos, distintivos y particulares de las situaciones presentadas en el proyecto. Igualmente, la investigación se soporta en entrevistas, estudios, observaciones y estadísticas.</a:t>
            </a:r>
          </a:p>
          <a:p>
            <a:pPr marL="0" indent="0" defTabSz="899770">
              <a:buNone/>
              <a:defRPr/>
            </a:pPr>
            <a:endParaRPr lang="es-CO" sz="1800" dirty="0"/>
          </a:p>
          <a:p>
            <a:pPr defTabSz="899770">
              <a:buFontTx/>
              <a:buChar char="-"/>
              <a:defRPr/>
            </a:pPr>
            <a:r>
              <a:rPr lang="es-CO" sz="1800" dirty="0">
                <a:solidFill>
                  <a:sysClr val="windowText" lastClr="000000"/>
                </a:solidFill>
                <a:latin typeface="Calibri"/>
              </a:rPr>
              <a:t>Cualitativo.</a:t>
            </a:r>
          </a:p>
          <a:p>
            <a:pPr defTabSz="899770">
              <a:buFontTx/>
              <a:buChar char="-"/>
              <a:defRPr/>
            </a:pPr>
            <a:r>
              <a:rPr lang="es-CO" sz="1800" dirty="0">
                <a:solidFill>
                  <a:sysClr val="windowText" lastClr="000000"/>
                </a:solidFill>
                <a:latin typeface="Calibri"/>
              </a:rPr>
              <a:t>Cuantitativo.</a:t>
            </a:r>
          </a:p>
        </p:txBody>
      </p:sp>
      <p:sp>
        <p:nvSpPr>
          <p:cNvPr id="5" name="Rectángulo redondeado 4"/>
          <p:cNvSpPr/>
          <p:nvPr/>
        </p:nvSpPr>
        <p:spPr>
          <a:xfrm>
            <a:off x="2472749" y="2047608"/>
            <a:ext cx="2752164"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CO" dirty="0"/>
              <a:t>Proceso de razonamiento.</a:t>
            </a:r>
            <a:endParaRPr lang="es-ES" dirty="0"/>
          </a:p>
        </p:txBody>
      </p:sp>
      <p:sp>
        <p:nvSpPr>
          <p:cNvPr id="6" name="Rectángulo redondeado 5"/>
          <p:cNvSpPr/>
          <p:nvPr/>
        </p:nvSpPr>
        <p:spPr>
          <a:xfrm>
            <a:off x="2556450" y="2646415"/>
            <a:ext cx="1379056"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s-CO" dirty="0"/>
              <a:t>Describir</a:t>
            </a:r>
            <a:endParaRPr lang="es-ES" dirty="0"/>
          </a:p>
        </p:txBody>
      </p:sp>
      <p:sp>
        <p:nvSpPr>
          <p:cNvPr id="7" name="Rectángulo redondeado 6"/>
          <p:cNvSpPr/>
          <p:nvPr/>
        </p:nvSpPr>
        <p:spPr>
          <a:xfrm>
            <a:off x="2556450" y="3040079"/>
            <a:ext cx="1379056"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s-CO" dirty="0"/>
              <a:t>Explicar</a:t>
            </a:r>
            <a:endParaRPr lang="es-ES" dirty="0"/>
          </a:p>
        </p:txBody>
      </p:sp>
      <p:sp>
        <p:nvSpPr>
          <p:cNvPr id="9" name="Rectángulo redondeado 8"/>
          <p:cNvSpPr/>
          <p:nvPr/>
        </p:nvSpPr>
        <p:spPr>
          <a:xfrm>
            <a:off x="4760172" y="2901909"/>
            <a:ext cx="923452" cy="331694"/>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s-CO" dirty="0"/>
              <a:t>Hechos</a:t>
            </a:r>
            <a:endParaRPr lang="es-ES" dirty="0"/>
          </a:p>
        </p:txBody>
      </p:sp>
      <p:sp>
        <p:nvSpPr>
          <p:cNvPr id="11" name="Abrir llave 10"/>
          <p:cNvSpPr/>
          <p:nvPr/>
        </p:nvSpPr>
        <p:spPr>
          <a:xfrm>
            <a:off x="2187388" y="1981200"/>
            <a:ext cx="285361" cy="1604682"/>
          </a:xfrm>
          <a:prstGeom prst="leftBrace">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s-ES"/>
          </a:p>
        </p:txBody>
      </p:sp>
      <p:cxnSp>
        <p:nvCxnSpPr>
          <p:cNvPr id="13" name="Conector recto de flecha 12"/>
          <p:cNvCxnSpPr>
            <a:endCxn id="9" idx="1"/>
          </p:cNvCxnSpPr>
          <p:nvPr/>
        </p:nvCxnSpPr>
        <p:spPr>
          <a:xfrm>
            <a:off x="3944384" y="2725271"/>
            <a:ext cx="815788" cy="34248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5" name="Conector recto de flecha 14"/>
          <p:cNvCxnSpPr>
            <a:endCxn id="9" idx="1"/>
          </p:cNvCxnSpPr>
          <p:nvPr/>
        </p:nvCxnSpPr>
        <p:spPr>
          <a:xfrm flipV="1">
            <a:off x="3935506" y="3067756"/>
            <a:ext cx="824666" cy="1524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9" name="3 Rectángulo"/>
          <p:cNvSpPr/>
          <p:nvPr/>
        </p:nvSpPr>
        <p:spPr>
          <a:xfrm>
            <a:off x="125623" y="105870"/>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Diseño Metodológico</a:t>
            </a:r>
          </a:p>
        </p:txBody>
      </p:sp>
    </p:spTree>
    <p:extLst>
      <p:ext uri="{BB962C8B-B14F-4D97-AF65-F5344CB8AC3E}">
        <p14:creationId xmlns:p14="http://schemas.microsoft.com/office/powerpoint/2010/main" val="2431677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 xmlns:a16="http://schemas.microsoft.com/office/drawing/2014/main" id="{F487D060-3A8B-4DC8-8634-98D701E64119}"/>
              </a:ext>
            </a:extLst>
          </p:cNvPr>
          <p:cNvSpPr txBox="1">
            <a:spLocks/>
          </p:cNvSpPr>
          <p:nvPr/>
        </p:nvSpPr>
        <p:spPr>
          <a:xfrm>
            <a:off x="155873" y="834505"/>
            <a:ext cx="8680615" cy="5157922"/>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defTabSz="899770">
              <a:buNone/>
              <a:defRPr/>
            </a:pPr>
            <a:endParaRPr lang="es-CO" sz="1600" dirty="0">
              <a:solidFill>
                <a:sysClr val="windowText" lastClr="000000"/>
              </a:solidFill>
            </a:endParaRPr>
          </a:p>
          <a:p>
            <a:pPr marL="0" indent="0" algn="just" defTabSz="899770">
              <a:buNone/>
              <a:defRPr/>
            </a:pPr>
            <a:endParaRPr lang="es-CO" sz="1600" dirty="0">
              <a:solidFill>
                <a:sysClr val="windowText" lastClr="000000"/>
              </a:solidFill>
              <a:latin typeface="Calibri"/>
            </a:endParaRPr>
          </a:p>
          <a:p>
            <a:pPr marL="0" indent="0" algn="just" defTabSz="899770">
              <a:buNone/>
              <a:defRPr/>
            </a:pPr>
            <a:endParaRPr lang="es-CO" sz="1600" dirty="0">
              <a:solidFill>
                <a:sysClr val="windowText" lastClr="000000"/>
              </a:solidFill>
              <a:latin typeface="Calibri"/>
            </a:endParaRPr>
          </a:p>
        </p:txBody>
      </p:sp>
      <p:sp>
        <p:nvSpPr>
          <p:cNvPr id="4" name="Rectángulo 3">
            <a:extLst>
              <a:ext uri="{FF2B5EF4-FFF2-40B4-BE49-F238E27FC236}">
                <a16:creationId xmlns="" xmlns:a16="http://schemas.microsoft.com/office/drawing/2014/main" id="{CE813027-F91A-43A4-81CF-E3459CED334C}"/>
              </a:ext>
            </a:extLst>
          </p:cNvPr>
          <p:cNvSpPr/>
          <p:nvPr/>
        </p:nvSpPr>
        <p:spPr>
          <a:xfrm>
            <a:off x="560728" y="1386448"/>
            <a:ext cx="7443789" cy="3416320"/>
          </a:xfrm>
          <a:prstGeom prst="rect">
            <a:avLst/>
          </a:prstGeom>
        </p:spPr>
        <p:txBody>
          <a:bodyPr wrap="square">
            <a:spAutoFit/>
          </a:bodyPr>
          <a:lstStyle/>
          <a:p>
            <a:pPr algn="just" defTabSz="899770">
              <a:defRPr/>
            </a:pPr>
            <a:r>
              <a:rPr lang="es-CO" dirty="0">
                <a:solidFill>
                  <a:sysClr val="windowText" lastClr="000000"/>
                </a:solidFill>
                <a:latin typeface="Calibri cuerpo"/>
              </a:rPr>
              <a:t>La investigación se estructura en tres componentes:</a:t>
            </a: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a:p>
            <a:pPr algn="just" defTabSz="899770">
              <a:defRPr/>
            </a:pPr>
            <a:endParaRPr lang="es-CO" dirty="0">
              <a:solidFill>
                <a:sysClr val="windowText" lastClr="000000"/>
              </a:solidFill>
              <a:latin typeface="Calibri cuerpo"/>
            </a:endParaRPr>
          </a:p>
        </p:txBody>
      </p:sp>
      <p:sp>
        <p:nvSpPr>
          <p:cNvPr id="5" name="Rectángulo redondeado 4"/>
          <p:cNvSpPr/>
          <p:nvPr/>
        </p:nvSpPr>
        <p:spPr>
          <a:xfrm>
            <a:off x="636495" y="1948634"/>
            <a:ext cx="2563906" cy="409083"/>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Fase de Investigación</a:t>
            </a:r>
            <a:endParaRPr lang="es-ES" dirty="0"/>
          </a:p>
        </p:txBody>
      </p:sp>
      <p:sp>
        <p:nvSpPr>
          <p:cNvPr id="11" name="Rectángulo redondeado 10"/>
          <p:cNvSpPr/>
          <p:nvPr/>
        </p:nvSpPr>
        <p:spPr>
          <a:xfrm>
            <a:off x="3605256" y="2017059"/>
            <a:ext cx="3074895" cy="28119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O" dirty="0"/>
              <a:t>Diferentes metodologías</a:t>
            </a:r>
            <a:endParaRPr lang="es-ES" dirty="0"/>
          </a:p>
        </p:txBody>
      </p:sp>
      <p:sp>
        <p:nvSpPr>
          <p:cNvPr id="12" name="Rectángulo redondeado 11"/>
          <p:cNvSpPr/>
          <p:nvPr/>
        </p:nvSpPr>
        <p:spPr>
          <a:xfrm>
            <a:off x="636494" y="2670236"/>
            <a:ext cx="2563906" cy="409083"/>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Fase de Evaluación</a:t>
            </a:r>
            <a:endParaRPr lang="es-ES" dirty="0"/>
          </a:p>
        </p:txBody>
      </p:sp>
      <p:sp>
        <p:nvSpPr>
          <p:cNvPr id="13" name="Rectángulo redondeado 12"/>
          <p:cNvSpPr/>
          <p:nvPr/>
        </p:nvSpPr>
        <p:spPr>
          <a:xfrm>
            <a:off x="3605255" y="2613952"/>
            <a:ext cx="2338345" cy="68810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O" dirty="0"/>
              <a:t>Criterios en la recopilación de datos</a:t>
            </a:r>
            <a:endParaRPr lang="es-ES" dirty="0"/>
          </a:p>
        </p:txBody>
      </p:sp>
      <p:sp>
        <p:nvSpPr>
          <p:cNvPr id="14" name="Rectángulo redondeado 13"/>
          <p:cNvSpPr/>
          <p:nvPr/>
        </p:nvSpPr>
        <p:spPr>
          <a:xfrm>
            <a:off x="6604385" y="2561313"/>
            <a:ext cx="1400132" cy="28119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O" dirty="0"/>
              <a:t>Encuesta</a:t>
            </a:r>
            <a:endParaRPr lang="es-ES" dirty="0"/>
          </a:p>
        </p:txBody>
      </p:sp>
      <p:sp>
        <p:nvSpPr>
          <p:cNvPr id="15" name="Rectángulo redondeado 14"/>
          <p:cNvSpPr/>
          <p:nvPr/>
        </p:nvSpPr>
        <p:spPr>
          <a:xfrm>
            <a:off x="6616916" y="3132268"/>
            <a:ext cx="1400132" cy="28119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O" dirty="0"/>
              <a:t>Entrevista</a:t>
            </a:r>
            <a:endParaRPr lang="es-ES" dirty="0"/>
          </a:p>
        </p:txBody>
      </p:sp>
      <p:sp>
        <p:nvSpPr>
          <p:cNvPr id="16" name="Rectángulo redondeado 15"/>
          <p:cNvSpPr/>
          <p:nvPr/>
        </p:nvSpPr>
        <p:spPr>
          <a:xfrm>
            <a:off x="636494" y="3954024"/>
            <a:ext cx="2563906" cy="409083"/>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a:t>Fase de Propuesta</a:t>
            </a:r>
            <a:endParaRPr lang="es-ES" dirty="0"/>
          </a:p>
        </p:txBody>
      </p:sp>
      <p:sp>
        <p:nvSpPr>
          <p:cNvPr id="17" name="Rectángulo redondeado 16"/>
          <p:cNvSpPr/>
          <p:nvPr/>
        </p:nvSpPr>
        <p:spPr>
          <a:xfrm>
            <a:off x="3605256" y="4049491"/>
            <a:ext cx="4911216" cy="28119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s-CO" dirty="0"/>
              <a:t>Acciones correctivas de acuerdo a la metodología</a:t>
            </a:r>
            <a:endParaRPr lang="es-ES" dirty="0"/>
          </a:p>
        </p:txBody>
      </p:sp>
      <p:cxnSp>
        <p:nvCxnSpPr>
          <p:cNvPr id="18" name="Conector recto 17"/>
          <p:cNvCxnSpPr>
            <a:stCxn id="5" idx="3"/>
            <a:endCxn id="11" idx="1"/>
          </p:cNvCxnSpPr>
          <p:nvPr/>
        </p:nvCxnSpPr>
        <p:spPr>
          <a:xfrm>
            <a:off x="3200401" y="2153176"/>
            <a:ext cx="404855" cy="4482"/>
          </a:xfrm>
          <a:prstGeom prst="line">
            <a:avLst/>
          </a:prstGeom>
        </p:spPr>
        <p:style>
          <a:lnRef idx="2">
            <a:schemeClr val="accent5"/>
          </a:lnRef>
          <a:fillRef idx="0">
            <a:schemeClr val="accent5"/>
          </a:fillRef>
          <a:effectRef idx="1">
            <a:schemeClr val="accent5"/>
          </a:effectRef>
          <a:fontRef idx="minor">
            <a:schemeClr val="tx1"/>
          </a:fontRef>
        </p:style>
      </p:cxnSp>
      <p:cxnSp>
        <p:nvCxnSpPr>
          <p:cNvPr id="19" name="Conector recto 18"/>
          <p:cNvCxnSpPr/>
          <p:nvPr/>
        </p:nvCxnSpPr>
        <p:spPr>
          <a:xfrm>
            <a:off x="3200400" y="2905178"/>
            <a:ext cx="404855" cy="4482"/>
          </a:xfrm>
          <a:prstGeom prst="line">
            <a:avLst/>
          </a:prstGeom>
        </p:spPr>
        <p:style>
          <a:lnRef idx="2">
            <a:schemeClr val="accent5"/>
          </a:lnRef>
          <a:fillRef idx="0">
            <a:schemeClr val="accent5"/>
          </a:fillRef>
          <a:effectRef idx="1">
            <a:schemeClr val="accent5"/>
          </a:effectRef>
          <a:fontRef idx="minor">
            <a:schemeClr val="tx1"/>
          </a:fontRef>
        </p:style>
      </p:cxnSp>
      <p:cxnSp>
        <p:nvCxnSpPr>
          <p:cNvPr id="20" name="Conector recto 19"/>
          <p:cNvCxnSpPr>
            <a:stCxn id="13" idx="3"/>
            <a:endCxn id="14" idx="1"/>
          </p:cNvCxnSpPr>
          <p:nvPr/>
        </p:nvCxnSpPr>
        <p:spPr>
          <a:xfrm flipV="1">
            <a:off x="5943600" y="2701912"/>
            <a:ext cx="660785" cy="256092"/>
          </a:xfrm>
          <a:prstGeom prst="line">
            <a:avLst/>
          </a:prstGeom>
        </p:spPr>
        <p:style>
          <a:lnRef idx="2">
            <a:schemeClr val="accent5"/>
          </a:lnRef>
          <a:fillRef idx="0">
            <a:schemeClr val="accent5"/>
          </a:fillRef>
          <a:effectRef idx="1">
            <a:schemeClr val="accent5"/>
          </a:effectRef>
          <a:fontRef idx="minor">
            <a:schemeClr val="tx1"/>
          </a:fontRef>
        </p:style>
      </p:cxnSp>
      <p:cxnSp>
        <p:nvCxnSpPr>
          <p:cNvPr id="22" name="Conector recto 21"/>
          <p:cNvCxnSpPr>
            <a:endCxn id="15" idx="1"/>
          </p:cNvCxnSpPr>
          <p:nvPr/>
        </p:nvCxnSpPr>
        <p:spPr>
          <a:xfrm>
            <a:off x="5926971" y="2970739"/>
            <a:ext cx="689945" cy="302128"/>
          </a:xfrm>
          <a:prstGeom prst="line">
            <a:avLst/>
          </a:prstGeom>
        </p:spPr>
        <p:style>
          <a:lnRef idx="2">
            <a:schemeClr val="accent5"/>
          </a:lnRef>
          <a:fillRef idx="0">
            <a:schemeClr val="accent5"/>
          </a:fillRef>
          <a:effectRef idx="1">
            <a:schemeClr val="accent5"/>
          </a:effectRef>
          <a:fontRef idx="minor">
            <a:schemeClr val="tx1"/>
          </a:fontRef>
        </p:style>
      </p:cxnSp>
      <p:cxnSp>
        <p:nvCxnSpPr>
          <p:cNvPr id="26" name="Conector recto 25"/>
          <p:cNvCxnSpPr/>
          <p:nvPr/>
        </p:nvCxnSpPr>
        <p:spPr>
          <a:xfrm>
            <a:off x="3211530" y="4165222"/>
            <a:ext cx="404855" cy="4482"/>
          </a:xfrm>
          <a:prstGeom prst="line">
            <a:avLst/>
          </a:prstGeom>
        </p:spPr>
        <p:style>
          <a:lnRef idx="2">
            <a:schemeClr val="accent5"/>
          </a:lnRef>
          <a:fillRef idx="0">
            <a:schemeClr val="accent5"/>
          </a:fillRef>
          <a:effectRef idx="1">
            <a:schemeClr val="accent5"/>
          </a:effectRef>
          <a:fontRef idx="minor">
            <a:schemeClr val="tx1"/>
          </a:fontRef>
        </p:style>
      </p:cxnSp>
      <p:sp>
        <p:nvSpPr>
          <p:cNvPr id="27" name="3 Rectángulo"/>
          <p:cNvSpPr/>
          <p:nvPr/>
        </p:nvSpPr>
        <p:spPr>
          <a:xfrm>
            <a:off x="125623" y="105870"/>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Diseño Metodológico</a:t>
            </a:r>
          </a:p>
        </p:txBody>
      </p:sp>
    </p:spTree>
    <p:extLst>
      <p:ext uri="{BB962C8B-B14F-4D97-AF65-F5344CB8AC3E}">
        <p14:creationId xmlns:p14="http://schemas.microsoft.com/office/powerpoint/2010/main" val="1324562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p:cNvSpPr/>
          <p:nvPr/>
        </p:nvSpPr>
        <p:spPr>
          <a:xfrm>
            <a:off x="125623" y="105870"/>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Alcance</a:t>
            </a:r>
          </a:p>
        </p:txBody>
      </p:sp>
      <p:sp>
        <p:nvSpPr>
          <p:cNvPr id="3" name="2 Marcador de contenido">
            <a:extLst>
              <a:ext uri="{FF2B5EF4-FFF2-40B4-BE49-F238E27FC236}">
                <a16:creationId xmlns="" xmlns:a16="http://schemas.microsoft.com/office/drawing/2014/main" id="{96DD421D-77B9-41A6-AC11-F05BFB177DD4}"/>
              </a:ext>
            </a:extLst>
          </p:cNvPr>
          <p:cNvSpPr txBox="1">
            <a:spLocks/>
          </p:cNvSpPr>
          <p:nvPr/>
        </p:nvSpPr>
        <p:spPr>
          <a:xfrm>
            <a:off x="164751" y="1443318"/>
            <a:ext cx="8680615" cy="1882588"/>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defTabSz="899770">
              <a:buNone/>
              <a:defRPr/>
            </a:pPr>
            <a:r>
              <a:rPr lang="es-CO" sz="1800" dirty="0"/>
              <a:t>Para el establecimiento de prioridades del proyecto, se habla principalmente de la calidad y el éxito; como se mencionó anteriormente, lograr la satisfacción del cliente y la alta dirección en términos de costo (presupuesto), tiempo (programa), y desempeño (alcance). En la mayoría de los casos, cuando un proyecto requiere de más tiempo para su ejecución, implica mayores costos.</a:t>
            </a:r>
          </a:p>
          <a:p>
            <a:pPr marL="0" indent="0" defTabSz="899770">
              <a:buNone/>
              <a:defRPr/>
            </a:pPr>
            <a:r>
              <a:rPr lang="es-CO" sz="1800" dirty="0">
                <a:solidFill>
                  <a:sysClr val="windowText" lastClr="000000"/>
                </a:solidFill>
              </a:rPr>
              <a:t>Tomando como referencia el objetivo general, se tienen en cuenta las siguientes variables:</a:t>
            </a:r>
          </a:p>
          <a:p>
            <a:pPr marL="0" indent="0" defTabSz="899770">
              <a:buNone/>
              <a:defRPr/>
            </a:pPr>
            <a:endParaRPr lang="es-CO" sz="1800" dirty="0">
              <a:solidFill>
                <a:sysClr val="windowText" lastClr="000000"/>
              </a:solidFill>
              <a:latin typeface="Calibri"/>
            </a:endParaRPr>
          </a:p>
        </p:txBody>
      </p:sp>
      <p:sp>
        <p:nvSpPr>
          <p:cNvPr id="4" name="Rectángulo redondeado 3"/>
          <p:cNvSpPr/>
          <p:nvPr/>
        </p:nvSpPr>
        <p:spPr>
          <a:xfrm>
            <a:off x="672354" y="3325906"/>
            <a:ext cx="2545974"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del Alcance</a:t>
            </a:r>
            <a:endParaRPr lang="es-ES" dirty="0"/>
          </a:p>
        </p:txBody>
      </p:sp>
      <p:sp>
        <p:nvSpPr>
          <p:cNvPr id="5" name="Rectángulo redondeado 4"/>
          <p:cNvSpPr/>
          <p:nvPr/>
        </p:nvSpPr>
        <p:spPr>
          <a:xfrm>
            <a:off x="672354" y="3742764"/>
            <a:ext cx="2545974"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del Tiempo</a:t>
            </a:r>
            <a:endParaRPr lang="es-ES" dirty="0"/>
          </a:p>
        </p:txBody>
      </p:sp>
      <p:sp>
        <p:nvSpPr>
          <p:cNvPr id="6" name="Rectángulo redondeado 5"/>
          <p:cNvSpPr/>
          <p:nvPr/>
        </p:nvSpPr>
        <p:spPr>
          <a:xfrm>
            <a:off x="672354" y="4190998"/>
            <a:ext cx="2545974"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 costos</a:t>
            </a:r>
            <a:endParaRPr lang="es-ES" dirty="0"/>
          </a:p>
        </p:txBody>
      </p:sp>
      <p:sp>
        <p:nvSpPr>
          <p:cNvPr id="7" name="Rectángulo redondeado 6"/>
          <p:cNvSpPr/>
          <p:nvPr/>
        </p:nvSpPr>
        <p:spPr>
          <a:xfrm>
            <a:off x="672354" y="4634748"/>
            <a:ext cx="2545974" cy="50202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 recursos humanos</a:t>
            </a:r>
            <a:endParaRPr lang="es-ES" dirty="0"/>
          </a:p>
        </p:txBody>
      </p:sp>
      <p:sp>
        <p:nvSpPr>
          <p:cNvPr id="8" name="Rectángulo redondeado 7"/>
          <p:cNvSpPr/>
          <p:nvPr/>
        </p:nvSpPr>
        <p:spPr>
          <a:xfrm>
            <a:off x="672353" y="5347447"/>
            <a:ext cx="2545975"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 adquisiciones</a:t>
            </a:r>
            <a:endParaRPr lang="es-ES" dirty="0"/>
          </a:p>
        </p:txBody>
      </p:sp>
      <p:sp>
        <p:nvSpPr>
          <p:cNvPr id="9" name="Rectángulo redondeado 8"/>
          <p:cNvSpPr/>
          <p:nvPr/>
        </p:nvSpPr>
        <p:spPr>
          <a:xfrm>
            <a:off x="4087907" y="3341593"/>
            <a:ext cx="2545974"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 Calidad</a:t>
            </a:r>
            <a:endParaRPr lang="es-ES" dirty="0"/>
          </a:p>
        </p:txBody>
      </p:sp>
      <p:sp>
        <p:nvSpPr>
          <p:cNvPr id="10" name="Rectángulo redondeado 9"/>
          <p:cNvSpPr/>
          <p:nvPr/>
        </p:nvSpPr>
        <p:spPr>
          <a:xfrm>
            <a:off x="4065789" y="3742764"/>
            <a:ext cx="2545974"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 Riesgos</a:t>
            </a:r>
            <a:endParaRPr lang="es-ES" dirty="0"/>
          </a:p>
        </p:txBody>
      </p:sp>
      <p:sp>
        <p:nvSpPr>
          <p:cNvPr id="11" name="Rectángulo redondeado 10"/>
          <p:cNvSpPr/>
          <p:nvPr/>
        </p:nvSpPr>
        <p:spPr>
          <a:xfrm>
            <a:off x="4065789" y="4188756"/>
            <a:ext cx="2801176" cy="277906"/>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dirty="0"/>
              <a:t>Gestión de Comunicaciones</a:t>
            </a:r>
            <a:endParaRPr lang="es-ES" dirty="0"/>
          </a:p>
        </p:txBody>
      </p:sp>
    </p:spTree>
    <p:extLst>
      <p:ext uri="{BB962C8B-B14F-4D97-AF65-F5344CB8AC3E}">
        <p14:creationId xmlns:p14="http://schemas.microsoft.com/office/powerpoint/2010/main" val="713056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 xmlns:a16="http://schemas.microsoft.com/office/drawing/2014/main" id="{F487D060-3A8B-4DC8-8634-98D701E64119}"/>
              </a:ext>
            </a:extLst>
          </p:cNvPr>
          <p:cNvSpPr txBox="1">
            <a:spLocks/>
          </p:cNvSpPr>
          <p:nvPr/>
        </p:nvSpPr>
        <p:spPr>
          <a:xfrm>
            <a:off x="155873" y="834505"/>
            <a:ext cx="8680615" cy="5157922"/>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defTabSz="899770">
              <a:buNone/>
              <a:defRPr/>
            </a:pPr>
            <a:endParaRPr lang="es-CO" sz="1600" dirty="0">
              <a:solidFill>
                <a:sysClr val="windowText" lastClr="000000"/>
              </a:solidFill>
            </a:endParaRPr>
          </a:p>
          <a:p>
            <a:pPr marL="0" indent="0" algn="just" defTabSz="899770">
              <a:buNone/>
              <a:defRPr/>
            </a:pPr>
            <a:endParaRPr lang="es-CO" sz="1600" dirty="0">
              <a:solidFill>
                <a:sysClr val="windowText" lastClr="000000"/>
              </a:solidFill>
              <a:latin typeface="Calibri"/>
            </a:endParaRPr>
          </a:p>
          <a:p>
            <a:pPr marL="0" indent="0" algn="just" defTabSz="899770">
              <a:buNone/>
              <a:defRPr/>
            </a:pPr>
            <a:endParaRPr lang="es-CO" sz="1600" dirty="0">
              <a:solidFill>
                <a:sysClr val="windowText" lastClr="000000"/>
              </a:solidFill>
              <a:latin typeface="Calibri"/>
            </a:endParaRPr>
          </a:p>
        </p:txBody>
      </p:sp>
      <p:sp>
        <p:nvSpPr>
          <p:cNvPr id="6" name="2 Marcador de contenido">
            <a:extLst>
              <a:ext uri="{FF2B5EF4-FFF2-40B4-BE49-F238E27FC236}">
                <a16:creationId xmlns="" xmlns:a16="http://schemas.microsoft.com/office/drawing/2014/main" id="{96DD421D-77B9-41A6-AC11-F05BFB177DD4}"/>
              </a:ext>
            </a:extLst>
          </p:cNvPr>
          <p:cNvSpPr txBox="1">
            <a:spLocks/>
          </p:cNvSpPr>
          <p:nvPr/>
        </p:nvSpPr>
        <p:spPr>
          <a:xfrm>
            <a:off x="155873" y="2268071"/>
            <a:ext cx="8680615" cy="1228164"/>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a:buNone/>
            </a:pPr>
            <a:r>
              <a:rPr lang="es-CO" sz="1800" dirty="0"/>
              <a:t>¿De qué forma se puede estructurar una metodología para la planeación, ejecución, control y monitoreo de los proyectos electromecánicos de la empresa CX-01, que permita administrar y </a:t>
            </a:r>
            <a:r>
              <a:rPr lang="es-CO" sz="1800" dirty="0" err="1"/>
              <a:t>gerenciar</a:t>
            </a:r>
            <a:r>
              <a:rPr lang="es-CO" sz="1800" dirty="0"/>
              <a:t> de manera óptima sus recursos? </a:t>
            </a:r>
            <a:endParaRPr lang="es-ES" sz="1800" dirty="0"/>
          </a:p>
          <a:p>
            <a:pPr marL="0" indent="0" defTabSz="899770">
              <a:buNone/>
              <a:defRPr/>
            </a:pPr>
            <a:endParaRPr lang="es-CO" sz="1800" dirty="0">
              <a:solidFill>
                <a:sysClr val="windowText" lastClr="000000"/>
              </a:solidFill>
              <a:latin typeface="Calibri"/>
            </a:endParaRPr>
          </a:p>
        </p:txBody>
      </p:sp>
      <p:sp>
        <p:nvSpPr>
          <p:cNvPr id="7" name="3 Rectángulo"/>
          <p:cNvSpPr/>
          <p:nvPr/>
        </p:nvSpPr>
        <p:spPr>
          <a:xfrm>
            <a:off x="125623" y="484445"/>
            <a:ext cx="8680615" cy="75715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Hipótesis</a:t>
            </a:r>
          </a:p>
        </p:txBody>
      </p:sp>
    </p:spTree>
    <p:extLst>
      <p:ext uri="{BB962C8B-B14F-4D97-AF65-F5344CB8AC3E}">
        <p14:creationId xmlns:p14="http://schemas.microsoft.com/office/powerpoint/2010/main" val="84859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a:extLst>
              <a:ext uri="{FF2B5EF4-FFF2-40B4-BE49-F238E27FC236}">
                <a16:creationId xmlns="" xmlns:a16="http://schemas.microsoft.com/office/drawing/2014/main" id="{F487D060-3A8B-4DC8-8634-98D701E64119}"/>
              </a:ext>
            </a:extLst>
          </p:cNvPr>
          <p:cNvSpPr txBox="1">
            <a:spLocks/>
          </p:cNvSpPr>
          <p:nvPr/>
        </p:nvSpPr>
        <p:spPr>
          <a:xfrm>
            <a:off x="155873" y="834505"/>
            <a:ext cx="8680615" cy="5157922"/>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defTabSz="899770">
              <a:buNone/>
              <a:defRPr/>
            </a:pPr>
            <a:endParaRPr lang="es-CO" sz="1600" dirty="0">
              <a:solidFill>
                <a:sysClr val="windowText" lastClr="000000"/>
              </a:solidFill>
            </a:endParaRPr>
          </a:p>
          <a:p>
            <a:pPr marL="0" indent="0" algn="just" defTabSz="899770">
              <a:buNone/>
              <a:defRPr/>
            </a:pPr>
            <a:endParaRPr lang="es-CO" sz="1600" dirty="0">
              <a:solidFill>
                <a:sysClr val="windowText" lastClr="000000"/>
              </a:solidFill>
              <a:latin typeface="Calibri"/>
            </a:endParaRPr>
          </a:p>
          <a:p>
            <a:pPr marL="0" indent="0" algn="just" defTabSz="899770">
              <a:buNone/>
              <a:defRPr/>
            </a:pPr>
            <a:endParaRPr lang="es-CO" sz="1600" dirty="0">
              <a:solidFill>
                <a:sysClr val="windowText" lastClr="000000"/>
              </a:solidFill>
              <a:latin typeface="Calibri"/>
            </a:endParaRPr>
          </a:p>
        </p:txBody>
      </p:sp>
      <p:pic>
        <p:nvPicPr>
          <p:cNvPr id="2" name="Imagen 1"/>
          <p:cNvPicPr>
            <a:picLocks noChangeAspect="1"/>
          </p:cNvPicPr>
          <p:nvPr/>
        </p:nvPicPr>
        <p:blipFill rotWithShape="1">
          <a:blip r:embed="rId2"/>
          <a:srcRect l="54113" t="19882" r="9834" b="16430"/>
          <a:stretch/>
        </p:blipFill>
        <p:spPr>
          <a:xfrm>
            <a:off x="1523999" y="1102660"/>
            <a:ext cx="6131859" cy="4965971"/>
          </a:xfrm>
          <a:prstGeom prst="rect">
            <a:avLst/>
          </a:prstGeom>
        </p:spPr>
      </p:pic>
      <p:sp>
        <p:nvSpPr>
          <p:cNvPr id="9" name="3 Rectángulo"/>
          <p:cNvSpPr/>
          <p:nvPr/>
        </p:nvSpPr>
        <p:spPr>
          <a:xfrm>
            <a:off x="0" y="345509"/>
            <a:ext cx="8680615" cy="1423531"/>
          </a:xfrm>
          <a:prstGeom prst="rect">
            <a:avLst/>
          </a:prstGeom>
          <a:noFill/>
          <a:ln>
            <a:solidFill>
              <a:srgbClr val="AB8B01"/>
            </a:solidFill>
          </a:ln>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defRPr/>
            </a:pPr>
            <a:r>
              <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Encuesta</a:t>
            </a:r>
          </a:p>
          <a:p>
            <a:pPr algn="ctr" defTabSz="899770">
              <a:defRPr/>
            </a:pPr>
            <a:endParaRPr lang="es-CO" sz="4330"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endParaRPr>
          </a:p>
        </p:txBody>
      </p:sp>
    </p:spTree>
    <p:extLst>
      <p:ext uri="{BB962C8B-B14F-4D97-AF65-F5344CB8AC3E}">
        <p14:creationId xmlns:p14="http://schemas.microsoft.com/office/powerpoint/2010/main" val="1514899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0985" t="19446" r="54451" b="10016"/>
          <a:stretch/>
        </p:blipFill>
        <p:spPr>
          <a:xfrm>
            <a:off x="594360" y="356616"/>
            <a:ext cx="7013448" cy="5724143"/>
          </a:xfrm>
          <a:prstGeom prst="rect">
            <a:avLst/>
          </a:prstGeom>
        </p:spPr>
      </p:pic>
    </p:spTree>
    <p:extLst>
      <p:ext uri="{BB962C8B-B14F-4D97-AF65-F5344CB8AC3E}">
        <p14:creationId xmlns:p14="http://schemas.microsoft.com/office/powerpoint/2010/main" val="4101667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54202" t="20384" r="12237" b="14357"/>
          <a:stretch/>
        </p:blipFill>
        <p:spPr>
          <a:xfrm>
            <a:off x="591671" y="128015"/>
            <a:ext cx="6974541" cy="5268737"/>
          </a:xfrm>
          <a:prstGeom prst="rect">
            <a:avLst/>
          </a:prstGeom>
        </p:spPr>
      </p:pic>
    </p:spTree>
    <p:extLst>
      <p:ext uri="{BB962C8B-B14F-4D97-AF65-F5344CB8AC3E}">
        <p14:creationId xmlns:p14="http://schemas.microsoft.com/office/powerpoint/2010/main" val="730382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0948" t="19148" r="55610" b="18763"/>
          <a:stretch/>
        </p:blipFill>
        <p:spPr>
          <a:xfrm>
            <a:off x="1138518" y="537881"/>
            <a:ext cx="6203576" cy="4885765"/>
          </a:xfrm>
          <a:prstGeom prst="rect">
            <a:avLst/>
          </a:prstGeom>
        </p:spPr>
      </p:pic>
    </p:spTree>
    <p:extLst>
      <p:ext uri="{BB962C8B-B14F-4D97-AF65-F5344CB8AC3E}">
        <p14:creationId xmlns:p14="http://schemas.microsoft.com/office/powerpoint/2010/main" val="5203087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53571" t="18598" r="11133" b="18247"/>
          <a:stretch/>
        </p:blipFill>
        <p:spPr>
          <a:xfrm>
            <a:off x="842682" y="717176"/>
            <a:ext cx="6875929" cy="4849906"/>
          </a:xfrm>
          <a:prstGeom prst="rect">
            <a:avLst/>
          </a:prstGeom>
        </p:spPr>
      </p:pic>
    </p:spTree>
    <p:extLst>
      <p:ext uri="{BB962C8B-B14F-4D97-AF65-F5344CB8AC3E}">
        <p14:creationId xmlns:p14="http://schemas.microsoft.com/office/powerpoint/2010/main" val="215141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1185" t="24088" r="53764" b="13798"/>
          <a:stretch/>
        </p:blipFill>
        <p:spPr>
          <a:xfrm>
            <a:off x="1084729" y="528918"/>
            <a:ext cx="6526305" cy="5056094"/>
          </a:xfrm>
          <a:prstGeom prst="rect">
            <a:avLst/>
          </a:prstGeom>
        </p:spPr>
      </p:pic>
    </p:spTree>
    <p:extLst>
      <p:ext uri="{BB962C8B-B14F-4D97-AF65-F5344CB8AC3E}">
        <p14:creationId xmlns:p14="http://schemas.microsoft.com/office/powerpoint/2010/main" val="787049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Resultados</a:t>
            </a:r>
          </a:p>
        </p:txBody>
      </p:sp>
      <p:sp>
        <p:nvSpPr>
          <p:cNvPr id="3" name="2 Marcador de contenido">
            <a:extLst>
              <a:ext uri="{FF2B5EF4-FFF2-40B4-BE49-F238E27FC236}">
                <a16:creationId xmlns="" xmlns:a16="http://schemas.microsoft.com/office/drawing/2014/main" id="{F487D060-3A8B-4DC8-8634-98D701E64119}"/>
              </a:ext>
            </a:extLst>
          </p:cNvPr>
          <p:cNvSpPr txBox="1">
            <a:spLocks/>
          </p:cNvSpPr>
          <p:nvPr/>
        </p:nvSpPr>
        <p:spPr>
          <a:xfrm>
            <a:off x="155873" y="834505"/>
            <a:ext cx="8680615" cy="5157922"/>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defTabSz="899770">
              <a:buNone/>
              <a:defRPr/>
            </a:pPr>
            <a:endParaRPr lang="es-CO" sz="1600" dirty="0">
              <a:solidFill>
                <a:sysClr val="windowText" lastClr="000000"/>
              </a:solidFill>
            </a:endParaRPr>
          </a:p>
          <a:p>
            <a:pPr marL="0" indent="0" algn="just" defTabSz="899770">
              <a:buNone/>
              <a:defRPr/>
            </a:pPr>
            <a:endParaRPr lang="es-CO" sz="1600" dirty="0">
              <a:solidFill>
                <a:sysClr val="windowText" lastClr="000000"/>
              </a:solidFill>
              <a:latin typeface="Calibri"/>
            </a:endParaRPr>
          </a:p>
          <a:p>
            <a:pPr marL="0" indent="0" algn="just" defTabSz="899770">
              <a:buNone/>
              <a:defRPr/>
            </a:pPr>
            <a:endParaRPr lang="es-CO" sz="1600" dirty="0">
              <a:solidFill>
                <a:sysClr val="windowText" lastClr="000000"/>
              </a:solidFill>
              <a:latin typeface="Calibri"/>
            </a:endParaRPr>
          </a:p>
        </p:txBody>
      </p:sp>
      <p:sp>
        <p:nvSpPr>
          <p:cNvPr id="2" name="CuadroTexto 1"/>
          <p:cNvSpPr txBox="1"/>
          <p:nvPr/>
        </p:nvSpPr>
        <p:spPr>
          <a:xfrm>
            <a:off x="-2795" y="584560"/>
            <a:ext cx="8997950" cy="646331"/>
          </a:xfrm>
          <a:prstGeom prst="rect">
            <a:avLst/>
          </a:prstGeom>
          <a:noFill/>
        </p:spPr>
        <p:txBody>
          <a:bodyPr wrap="square" rtlCol="0">
            <a:spAutoFit/>
          </a:bodyPr>
          <a:lstStyle/>
          <a:p>
            <a:endParaRPr lang="es-CO" dirty="0"/>
          </a:p>
          <a:p>
            <a:endParaRPr lang="en-US" dirty="0"/>
          </a:p>
        </p:txBody>
      </p:sp>
      <p:sp>
        <p:nvSpPr>
          <p:cNvPr id="7" name="2 Marcador de contenido">
            <a:extLst>
              <a:ext uri="{FF2B5EF4-FFF2-40B4-BE49-F238E27FC236}">
                <a16:creationId xmlns="" xmlns:a16="http://schemas.microsoft.com/office/drawing/2014/main" id="{96DD421D-77B9-41A6-AC11-F05BFB177DD4}"/>
              </a:ext>
            </a:extLst>
          </p:cNvPr>
          <p:cNvSpPr txBox="1">
            <a:spLocks/>
          </p:cNvSpPr>
          <p:nvPr/>
        </p:nvSpPr>
        <p:spPr>
          <a:xfrm>
            <a:off x="314540" y="1480836"/>
            <a:ext cx="8680615" cy="2212623"/>
          </a:xfrm>
          <a:prstGeom prst="rect">
            <a:avLst/>
          </a:prstGeom>
        </p:spPr>
        <p:txBody>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just" defTabSz="899770">
              <a:buNone/>
              <a:defRPr/>
            </a:pPr>
            <a:r>
              <a:rPr lang="es-ES" sz="1800" dirty="0"/>
              <a:t>Teniendo en cuenta los resultados arrojados en la encuesta y el soporte de la entrevista realizada en la empresa CX-01, se </a:t>
            </a:r>
            <a:r>
              <a:rPr lang="es-ES" sz="1800" b="1" dirty="0"/>
              <a:t>puede afirmar la hipótesis planteada, </a:t>
            </a:r>
            <a:r>
              <a:rPr lang="es-ES" sz="1800" dirty="0"/>
              <a:t>teniendo en cuenta que se puede estructurar una metodología para la planeación, ejecución, control y monitoreo de los proyectos electromecánicos de la empresa CX-01 , teniendo como referencia  la metodología tradicional (PMBOK),  ya que los proyectos electromecánicos de la organización  utilizan las fases planteadas pero la empresa tiene fallas en diferentes etapas en la gestión de los proyectos.</a:t>
            </a:r>
          </a:p>
          <a:p>
            <a:pPr marL="0" indent="0" algn="just" defTabSz="899770">
              <a:buNone/>
              <a:defRPr/>
            </a:pPr>
            <a:r>
              <a:rPr lang="es-ES" sz="1800" dirty="0"/>
              <a:t>Lo </a:t>
            </a:r>
            <a:r>
              <a:rPr lang="es-CO" sz="1800" dirty="0"/>
              <a:t>anterior </a:t>
            </a:r>
            <a:r>
              <a:rPr lang="es-CO" sz="1800" b="1" dirty="0"/>
              <a:t>lleva a:</a:t>
            </a:r>
            <a:r>
              <a:rPr lang="es-CO" sz="1800" dirty="0"/>
              <a:t> </a:t>
            </a:r>
          </a:p>
          <a:p>
            <a:pPr marL="0" indent="0" defTabSz="899770">
              <a:buNone/>
              <a:defRPr/>
            </a:pPr>
            <a:r>
              <a:rPr lang="es-ES" sz="1800" dirty="0"/>
              <a:t> </a:t>
            </a:r>
            <a:endParaRPr lang="es-CO" sz="1800" dirty="0">
              <a:solidFill>
                <a:sysClr val="windowText" lastClr="000000"/>
              </a:solidFill>
              <a:latin typeface="Calibri"/>
            </a:endParaRPr>
          </a:p>
        </p:txBody>
      </p:sp>
      <p:sp>
        <p:nvSpPr>
          <p:cNvPr id="4" name="Rectángulo redondeado 3"/>
          <p:cNvSpPr/>
          <p:nvPr/>
        </p:nvSpPr>
        <p:spPr>
          <a:xfrm>
            <a:off x="815787" y="4060477"/>
            <a:ext cx="4625789" cy="34065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No cumplir con los objetivos planteados.</a:t>
            </a:r>
            <a:endParaRPr lang="es-ES" dirty="0"/>
          </a:p>
        </p:txBody>
      </p:sp>
      <p:sp>
        <p:nvSpPr>
          <p:cNvPr id="10" name="Rectángulo redondeado 9"/>
          <p:cNvSpPr/>
          <p:nvPr/>
        </p:nvSpPr>
        <p:spPr>
          <a:xfrm>
            <a:off x="815787" y="4502283"/>
            <a:ext cx="1927413" cy="34065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Mayores Costos.</a:t>
            </a:r>
            <a:endParaRPr lang="es-ES" dirty="0"/>
          </a:p>
        </p:txBody>
      </p:sp>
      <p:sp>
        <p:nvSpPr>
          <p:cNvPr id="12" name="Rectángulo redondeado 11"/>
          <p:cNvSpPr/>
          <p:nvPr/>
        </p:nvSpPr>
        <p:spPr>
          <a:xfrm>
            <a:off x="815786" y="4941400"/>
            <a:ext cx="2832849" cy="34065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Mayor tiempo de ejecución.</a:t>
            </a:r>
            <a:endParaRPr lang="es-ES" dirty="0"/>
          </a:p>
        </p:txBody>
      </p:sp>
      <p:sp>
        <p:nvSpPr>
          <p:cNvPr id="13" name="Rectángulo redondeado 12"/>
          <p:cNvSpPr/>
          <p:nvPr/>
        </p:nvSpPr>
        <p:spPr>
          <a:xfrm>
            <a:off x="815787" y="5380517"/>
            <a:ext cx="2312895" cy="34065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s-CO" dirty="0"/>
              <a:t>Clientes insatisfechos.</a:t>
            </a:r>
            <a:endParaRPr lang="es-ES" dirty="0"/>
          </a:p>
        </p:txBody>
      </p:sp>
    </p:spTree>
    <p:extLst>
      <p:ext uri="{BB962C8B-B14F-4D97-AF65-F5344CB8AC3E}">
        <p14:creationId xmlns:p14="http://schemas.microsoft.com/office/powerpoint/2010/main" val="6367496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redondeado 1"/>
          <p:cNvSpPr/>
          <p:nvPr/>
        </p:nvSpPr>
        <p:spPr>
          <a:xfrm>
            <a:off x="313765" y="1004048"/>
            <a:ext cx="3451411" cy="87854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es-ES" sz="1400" dirty="0"/>
              <a:t>La compañía CX-01 no aplica prácticas estandarizadas para el inicio, planeación ejecución, monitoreo y control y cierre de los proyectos electromecánicos.</a:t>
            </a:r>
          </a:p>
        </p:txBody>
      </p:sp>
      <p:sp>
        <p:nvSpPr>
          <p:cNvPr id="3" name="Rectángulo redondeado 2"/>
          <p:cNvSpPr/>
          <p:nvPr/>
        </p:nvSpPr>
        <p:spPr>
          <a:xfrm>
            <a:off x="4043082" y="1004049"/>
            <a:ext cx="3836894" cy="80682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es-ES" sz="1400" dirty="0"/>
              <a:t>Establecer dentro de un diseño una metodología con procesos para el inicio, planeación, ejecución, monitoreo y control y cierre de los proyectos.</a:t>
            </a:r>
          </a:p>
        </p:txBody>
      </p:sp>
      <p:sp>
        <p:nvSpPr>
          <p:cNvPr id="4"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Fortaleza – Debilidad - Oportunidad</a:t>
            </a:r>
          </a:p>
        </p:txBody>
      </p:sp>
      <p:sp>
        <p:nvSpPr>
          <p:cNvPr id="5" name="Rectángulo redondeado 4"/>
          <p:cNvSpPr/>
          <p:nvPr/>
        </p:nvSpPr>
        <p:spPr>
          <a:xfrm>
            <a:off x="313765" y="2026030"/>
            <a:ext cx="3451411" cy="75303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just"/>
            <a:r>
              <a:rPr lang="es-ES" sz="1400" dirty="0"/>
              <a:t>Un porcentaje muy alto (44,4%) de los encuestados que desconocen que existe un con control del tiempo de ejecución.</a:t>
            </a:r>
          </a:p>
        </p:txBody>
      </p:sp>
      <p:sp>
        <p:nvSpPr>
          <p:cNvPr id="6" name="Rectángulo redondeado 5"/>
          <p:cNvSpPr/>
          <p:nvPr/>
        </p:nvSpPr>
        <p:spPr>
          <a:xfrm>
            <a:off x="4043082" y="1972240"/>
            <a:ext cx="3836894" cy="80682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es-CO" sz="1400" dirty="0"/>
              <a:t>Socializar algunas de las herramientas para medir el tiempo y garantizar que será el adecuado para cumplir con el objetivo del proyecto.</a:t>
            </a:r>
            <a:endParaRPr lang="es-ES" sz="1400" dirty="0"/>
          </a:p>
        </p:txBody>
      </p:sp>
      <p:sp>
        <p:nvSpPr>
          <p:cNvPr id="7" name="Rectángulo redondeado 6"/>
          <p:cNvSpPr/>
          <p:nvPr/>
        </p:nvSpPr>
        <p:spPr>
          <a:xfrm>
            <a:off x="313765" y="3290053"/>
            <a:ext cx="3451411" cy="75303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just"/>
            <a:r>
              <a:rPr lang="es-ES" sz="1400" dirty="0"/>
              <a:t>Existen dentro de la empresa técnicas y/o herramientas para la gestión de los proyectos de la empresa </a:t>
            </a:r>
          </a:p>
        </p:txBody>
      </p:sp>
      <p:sp>
        <p:nvSpPr>
          <p:cNvPr id="8" name="Rectángulo redondeado 7"/>
          <p:cNvSpPr/>
          <p:nvPr/>
        </p:nvSpPr>
        <p:spPr>
          <a:xfrm>
            <a:off x="4043081" y="2895611"/>
            <a:ext cx="4832611" cy="1541918"/>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sz="1400" dirty="0"/>
              <a:t>Mejorar y </a:t>
            </a:r>
            <a:r>
              <a:rPr lang="es-CO" sz="1400" dirty="0" err="1"/>
              <a:t>parametrizar</a:t>
            </a:r>
            <a:r>
              <a:rPr lang="es-CO" sz="1400" dirty="0"/>
              <a:t> las habilidades en el uso de las técnicas y/o herramientas más utilizadas durante el ciclo de vida de los proyectos. </a:t>
            </a:r>
          </a:p>
          <a:p>
            <a:endParaRPr lang="es-ES" sz="1400" dirty="0"/>
          </a:p>
          <a:p>
            <a:r>
              <a:rPr lang="es-CO" sz="1400" dirty="0"/>
              <a:t>Ampliar el conocimiento y uso de software que facilite el análisis y desarrollo de información para la toma de decisiones.</a:t>
            </a:r>
            <a:endParaRPr lang="es-ES" sz="1400" dirty="0"/>
          </a:p>
        </p:txBody>
      </p:sp>
      <p:sp>
        <p:nvSpPr>
          <p:cNvPr id="9" name="Rectángulo redondeado 8"/>
          <p:cNvSpPr/>
          <p:nvPr/>
        </p:nvSpPr>
        <p:spPr>
          <a:xfrm>
            <a:off x="313765" y="4437529"/>
            <a:ext cx="3451411" cy="133574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es-ES" sz="1400" dirty="0"/>
              <a:t>La presentación de informes de seguimiento y control para variables como Alcance, tiempo costos, Recurso Humano, Gestión de adquisición, calidad, riesgos, y Gestión de Comunicaciones no está formalizado dentro de la compañía.</a:t>
            </a:r>
          </a:p>
        </p:txBody>
      </p:sp>
      <p:sp>
        <p:nvSpPr>
          <p:cNvPr id="11" name="Rectángulo redondeado 10"/>
          <p:cNvSpPr/>
          <p:nvPr/>
        </p:nvSpPr>
        <p:spPr>
          <a:xfrm>
            <a:off x="4043082" y="4554076"/>
            <a:ext cx="4832611" cy="1004047"/>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s-CO" sz="1400" dirty="0"/>
              <a:t>Establecer estándares para la presentación de informes que permitan entregar información clara y en el momento adecuado</a:t>
            </a:r>
            <a:endParaRPr lang="es-ES" sz="1400" dirty="0"/>
          </a:p>
        </p:txBody>
      </p:sp>
      <p:sp>
        <p:nvSpPr>
          <p:cNvPr id="12" name="Elipse 11"/>
          <p:cNvSpPr/>
          <p:nvPr/>
        </p:nvSpPr>
        <p:spPr>
          <a:xfrm>
            <a:off x="195078" y="766474"/>
            <a:ext cx="322729" cy="277906"/>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s-CO" dirty="0"/>
              <a:t>D</a:t>
            </a:r>
            <a:endParaRPr lang="es-ES" dirty="0"/>
          </a:p>
        </p:txBody>
      </p:sp>
      <p:sp>
        <p:nvSpPr>
          <p:cNvPr id="13" name="Elipse 12"/>
          <p:cNvSpPr/>
          <p:nvPr/>
        </p:nvSpPr>
        <p:spPr>
          <a:xfrm>
            <a:off x="313765" y="4164278"/>
            <a:ext cx="322729" cy="277906"/>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s-CO" dirty="0"/>
              <a:t>D</a:t>
            </a:r>
            <a:endParaRPr lang="es-ES" dirty="0"/>
          </a:p>
        </p:txBody>
      </p:sp>
      <p:sp>
        <p:nvSpPr>
          <p:cNvPr id="14" name="Elipse 13"/>
          <p:cNvSpPr/>
          <p:nvPr/>
        </p:nvSpPr>
        <p:spPr>
          <a:xfrm>
            <a:off x="125507" y="1904839"/>
            <a:ext cx="322729" cy="277906"/>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F</a:t>
            </a:r>
            <a:endParaRPr lang="es-ES" dirty="0">
              <a:ln w="0"/>
              <a:solidFill>
                <a:schemeClr val="tx1"/>
              </a:solidFill>
              <a:effectLst>
                <a:outerShdw blurRad="38100" dist="19050" dir="2700000" algn="tl" rotWithShape="0">
                  <a:schemeClr val="dk1">
                    <a:alpha val="40000"/>
                  </a:schemeClr>
                </a:outerShdw>
              </a:effectLst>
            </a:endParaRPr>
          </a:p>
        </p:txBody>
      </p:sp>
      <p:sp>
        <p:nvSpPr>
          <p:cNvPr id="15" name="Elipse 14"/>
          <p:cNvSpPr/>
          <p:nvPr/>
        </p:nvSpPr>
        <p:spPr>
          <a:xfrm>
            <a:off x="175003" y="3034558"/>
            <a:ext cx="322729" cy="277906"/>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F</a:t>
            </a:r>
            <a:endParaRPr lang="es-ES" dirty="0">
              <a:ln w="0"/>
              <a:solidFill>
                <a:schemeClr val="tx1"/>
              </a:solidFill>
              <a:effectLst>
                <a:outerShdw blurRad="38100" dist="19050" dir="2700000" algn="tl" rotWithShape="0">
                  <a:schemeClr val="dk1">
                    <a:alpha val="40000"/>
                  </a:schemeClr>
                </a:outerShdw>
              </a:effectLst>
            </a:endParaRPr>
          </a:p>
        </p:txBody>
      </p:sp>
      <p:sp>
        <p:nvSpPr>
          <p:cNvPr id="16" name="Elipse 15"/>
          <p:cNvSpPr/>
          <p:nvPr/>
        </p:nvSpPr>
        <p:spPr>
          <a:xfrm>
            <a:off x="3883863" y="831639"/>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17" name="Elipse 16"/>
          <p:cNvSpPr/>
          <p:nvPr/>
        </p:nvSpPr>
        <p:spPr>
          <a:xfrm>
            <a:off x="3883863" y="1863625"/>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18" name="Elipse 17"/>
          <p:cNvSpPr/>
          <p:nvPr/>
        </p:nvSpPr>
        <p:spPr>
          <a:xfrm>
            <a:off x="3859495" y="2801478"/>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19" name="Elipse 18"/>
          <p:cNvSpPr/>
          <p:nvPr/>
        </p:nvSpPr>
        <p:spPr>
          <a:xfrm>
            <a:off x="3912903" y="4392709"/>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20" name="Flecha derecha 19"/>
          <p:cNvSpPr/>
          <p:nvPr/>
        </p:nvSpPr>
        <p:spPr>
          <a:xfrm>
            <a:off x="3789924" y="1347632"/>
            <a:ext cx="230935" cy="1556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Flecha derecha 20"/>
          <p:cNvSpPr/>
          <p:nvPr/>
        </p:nvSpPr>
        <p:spPr>
          <a:xfrm>
            <a:off x="3789924" y="2267188"/>
            <a:ext cx="230935" cy="1556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Flecha derecha 21"/>
          <p:cNvSpPr/>
          <p:nvPr/>
        </p:nvSpPr>
        <p:spPr>
          <a:xfrm>
            <a:off x="3789924" y="3588729"/>
            <a:ext cx="230935" cy="1556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Flecha derecha 22"/>
          <p:cNvSpPr/>
          <p:nvPr/>
        </p:nvSpPr>
        <p:spPr>
          <a:xfrm>
            <a:off x="3779887" y="4910270"/>
            <a:ext cx="230935" cy="1556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349920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Fortaleza – Debilidad - Oportunidad</a:t>
            </a:r>
          </a:p>
        </p:txBody>
      </p:sp>
      <p:sp>
        <p:nvSpPr>
          <p:cNvPr id="3" name="Rectángulo redondeado 2"/>
          <p:cNvSpPr/>
          <p:nvPr/>
        </p:nvSpPr>
        <p:spPr>
          <a:xfrm>
            <a:off x="313765" y="1004048"/>
            <a:ext cx="3451411" cy="87854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es-CO" sz="1400" dirty="0"/>
              <a:t>Se presentan deficiencias en el grado de gestión en los proyectos electromecánicos, teniendo en cuenta las variables estipuladas para la gerencia de proyectos.</a:t>
            </a:r>
            <a:endParaRPr lang="es-ES" sz="1400" dirty="0"/>
          </a:p>
        </p:txBody>
      </p:sp>
      <p:sp>
        <p:nvSpPr>
          <p:cNvPr id="4" name="Elipse 3"/>
          <p:cNvSpPr/>
          <p:nvPr/>
        </p:nvSpPr>
        <p:spPr>
          <a:xfrm>
            <a:off x="195078" y="766474"/>
            <a:ext cx="322729" cy="277906"/>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s-CO" dirty="0"/>
              <a:t>D</a:t>
            </a:r>
            <a:endParaRPr lang="es-ES" dirty="0"/>
          </a:p>
        </p:txBody>
      </p:sp>
      <p:sp>
        <p:nvSpPr>
          <p:cNvPr id="5" name="Rectángulo redondeado 4"/>
          <p:cNvSpPr/>
          <p:nvPr/>
        </p:nvSpPr>
        <p:spPr>
          <a:xfrm>
            <a:off x="4043082" y="1004049"/>
            <a:ext cx="3836894" cy="80682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es-CO" sz="1400" dirty="0"/>
              <a:t>Establecer una metodología estandarizada que permite generar un mayor control en la gestión de las variables que se presentan en los proyectos electromecánicos.</a:t>
            </a:r>
            <a:endParaRPr lang="es-ES" sz="1400" dirty="0"/>
          </a:p>
        </p:txBody>
      </p:sp>
      <p:sp>
        <p:nvSpPr>
          <p:cNvPr id="6" name="Elipse 5"/>
          <p:cNvSpPr/>
          <p:nvPr/>
        </p:nvSpPr>
        <p:spPr>
          <a:xfrm>
            <a:off x="3883863" y="831639"/>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7" name="Rectángulo redondeado 6"/>
          <p:cNvSpPr/>
          <p:nvPr/>
        </p:nvSpPr>
        <p:spPr>
          <a:xfrm>
            <a:off x="313765" y="2026030"/>
            <a:ext cx="3451411" cy="75303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just"/>
            <a:r>
              <a:rPr lang="es-ES" sz="1400" dirty="0"/>
              <a:t>El factor alcance se encuentra presente en cada uno de los grupos de procesos, con una alta relevancia al inicio del proyecto.</a:t>
            </a:r>
          </a:p>
        </p:txBody>
      </p:sp>
      <p:sp>
        <p:nvSpPr>
          <p:cNvPr id="8" name="Elipse 7"/>
          <p:cNvSpPr/>
          <p:nvPr/>
        </p:nvSpPr>
        <p:spPr>
          <a:xfrm>
            <a:off x="125507" y="1904839"/>
            <a:ext cx="322729" cy="277906"/>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F</a:t>
            </a:r>
            <a:endParaRPr lang="es-ES" dirty="0">
              <a:ln w="0"/>
              <a:solidFill>
                <a:schemeClr val="tx1"/>
              </a:solidFill>
              <a:effectLst>
                <a:outerShdw blurRad="38100" dist="19050" dir="2700000" algn="tl" rotWithShape="0">
                  <a:schemeClr val="dk1">
                    <a:alpha val="40000"/>
                  </a:schemeClr>
                </a:outerShdw>
              </a:effectLst>
            </a:endParaRPr>
          </a:p>
        </p:txBody>
      </p:sp>
      <p:sp>
        <p:nvSpPr>
          <p:cNvPr id="9" name="Rectángulo redondeado 8"/>
          <p:cNvSpPr/>
          <p:nvPr/>
        </p:nvSpPr>
        <p:spPr>
          <a:xfrm>
            <a:off x="4043082" y="2026030"/>
            <a:ext cx="3836894" cy="80682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es-CO" sz="1400" dirty="0"/>
              <a:t>Proponer alternativas para enfocar el alcance en las fases de planeación y control y monitoreo de los proyectos.</a:t>
            </a:r>
            <a:endParaRPr lang="es-ES" sz="1400" dirty="0"/>
          </a:p>
        </p:txBody>
      </p:sp>
      <p:sp>
        <p:nvSpPr>
          <p:cNvPr id="10" name="Elipse 9"/>
          <p:cNvSpPr/>
          <p:nvPr/>
        </p:nvSpPr>
        <p:spPr>
          <a:xfrm>
            <a:off x="3926540" y="1810873"/>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11" name="Rectángulo redondeado 10"/>
          <p:cNvSpPr/>
          <p:nvPr/>
        </p:nvSpPr>
        <p:spPr>
          <a:xfrm>
            <a:off x="356442" y="2931464"/>
            <a:ext cx="3451411" cy="75303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just"/>
            <a:r>
              <a:rPr lang="es-ES" sz="1400" dirty="0"/>
              <a:t>Se realiza el control del factor tiempo en cada uno de los grupos de procesos, con una alta relevancia al inicio del proyecto.</a:t>
            </a:r>
          </a:p>
        </p:txBody>
      </p:sp>
      <p:sp>
        <p:nvSpPr>
          <p:cNvPr id="13" name="Elipse 12"/>
          <p:cNvSpPr/>
          <p:nvPr/>
        </p:nvSpPr>
        <p:spPr>
          <a:xfrm>
            <a:off x="195078" y="2846140"/>
            <a:ext cx="322729" cy="277906"/>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F</a:t>
            </a:r>
            <a:endParaRPr lang="es-ES" dirty="0">
              <a:ln w="0"/>
              <a:solidFill>
                <a:schemeClr val="tx1"/>
              </a:solidFill>
              <a:effectLst>
                <a:outerShdw blurRad="38100" dist="19050" dir="2700000" algn="tl" rotWithShape="0">
                  <a:schemeClr val="dk1">
                    <a:alpha val="40000"/>
                  </a:schemeClr>
                </a:outerShdw>
              </a:effectLst>
            </a:endParaRPr>
          </a:p>
        </p:txBody>
      </p:sp>
      <p:sp>
        <p:nvSpPr>
          <p:cNvPr id="14" name="Rectángulo redondeado 13"/>
          <p:cNvSpPr/>
          <p:nvPr/>
        </p:nvSpPr>
        <p:spPr>
          <a:xfrm>
            <a:off x="4043082" y="2980450"/>
            <a:ext cx="3836894" cy="80682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es-CO" sz="1400" dirty="0"/>
              <a:t>Proponer alternativas para enfocar el alcance en las fases de planeación y control y monitoreo de los proyectos.</a:t>
            </a:r>
            <a:endParaRPr lang="es-ES" sz="1400" dirty="0"/>
          </a:p>
        </p:txBody>
      </p:sp>
      <p:sp>
        <p:nvSpPr>
          <p:cNvPr id="15" name="Elipse 14"/>
          <p:cNvSpPr/>
          <p:nvPr/>
        </p:nvSpPr>
        <p:spPr>
          <a:xfrm>
            <a:off x="3933356" y="2832854"/>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16" name="Rectángulo redondeado 15"/>
          <p:cNvSpPr/>
          <p:nvPr/>
        </p:nvSpPr>
        <p:spPr>
          <a:xfrm>
            <a:off x="356442" y="3827940"/>
            <a:ext cx="3451411" cy="87854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just"/>
            <a:r>
              <a:rPr lang="es-CO" sz="1400" dirty="0"/>
              <a:t>Se evidencia alta rotación de personal técnico y operativo, afectando de manera negativa los tiempos estipulados para las actividades y finalidad del proyecto.</a:t>
            </a:r>
            <a:endParaRPr lang="es-ES" sz="1400" dirty="0"/>
          </a:p>
        </p:txBody>
      </p:sp>
      <p:sp>
        <p:nvSpPr>
          <p:cNvPr id="17" name="Rectángulo redondeado 16"/>
          <p:cNvSpPr/>
          <p:nvPr/>
        </p:nvSpPr>
        <p:spPr>
          <a:xfrm>
            <a:off x="4033361" y="3917584"/>
            <a:ext cx="3836894" cy="806824"/>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just"/>
            <a:r>
              <a:rPr lang="es-CO" sz="1400" dirty="0"/>
              <a:t>Buscar alternativas para evitar la rotación del recurso humano en las fases de planeación y de ejecución del proyecto</a:t>
            </a:r>
            <a:endParaRPr lang="es-ES" sz="1400" dirty="0"/>
          </a:p>
        </p:txBody>
      </p:sp>
      <p:sp>
        <p:nvSpPr>
          <p:cNvPr id="18" name="Elipse 17"/>
          <p:cNvSpPr/>
          <p:nvPr/>
        </p:nvSpPr>
        <p:spPr>
          <a:xfrm>
            <a:off x="3924391" y="3787274"/>
            <a:ext cx="322729" cy="277906"/>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s-CO" dirty="0">
                <a:ln w="0"/>
                <a:solidFill>
                  <a:schemeClr val="tx1"/>
                </a:solidFill>
                <a:effectLst>
                  <a:outerShdw blurRad="38100" dist="19050" dir="2700000" algn="tl" rotWithShape="0">
                    <a:schemeClr val="dk1">
                      <a:alpha val="40000"/>
                    </a:schemeClr>
                  </a:outerShdw>
                </a:effectLst>
              </a:rPr>
              <a:t>O</a:t>
            </a:r>
            <a:endParaRPr lang="es-ES" dirty="0">
              <a:ln w="0"/>
              <a:solidFill>
                <a:schemeClr val="tx1"/>
              </a:solidFill>
              <a:effectLst>
                <a:outerShdw blurRad="38100" dist="19050" dir="2700000" algn="tl" rotWithShape="0">
                  <a:schemeClr val="dk1">
                    <a:alpha val="40000"/>
                  </a:schemeClr>
                </a:outerShdw>
              </a:effectLst>
            </a:endParaRPr>
          </a:p>
        </p:txBody>
      </p:sp>
      <p:sp>
        <p:nvSpPr>
          <p:cNvPr id="19" name="Elipse 18"/>
          <p:cNvSpPr/>
          <p:nvPr/>
        </p:nvSpPr>
        <p:spPr>
          <a:xfrm>
            <a:off x="195078" y="3648322"/>
            <a:ext cx="322729" cy="277906"/>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s-CO" dirty="0"/>
              <a:t>D</a:t>
            </a:r>
            <a:endParaRPr lang="es-ES" dirty="0"/>
          </a:p>
        </p:txBody>
      </p:sp>
    </p:spTree>
    <p:extLst>
      <p:ext uri="{BB962C8B-B14F-4D97-AF65-F5344CB8AC3E}">
        <p14:creationId xmlns:p14="http://schemas.microsoft.com/office/powerpoint/2010/main" val="380598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graphicFrame>
        <p:nvGraphicFramePr>
          <p:cNvPr id="4" name="Tabla 3"/>
          <p:cNvGraphicFramePr>
            <a:graphicFrameLocks noGrp="1"/>
          </p:cNvGraphicFramePr>
          <p:nvPr>
            <p:extLst>
              <p:ext uri="{D42A27DB-BD31-4B8C-83A1-F6EECF244321}">
                <p14:modId xmlns:p14="http://schemas.microsoft.com/office/powerpoint/2010/main" val="3669325551"/>
              </p:ext>
            </p:extLst>
          </p:nvPr>
        </p:nvGraphicFramePr>
        <p:xfrm>
          <a:off x="358587" y="788895"/>
          <a:ext cx="8265459" cy="5141420"/>
        </p:xfrm>
        <a:graphic>
          <a:graphicData uri="http://schemas.openxmlformats.org/drawingml/2006/table">
            <a:tbl>
              <a:tblPr firstRow="1" firstCol="1" bandRow="1">
                <a:tableStyleId>{5C22544A-7EE6-4342-B048-85BDC9FD1C3A}</a:tableStyleId>
              </a:tblPr>
              <a:tblGrid>
                <a:gridCol w="1841153">
                  <a:extLst>
                    <a:ext uri="{9D8B030D-6E8A-4147-A177-3AD203B41FA5}">
                      <a16:colId xmlns="" xmlns:a16="http://schemas.microsoft.com/office/drawing/2014/main" val="20000"/>
                    </a:ext>
                  </a:extLst>
                </a:gridCol>
                <a:gridCol w="2289860">
                  <a:extLst>
                    <a:ext uri="{9D8B030D-6E8A-4147-A177-3AD203B41FA5}">
                      <a16:colId xmlns="" xmlns:a16="http://schemas.microsoft.com/office/drawing/2014/main" val="20001"/>
                    </a:ext>
                  </a:extLst>
                </a:gridCol>
                <a:gridCol w="4134446">
                  <a:extLst>
                    <a:ext uri="{9D8B030D-6E8A-4147-A177-3AD203B41FA5}">
                      <a16:colId xmlns="" xmlns:a16="http://schemas.microsoft.com/office/drawing/2014/main" val="20002"/>
                    </a:ext>
                  </a:extLst>
                </a:gridCol>
              </a:tblGrid>
              <a:tr h="263441">
                <a:tc>
                  <a:txBody>
                    <a:bodyPr/>
                    <a:lstStyle/>
                    <a:p>
                      <a:pPr algn="ctr">
                        <a:lnSpc>
                          <a:spcPct val="150000"/>
                        </a:lnSpc>
                        <a:spcAft>
                          <a:spcPts val="0"/>
                        </a:spcAft>
                      </a:pPr>
                      <a:r>
                        <a:rPr lang="es-CO" sz="1200" dirty="0">
                          <a:effectLst/>
                        </a:rPr>
                        <a:t>Variable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ctr">
                        <a:lnSpc>
                          <a:spcPct val="150000"/>
                        </a:lnSpc>
                        <a:spcAft>
                          <a:spcPts val="0"/>
                        </a:spcAft>
                      </a:pPr>
                      <a:r>
                        <a:rPr lang="es-CO" sz="1200">
                          <a:effectLst/>
                        </a:rPr>
                        <a:t>Fase</a:t>
                      </a:r>
                      <a:endParaRPr lang="es-ES" sz="120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ctr">
                        <a:lnSpc>
                          <a:spcPct val="150000"/>
                        </a:lnSpc>
                        <a:spcAft>
                          <a:spcPts val="0"/>
                        </a:spcAft>
                      </a:pPr>
                      <a:r>
                        <a:rPr lang="es-CO" sz="1200" dirty="0">
                          <a:effectLst/>
                        </a:rPr>
                        <a:t>Propuesta Metodológica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extLst>
                  <a:ext uri="{0D108BD9-81ED-4DB2-BD59-A6C34878D82A}">
                    <a16:rowId xmlns="" xmlns:a16="http://schemas.microsoft.com/office/drawing/2014/main" val="10000"/>
                  </a:ext>
                </a:extLst>
              </a:tr>
              <a:tr h="1230553">
                <a:tc>
                  <a:txBody>
                    <a:bodyPr/>
                    <a:lstStyle/>
                    <a:p>
                      <a:pPr lvl="0" algn="ctr">
                        <a:lnSpc>
                          <a:spcPct val="300000"/>
                        </a:lnSpc>
                        <a:spcAft>
                          <a:spcPts val="0"/>
                        </a:spcAft>
                      </a:pPr>
                      <a:r>
                        <a:rPr lang="es-CO" sz="1100" dirty="0">
                          <a:effectLst/>
                        </a:rPr>
                        <a:t>Alcance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300000"/>
                        </a:lnSpc>
                        <a:spcAft>
                          <a:spcPts val="0"/>
                        </a:spcAft>
                      </a:pPr>
                      <a:r>
                        <a:rPr lang="es-CO" sz="1100" dirty="0">
                          <a:effectLst/>
                        </a:rPr>
                        <a:t>Planeación/control y monitoreo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150000"/>
                        </a:lnSpc>
                        <a:spcAft>
                          <a:spcPts val="0"/>
                        </a:spcAft>
                      </a:pPr>
                      <a:r>
                        <a:rPr lang="es-CO" sz="1100" dirty="0">
                          <a:effectLst/>
                        </a:rPr>
                        <a:t>Desarrollar un formato para la definición de esquema del alcance del proyecto por medio de la EDT/WBS y generar con periodicidad actas de seguimiento del estado de la EDT del proyecto haciendo reuniones de control y monitoreo con oportunidad de implementación de indicadores de gestión.</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extLst>
                  <a:ext uri="{0D108BD9-81ED-4DB2-BD59-A6C34878D82A}">
                    <a16:rowId xmlns="" xmlns:a16="http://schemas.microsoft.com/office/drawing/2014/main" val="10001"/>
                  </a:ext>
                </a:extLst>
              </a:tr>
              <a:tr h="1054759">
                <a:tc>
                  <a:txBody>
                    <a:bodyPr/>
                    <a:lstStyle/>
                    <a:p>
                      <a:pPr lvl="0" algn="ctr">
                        <a:lnSpc>
                          <a:spcPct val="300000"/>
                        </a:lnSpc>
                        <a:spcAft>
                          <a:spcPts val="0"/>
                        </a:spcAft>
                      </a:pPr>
                      <a:r>
                        <a:rPr lang="es-CO" sz="1100" dirty="0">
                          <a:effectLst/>
                        </a:rPr>
                        <a:t>Tiempo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300000"/>
                        </a:lnSpc>
                        <a:spcAft>
                          <a:spcPts val="0"/>
                        </a:spcAft>
                      </a:pPr>
                      <a:r>
                        <a:rPr lang="es-CO" sz="1100" dirty="0">
                          <a:effectLst/>
                        </a:rPr>
                        <a:t>Planeación /control y monitoreo</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150000"/>
                        </a:lnSpc>
                        <a:spcAft>
                          <a:spcPts val="0"/>
                        </a:spcAft>
                      </a:pPr>
                      <a:r>
                        <a:rPr lang="es-CO" sz="1100" dirty="0">
                          <a:effectLst/>
                        </a:rPr>
                        <a:t>Desarrollar cronograma estimando en las actividades los posibles recursos y duración posible teniendo presente la utilización de implementación de estimación y conocimiento de ruta crítica e implementando indicadores de seguimiento de las actividades.</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extLst>
                  <a:ext uri="{0D108BD9-81ED-4DB2-BD59-A6C34878D82A}">
                    <a16:rowId xmlns="" xmlns:a16="http://schemas.microsoft.com/office/drawing/2014/main" val="10002"/>
                  </a:ext>
                </a:extLst>
              </a:tr>
              <a:tr h="543361">
                <a:tc>
                  <a:txBody>
                    <a:bodyPr/>
                    <a:lstStyle/>
                    <a:p>
                      <a:pPr lvl="0" algn="ctr">
                        <a:lnSpc>
                          <a:spcPct val="300000"/>
                        </a:lnSpc>
                        <a:spcAft>
                          <a:spcPts val="0"/>
                        </a:spcAft>
                      </a:pPr>
                      <a:r>
                        <a:rPr lang="es-CO" sz="1100" dirty="0">
                          <a:effectLst/>
                        </a:rPr>
                        <a:t>Recurso Humano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300000"/>
                        </a:lnSpc>
                        <a:spcAft>
                          <a:spcPts val="0"/>
                        </a:spcAft>
                      </a:pPr>
                      <a:r>
                        <a:rPr lang="es-CO" sz="1100" dirty="0">
                          <a:effectLst/>
                        </a:rPr>
                        <a:t>Planeación y Ejecución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150000"/>
                        </a:lnSpc>
                        <a:spcAft>
                          <a:spcPts val="0"/>
                        </a:spcAft>
                      </a:pPr>
                      <a:r>
                        <a:rPr lang="es-CO" sz="1100" dirty="0">
                          <a:effectLst/>
                        </a:rPr>
                        <a:t>Proponer Estructura de desglose de la organización (OBS),</a:t>
                      </a:r>
                      <a:r>
                        <a:rPr lang="es-CO" sz="1200" dirty="0">
                          <a:effectLst/>
                        </a:rPr>
                        <a:t> </a:t>
                      </a:r>
                      <a:r>
                        <a:rPr lang="es-CO" sz="1100" dirty="0">
                          <a:effectLst/>
                        </a:rPr>
                        <a:t>Estructura de desglose de recursos (RBS) y Juicio Experto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extLst>
                  <a:ext uri="{0D108BD9-81ED-4DB2-BD59-A6C34878D82A}">
                    <a16:rowId xmlns="" xmlns:a16="http://schemas.microsoft.com/office/drawing/2014/main" val="10003"/>
                  </a:ext>
                </a:extLst>
              </a:tr>
              <a:tr h="1230553">
                <a:tc>
                  <a:txBody>
                    <a:bodyPr/>
                    <a:lstStyle/>
                    <a:p>
                      <a:pPr lvl="0" algn="ctr">
                        <a:lnSpc>
                          <a:spcPct val="300000"/>
                        </a:lnSpc>
                        <a:spcAft>
                          <a:spcPts val="0"/>
                        </a:spcAft>
                      </a:pPr>
                      <a:r>
                        <a:rPr lang="es-CO" sz="1100" dirty="0">
                          <a:effectLst/>
                        </a:rPr>
                        <a:t>Riesgos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300000"/>
                        </a:lnSpc>
                        <a:spcAft>
                          <a:spcPts val="0"/>
                        </a:spcAft>
                      </a:pPr>
                      <a:r>
                        <a:rPr lang="es-CO" sz="1100" dirty="0">
                          <a:effectLst/>
                        </a:rPr>
                        <a:t>Planeación</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150000"/>
                        </a:lnSpc>
                        <a:spcAft>
                          <a:spcPts val="0"/>
                        </a:spcAft>
                      </a:pPr>
                      <a:r>
                        <a:rPr lang="es-CO" sz="1100" dirty="0">
                          <a:effectLst/>
                        </a:rPr>
                        <a:t>Implementar durante la fase de la planeación la identificación del riesgo por medio de un árbol de causa-efecto, para el análisis cualitativo, para análisis cuantitativo el esquema de análisis probabilístico, planificar las respuestas por medio de una matriz de responsabilidades.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extLst>
                  <a:ext uri="{0D108BD9-81ED-4DB2-BD59-A6C34878D82A}">
                    <a16:rowId xmlns="" xmlns:a16="http://schemas.microsoft.com/office/drawing/2014/main" val="10004"/>
                  </a:ext>
                </a:extLst>
              </a:tr>
              <a:tr h="724462">
                <a:tc>
                  <a:txBody>
                    <a:bodyPr/>
                    <a:lstStyle/>
                    <a:p>
                      <a:pPr lvl="0" algn="ctr">
                        <a:lnSpc>
                          <a:spcPct val="300000"/>
                        </a:lnSpc>
                        <a:spcAft>
                          <a:spcPts val="0"/>
                        </a:spcAft>
                      </a:pPr>
                      <a:r>
                        <a:rPr lang="es-CO" sz="1100" dirty="0">
                          <a:effectLst/>
                        </a:rPr>
                        <a:t>Gestión de Comunicaciones </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300000"/>
                        </a:lnSpc>
                        <a:spcAft>
                          <a:spcPts val="0"/>
                        </a:spcAft>
                      </a:pPr>
                      <a:r>
                        <a:rPr lang="es-CO" sz="1100" dirty="0">
                          <a:effectLst/>
                        </a:rPr>
                        <a:t>Planeación y Ejecución</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tc>
                  <a:txBody>
                    <a:bodyPr/>
                    <a:lstStyle/>
                    <a:p>
                      <a:pPr algn="just">
                        <a:lnSpc>
                          <a:spcPct val="150000"/>
                        </a:lnSpc>
                        <a:spcAft>
                          <a:spcPts val="0"/>
                        </a:spcAft>
                      </a:pPr>
                      <a:r>
                        <a:rPr lang="es-CO" sz="1100" dirty="0">
                          <a:effectLst/>
                        </a:rPr>
                        <a:t>Implementación de un formato de difusión de comunicaciones para toda la organización, asignando un funcionario responsable en por los diferentes proyectos de la compañía.</a:t>
                      </a:r>
                      <a:endParaRPr lang="es-ES" sz="1200" dirty="0">
                        <a:solidFill>
                          <a:srgbClr val="262626"/>
                        </a:solidFill>
                        <a:effectLst/>
                        <a:latin typeface="Arial" panose="020B0604020202020204" pitchFamily="34" charset="0"/>
                        <a:ea typeface="Arial" panose="020B0604020202020204" pitchFamily="34" charset="0"/>
                      </a:endParaRPr>
                    </a:p>
                  </a:txBody>
                  <a:tcPr marL="43800" marR="43800" marT="0" marB="0"/>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2689186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p:nvPr/>
        </p:nvPicPr>
        <p:blipFill rotWithShape="1">
          <a:blip r:embed="rId2">
            <a:extLst>
              <a:ext uri="{28A0092B-C50C-407E-A947-70E740481C1C}">
                <a14:useLocalDpi xmlns:a14="http://schemas.microsoft.com/office/drawing/2010/main" val="0"/>
              </a:ext>
            </a:extLst>
          </a:blip>
          <a:srcRect l="14927" t="42313" r="12671" b="27900"/>
          <a:stretch/>
        </p:blipFill>
        <p:spPr bwMode="auto">
          <a:xfrm>
            <a:off x="959000" y="1541929"/>
            <a:ext cx="7127165" cy="3774142"/>
          </a:xfrm>
          <a:prstGeom prst="rect">
            <a:avLst/>
          </a:prstGeom>
          <a:noFill/>
          <a:ln>
            <a:noFill/>
          </a:ln>
          <a:extLst>
            <a:ext uri="{53640926-AAD7-44D8-BBD7-CCE9431645EC}">
              <a14:shadowObscured xmlns:a14="http://schemas.microsoft.com/office/drawing/2010/main"/>
            </a:ext>
          </a:extLst>
        </p:spPr>
      </p:pic>
      <p:sp>
        <p:nvSpPr>
          <p:cNvPr id="3"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sp>
        <p:nvSpPr>
          <p:cNvPr id="4" name="Marcador de contenido 2"/>
          <p:cNvSpPr txBox="1">
            <a:spLocks/>
          </p:cNvSpPr>
          <p:nvPr/>
        </p:nvSpPr>
        <p:spPr>
          <a:xfrm>
            <a:off x="195078" y="1017496"/>
            <a:ext cx="8098155" cy="52443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s-CO" sz="1600" b="1" u="sng" dirty="0"/>
              <a:t>Estructura Organizacional</a:t>
            </a:r>
          </a:p>
          <a:p>
            <a:pPr marL="0" indent="0">
              <a:buFont typeface="Arial"/>
              <a:buNone/>
            </a:pPr>
            <a:endParaRPr lang="es-ES" dirty="0"/>
          </a:p>
        </p:txBody>
      </p:sp>
    </p:spTree>
    <p:extLst>
      <p:ext uri="{BB962C8B-B14F-4D97-AF65-F5344CB8AC3E}">
        <p14:creationId xmlns:p14="http://schemas.microsoft.com/office/powerpoint/2010/main" val="17692032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sp>
        <p:nvSpPr>
          <p:cNvPr id="3" name="Marcador de contenido 2"/>
          <p:cNvSpPr txBox="1">
            <a:spLocks/>
          </p:cNvSpPr>
          <p:nvPr/>
        </p:nvSpPr>
        <p:spPr>
          <a:xfrm>
            <a:off x="195078" y="1017496"/>
            <a:ext cx="8098155" cy="52443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s-CO" sz="1600" b="1" u="sng" dirty="0"/>
              <a:t>Alcance (Acta de constitución)</a:t>
            </a:r>
          </a:p>
          <a:p>
            <a:pPr marL="0" indent="0">
              <a:buFont typeface="Arial"/>
              <a:buNone/>
            </a:pPr>
            <a:endParaRPr lang="es-ES" dirty="0"/>
          </a:p>
        </p:txBody>
      </p:sp>
      <p:pic>
        <p:nvPicPr>
          <p:cNvPr id="4" name="Imagen 3"/>
          <p:cNvPicPr/>
          <p:nvPr/>
        </p:nvPicPr>
        <p:blipFill>
          <a:blip r:embed="rId2">
            <a:extLst>
              <a:ext uri="{28A0092B-C50C-407E-A947-70E740481C1C}">
                <a14:useLocalDpi xmlns:a14="http://schemas.microsoft.com/office/drawing/2010/main" val="0"/>
              </a:ext>
            </a:extLst>
          </a:blip>
          <a:srcRect/>
          <a:stretch>
            <a:fillRect/>
          </a:stretch>
        </p:blipFill>
        <p:spPr bwMode="auto">
          <a:xfrm>
            <a:off x="1922780" y="1390967"/>
            <a:ext cx="5152390" cy="4076065"/>
          </a:xfrm>
          <a:prstGeom prst="rect">
            <a:avLst/>
          </a:prstGeom>
          <a:noFill/>
          <a:ln>
            <a:noFill/>
          </a:ln>
        </p:spPr>
      </p:pic>
    </p:spTree>
    <p:extLst>
      <p:ext uri="{BB962C8B-B14F-4D97-AF65-F5344CB8AC3E}">
        <p14:creationId xmlns:p14="http://schemas.microsoft.com/office/powerpoint/2010/main" val="3352290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sp>
        <p:nvSpPr>
          <p:cNvPr id="3" name="Marcador de contenido 2"/>
          <p:cNvSpPr txBox="1">
            <a:spLocks/>
          </p:cNvSpPr>
          <p:nvPr/>
        </p:nvSpPr>
        <p:spPr>
          <a:xfrm>
            <a:off x="195078" y="1017496"/>
            <a:ext cx="8098155" cy="52443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s-CO" sz="1600" b="1" u="sng" dirty="0"/>
              <a:t>Tiempo (EDT)</a:t>
            </a:r>
          </a:p>
          <a:p>
            <a:pPr marL="0" indent="0">
              <a:buFont typeface="Arial"/>
              <a:buNone/>
            </a:pPr>
            <a:endParaRPr lang="es-ES" dirty="0"/>
          </a:p>
        </p:txBody>
      </p:sp>
      <p:pic>
        <p:nvPicPr>
          <p:cNvPr id="5" name="Imagen 4"/>
          <p:cNvPicPr>
            <a:picLocks noChangeAspect="1"/>
          </p:cNvPicPr>
          <p:nvPr/>
        </p:nvPicPr>
        <p:blipFill>
          <a:blip r:embed="rId2"/>
          <a:stretch>
            <a:fillRect/>
          </a:stretch>
        </p:blipFill>
        <p:spPr>
          <a:xfrm>
            <a:off x="1613016" y="1503520"/>
            <a:ext cx="5771918" cy="3850960"/>
          </a:xfrm>
          <a:prstGeom prst="rect">
            <a:avLst/>
          </a:prstGeom>
        </p:spPr>
      </p:pic>
    </p:spTree>
    <p:extLst>
      <p:ext uri="{BB962C8B-B14F-4D97-AF65-F5344CB8AC3E}">
        <p14:creationId xmlns:p14="http://schemas.microsoft.com/office/powerpoint/2010/main" val="8745764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pic>
        <p:nvPicPr>
          <p:cNvPr id="3" name="Imagen 2"/>
          <p:cNvPicPr/>
          <p:nvPr/>
        </p:nvPicPr>
        <p:blipFill>
          <a:blip r:embed="rId2"/>
          <a:stretch>
            <a:fillRect/>
          </a:stretch>
        </p:blipFill>
        <p:spPr>
          <a:xfrm>
            <a:off x="443326" y="1448696"/>
            <a:ext cx="7849907" cy="1581375"/>
          </a:xfrm>
          <a:prstGeom prst="rect">
            <a:avLst/>
          </a:prstGeom>
        </p:spPr>
      </p:pic>
      <p:sp>
        <p:nvSpPr>
          <p:cNvPr id="4" name="Marcador de contenido 2"/>
          <p:cNvSpPr txBox="1">
            <a:spLocks/>
          </p:cNvSpPr>
          <p:nvPr/>
        </p:nvSpPr>
        <p:spPr>
          <a:xfrm>
            <a:off x="195078" y="1017496"/>
            <a:ext cx="8098155" cy="52443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s-CO" sz="1600" b="1" u="sng" dirty="0"/>
              <a:t>Recurso humano</a:t>
            </a:r>
          </a:p>
          <a:p>
            <a:pPr marL="0" indent="0">
              <a:buFont typeface="Arial"/>
              <a:buNone/>
            </a:pPr>
            <a:endParaRPr lang="es-ES" dirty="0"/>
          </a:p>
        </p:txBody>
      </p:sp>
      <p:sp>
        <p:nvSpPr>
          <p:cNvPr id="5" name="Marcador de contenido 2"/>
          <p:cNvSpPr txBox="1">
            <a:spLocks/>
          </p:cNvSpPr>
          <p:nvPr/>
        </p:nvSpPr>
        <p:spPr>
          <a:xfrm>
            <a:off x="195078" y="3608296"/>
            <a:ext cx="2808097" cy="1707775"/>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buFontTx/>
              <a:buChar char="-"/>
            </a:pPr>
            <a:r>
              <a:rPr lang="es-CO" sz="1600" dirty="0"/>
              <a:t>Organigramas y descripciones de puestos de trabajo.</a:t>
            </a:r>
          </a:p>
          <a:p>
            <a:pPr marL="0" indent="0" algn="just">
              <a:buNone/>
            </a:pPr>
            <a:endParaRPr lang="es-CO" sz="1600" dirty="0"/>
          </a:p>
          <a:p>
            <a:pPr algn="just">
              <a:buFontTx/>
              <a:buChar char="-"/>
            </a:pPr>
            <a:r>
              <a:rPr lang="es-CO" sz="1600" dirty="0"/>
              <a:t>Juicio de expertos</a:t>
            </a:r>
          </a:p>
          <a:p>
            <a:pPr algn="just">
              <a:buFontTx/>
              <a:buChar char="-"/>
            </a:pPr>
            <a:endParaRPr lang="es-CO" sz="1600" u="sng" dirty="0"/>
          </a:p>
          <a:p>
            <a:pPr algn="just">
              <a:buFontTx/>
              <a:buChar char="-"/>
            </a:pPr>
            <a:endParaRPr lang="es-CO" sz="1600" u="sng" dirty="0"/>
          </a:p>
        </p:txBody>
      </p:sp>
      <p:pic>
        <p:nvPicPr>
          <p:cNvPr id="6" name="Imagen 5"/>
          <p:cNvPicPr/>
          <p:nvPr/>
        </p:nvPicPr>
        <p:blipFill>
          <a:blip r:embed="rId3"/>
          <a:stretch>
            <a:fillRect/>
          </a:stretch>
        </p:blipFill>
        <p:spPr>
          <a:xfrm>
            <a:off x="3745884" y="2841813"/>
            <a:ext cx="4438892" cy="3074894"/>
          </a:xfrm>
          <a:prstGeom prst="rect">
            <a:avLst/>
          </a:prstGeom>
          <a:ln>
            <a:solidFill>
              <a:schemeClr val="accent5">
                <a:lumMod val="40000"/>
                <a:lumOff val="60000"/>
              </a:schemeClr>
            </a:solidFill>
          </a:ln>
          <a:effectLst>
            <a:softEdge rad="112500"/>
          </a:effectLst>
        </p:spPr>
      </p:pic>
    </p:spTree>
    <p:extLst>
      <p:ext uri="{BB962C8B-B14F-4D97-AF65-F5344CB8AC3E}">
        <p14:creationId xmlns:p14="http://schemas.microsoft.com/office/powerpoint/2010/main" val="41171969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sp>
        <p:nvSpPr>
          <p:cNvPr id="3" name="Marcador de contenido 2"/>
          <p:cNvSpPr txBox="1">
            <a:spLocks/>
          </p:cNvSpPr>
          <p:nvPr/>
        </p:nvSpPr>
        <p:spPr>
          <a:xfrm>
            <a:off x="195078" y="1017496"/>
            <a:ext cx="8098155" cy="52443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es-CO" sz="1600" b="1" u="sng" dirty="0"/>
              <a:t>4.5	Riesgos (Ishikawa) </a:t>
            </a:r>
            <a:endParaRPr lang="es-ES" dirty="0"/>
          </a:p>
        </p:txBody>
      </p:sp>
      <p:pic>
        <p:nvPicPr>
          <p:cNvPr id="4" name="Imagen 3"/>
          <p:cNvPicPr/>
          <p:nvPr/>
        </p:nvPicPr>
        <p:blipFill>
          <a:blip r:embed="rId2">
            <a:extLst>
              <a:ext uri="{28A0092B-C50C-407E-A947-70E740481C1C}">
                <a14:useLocalDpi xmlns:a14="http://schemas.microsoft.com/office/drawing/2010/main" val="0"/>
              </a:ext>
            </a:extLst>
          </a:blip>
          <a:srcRect/>
          <a:stretch>
            <a:fillRect/>
          </a:stretch>
        </p:blipFill>
        <p:spPr bwMode="auto">
          <a:xfrm>
            <a:off x="725113" y="1541929"/>
            <a:ext cx="7387946" cy="3774142"/>
          </a:xfrm>
          <a:prstGeom prst="rect">
            <a:avLst/>
          </a:prstGeom>
          <a:noFill/>
          <a:ln>
            <a:noFill/>
          </a:ln>
        </p:spPr>
      </p:pic>
    </p:spTree>
    <p:extLst>
      <p:ext uri="{BB962C8B-B14F-4D97-AF65-F5344CB8AC3E}">
        <p14:creationId xmlns:p14="http://schemas.microsoft.com/office/powerpoint/2010/main" val="28579942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2"/>
          <p:cNvSpPr txBox="1">
            <a:spLocks/>
          </p:cNvSpPr>
          <p:nvPr/>
        </p:nvSpPr>
        <p:spPr>
          <a:xfrm>
            <a:off x="195078" y="1017496"/>
            <a:ext cx="8098155" cy="52443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s-CO" sz="1600" b="1" u="sng" dirty="0"/>
              <a:t>Gestión de Comunicaciones</a:t>
            </a:r>
          </a:p>
          <a:p>
            <a:pPr marL="0" indent="0">
              <a:buFont typeface="Arial"/>
              <a:buNone/>
            </a:pPr>
            <a:endParaRPr lang="es-ES" dirty="0"/>
          </a:p>
        </p:txBody>
      </p:sp>
      <p:sp>
        <p:nvSpPr>
          <p:cNvPr id="3" name="3 Rectángulo"/>
          <p:cNvSpPr/>
          <p:nvPr/>
        </p:nvSpPr>
        <p:spPr>
          <a:xfrm>
            <a:off x="195078" y="56684"/>
            <a:ext cx="8680615" cy="636008"/>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899770"/>
            <a:r>
              <a:rPr lang="es-CO" sz="3542" kern="0" dirty="0">
                <a:ln w="11430"/>
                <a:gradFill>
                  <a:gsLst>
                    <a:gs pos="0">
                      <a:srgbClr val="70AD47">
                        <a:tint val="90000"/>
                        <a:satMod val="120000"/>
                      </a:srgbClr>
                    </a:gs>
                    <a:gs pos="25000">
                      <a:srgbClr val="70AD47">
                        <a:tint val="93000"/>
                        <a:satMod val="120000"/>
                      </a:srgbClr>
                    </a:gs>
                    <a:gs pos="50000">
                      <a:srgbClr val="70AD47">
                        <a:shade val="89000"/>
                        <a:satMod val="110000"/>
                      </a:srgbClr>
                    </a:gs>
                    <a:gs pos="75000">
                      <a:srgbClr val="70AD47">
                        <a:tint val="93000"/>
                        <a:satMod val="120000"/>
                      </a:srgbClr>
                    </a:gs>
                    <a:gs pos="100000">
                      <a:srgbClr val="70AD47">
                        <a:tint val="90000"/>
                        <a:satMod val="120000"/>
                      </a:srgbClr>
                    </a:gs>
                  </a:gsLst>
                  <a:lin ang="5400000"/>
                </a:gradFill>
                <a:effectLst>
                  <a:outerShdw blurRad="80000" dist="40000" dir="5040000" algn="tl">
                    <a:srgbClr val="000000">
                      <a:alpha val="30000"/>
                    </a:srgbClr>
                  </a:outerShdw>
                </a:effectLst>
                <a:latin typeface="Arial Narrow" panose="020B0606020202030204" pitchFamily="34" charset="0"/>
              </a:rPr>
              <a:t>Propuesta Metodológica</a:t>
            </a:r>
          </a:p>
        </p:txBody>
      </p:sp>
      <p:pic>
        <p:nvPicPr>
          <p:cNvPr id="4" name="Imagen 3"/>
          <p:cNvPicPr/>
          <p:nvPr/>
        </p:nvPicPr>
        <p:blipFill>
          <a:blip r:embed="rId2"/>
          <a:stretch>
            <a:fillRect/>
          </a:stretch>
        </p:blipFill>
        <p:spPr>
          <a:xfrm>
            <a:off x="848938" y="1536438"/>
            <a:ext cx="6520050" cy="1436370"/>
          </a:xfrm>
          <a:prstGeom prst="rect">
            <a:avLst/>
          </a:prstGeom>
        </p:spPr>
      </p:pic>
      <p:pic>
        <p:nvPicPr>
          <p:cNvPr id="5" name="Imagen 4"/>
          <p:cNvPicPr/>
          <p:nvPr/>
        </p:nvPicPr>
        <p:blipFill rotWithShape="1">
          <a:blip r:embed="rId3">
            <a:extLst>
              <a:ext uri="{28A0092B-C50C-407E-A947-70E740481C1C}">
                <a14:useLocalDpi xmlns:a14="http://schemas.microsoft.com/office/drawing/2010/main" val="0"/>
              </a:ext>
            </a:extLst>
          </a:blip>
          <a:srcRect b="47257"/>
          <a:stretch/>
        </p:blipFill>
        <p:spPr bwMode="auto">
          <a:xfrm>
            <a:off x="1462855" y="3358124"/>
            <a:ext cx="5562600" cy="2155171"/>
          </a:xfrm>
          <a:prstGeom prst="rect">
            <a:avLst/>
          </a:prstGeom>
          <a:noFill/>
          <a:ln>
            <a:noFill/>
          </a:ln>
        </p:spPr>
      </p:pic>
    </p:spTree>
    <p:extLst>
      <p:ext uri="{BB962C8B-B14F-4D97-AF65-F5344CB8AC3E}">
        <p14:creationId xmlns:p14="http://schemas.microsoft.com/office/powerpoint/2010/main" val="34509655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4"/>
          <p:cNvSpPr>
            <a:spLocks noGrp="1"/>
          </p:cNvSpPr>
          <p:nvPr/>
        </p:nvSpPr>
        <p:spPr>
          <a:xfrm>
            <a:off x="418654" y="1389771"/>
            <a:ext cx="8160641" cy="3972343"/>
          </a:xfrm>
          <a:prstGeom prst="rect">
            <a:avLst/>
          </a:prstGeom>
        </p:spPr>
        <p:txBody>
          <a:bodyPr vert="horz" lIns="89980" tIns="44990" rIns="89980" bIns="4499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lgn="just">
              <a:buFont typeface="Arial" panose="020B0604020202020204" pitchFamily="34" charset="0"/>
              <a:buChar char="•"/>
            </a:pPr>
            <a:r>
              <a:rPr lang="es-CO" sz="1600" dirty="0"/>
              <a:t>Teniendo en cuenta las necesidades y dificultades que se presentan actualmente en la organización en las diferentes fases de planeación, ejecución, control y monitoreo, por esta misma razón, en la ejecución de la investigación se detectaron diferentes debilidades, fortalezas, oportunidades y amenazas que permiten ubicar en el mundo real a la empresa y así mismo estar en la capacidad de comparar procesos internos con metodologías que ofrece la gerencia de proyectos en la actualidad para ser aplicados en las diferentes áreas de la organización y cómo pueden interactuar con el entorno complejo y cambiante.</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Es importante que la compañía tenga en cuenta que no sólo existe un tipo de metodología para la gerencia de proyectos, por eso mismo, se ha contemplado en esta investigación el uso de diferentes herramientas, esquemas y procesos que más pueden favorecer a la compañía en el caso de que sean implementadas</a:t>
            </a:r>
          </a:p>
        </p:txBody>
      </p:sp>
      <p:sp>
        <p:nvSpPr>
          <p:cNvPr id="5" name="3 Rectángulo"/>
          <p:cNvSpPr/>
          <p:nvPr/>
        </p:nvSpPr>
        <p:spPr>
          <a:xfrm>
            <a:off x="912292" y="346961"/>
            <a:ext cx="7698247" cy="696579"/>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CO" sz="3936" dirty="0">
                <a:ln w="11430"/>
                <a:solidFill>
                  <a:srgbClr val="AB8B01"/>
                </a:solidFill>
                <a:effectLst>
                  <a:outerShdw blurRad="80000" dist="40000" dir="5040000" algn="tl">
                    <a:srgbClr val="000000">
                      <a:alpha val="30000"/>
                    </a:srgbClr>
                  </a:outerShdw>
                </a:effectLst>
                <a:latin typeface="Arial Narrow" panose="020B0606020202030204" pitchFamily="34" charset="0"/>
              </a:rPr>
              <a:t>Conclusiones</a:t>
            </a:r>
          </a:p>
        </p:txBody>
      </p:sp>
    </p:spTree>
    <p:extLst>
      <p:ext uri="{BB962C8B-B14F-4D97-AF65-F5344CB8AC3E}">
        <p14:creationId xmlns:p14="http://schemas.microsoft.com/office/powerpoint/2010/main" val="31554332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4"/>
          <p:cNvSpPr>
            <a:spLocks noGrp="1"/>
          </p:cNvSpPr>
          <p:nvPr/>
        </p:nvSpPr>
        <p:spPr>
          <a:xfrm>
            <a:off x="418654" y="1389771"/>
            <a:ext cx="8160641" cy="3972343"/>
          </a:xfrm>
          <a:prstGeom prst="rect">
            <a:avLst/>
          </a:prstGeom>
        </p:spPr>
        <p:txBody>
          <a:bodyPr vert="horz" lIns="89980" tIns="44990" rIns="89980" bIns="4499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lgn="just">
              <a:buFont typeface="Arial" panose="020B0604020202020204" pitchFamily="34" charset="0"/>
              <a:buChar char="•"/>
            </a:pPr>
            <a:r>
              <a:rPr lang="es-CO" sz="1600" dirty="0"/>
              <a:t>El análisis de cada variable analizada (tiempo, costo, recurso humano, comunicaciones, riego y demás) cuentan con un análisis profundo con base a encuestas y entrevistas los cuales permitieron confirmar la hipótesis de que los proyectos electromecánicos no alcanzan los resultados esperados desde el momento de hacer la planeación ya que hay falencias en diferentes momentos de los entregables y en una de las fases de proyecto más afectada es el seguimiento y control.</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Los resultados obtenidos dentro de la investigación, confirman la hipótesis de que en la empresa CX-01 no existe una metodología que permita administrar y gerenciar de manera óptima los recursos de los proyectos electromecánicos.</a:t>
            </a:r>
          </a:p>
          <a:p>
            <a:pPr marL="0" indent="0" algn="just">
              <a:buNone/>
            </a:pPr>
            <a:endParaRPr lang="es-CO" sz="1600" dirty="0"/>
          </a:p>
        </p:txBody>
      </p:sp>
      <p:sp>
        <p:nvSpPr>
          <p:cNvPr id="5" name="3 Rectángulo"/>
          <p:cNvSpPr/>
          <p:nvPr/>
        </p:nvSpPr>
        <p:spPr>
          <a:xfrm>
            <a:off x="912292" y="346961"/>
            <a:ext cx="7698247" cy="696579"/>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CO" sz="3936" dirty="0">
                <a:ln w="11430"/>
                <a:solidFill>
                  <a:srgbClr val="AB8B01"/>
                </a:solidFill>
                <a:effectLst>
                  <a:outerShdw blurRad="80000" dist="40000" dir="5040000" algn="tl">
                    <a:srgbClr val="000000">
                      <a:alpha val="30000"/>
                    </a:srgbClr>
                  </a:outerShdw>
                </a:effectLst>
                <a:latin typeface="Arial Narrow" panose="020B0606020202030204" pitchFamily="34" charset="0"/>
              </a:rPr>
              <a:t>Conclusiones</a:t>
            </a:r>
          </a:p>
        </p:txBody>
      </p:sp>
    </p:spTree>
    <p:extLst>
      <p:ext uri="{BB962C8B-B14F-4D97-AF65-F5344CB8AC3E}">
        <p14:creationId xmlns:p14="http://schemas.microsoft.com/office/powerpoint/2010/main" val="2540712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4"/>
          <p:cNvSpPr>
            <a:spLocks noGrp="1"/>
          </p:cNvSpPr>
          <p:nvPr/>
        </p:nvSpPr>
        <p:spPr>
          <a:xfrm>
            <a:off x="449898" y="1712315"/>
            <a:ext cx="8160641" cy="4453673"/>
          </a:xfrm>
          <a:prstGeom prst="rect">
            <a:avLst/>
          </a:prstGeom>
        </p:spPr>
        <p:txBody>
          <a:bodyPr vert="horz" lIns="89980" tIns="44990" rIns="89980" bIns="44990" rtlCol="0">
            <a:normAutofit fontScale="92500"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None/>
            </a:pPr>
            <a:r>
              <a:rPr lang="es-CO" sz="1800" dirty="0"/>
              <a:t>.</a:t>
            </a:r>
            <a:r>
              <a:rPr lang="es-CO" dirty="0"/>
              <a:t> </a:t>
            </a:r>
            <a:r>
              <a:rPr lang="es-CO" sz="2300" dirty="0"/>
              <a:t>Para una buena gestión de proyectos se debe tener presente la necesidad de tener un sistema de información, y no sólo un sistema, debe ser netamente confiable, así se pude mantener actualizada la información completa del día a día, las personas que trabajan por turnos estarían informadas de lo que ha sucedido en cada fase y así se asegura que más adelante se evitan errores o fallas por no tener información al día, también, actualizar la línea de cronogramas de acuerdo a lo que se va ejecutando, reportar objetivos y avances físicamente para crear un historial de lo que sucede y conocer quién ha sido el responsable de la actividad ejecutada y/o terminada; gestionar la mano de obra y los recursos manteniendo al personal capacitado, en conclusión, si hay acceso global a la información, es objetiva, confiable, clara y segura, el desarrollo de cada una de las fases del proyectos se facilita y se ahorra tiempo y costos.</a:t>
            </a:r>
            <a:r>
              <a:rPr lang="es-ES" sz="2300" dirty="0"/>
              <a:t> </a:t>
            </a:r>
          </a:p>
        </p:txBody>
      </p:sp>
      <p:sp>
        <p:nvSpPr>
          <p:cNvPr id="5" name="3 Rectángulo"/>
          <p:cNvSpPr/>
          <p:nvPr/>
        </p:nvSpPr>
        <p:spPr>
          <a:xfrm>
            <a:off x="912292" y="870745"/>
            <a:ext cx="7698247" cy="696579"/>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CO" sz="3936" dirty="0">
                <a:ln w="11430"/>
                <a:solidFill>
                  <a:srgbClr val="AB8B01"/>
                </a:solidFill>
                <a:effectLst>
                  <a:outerShdw blurRad="80000" dist="40000" dir="5040000" algn="tl">
                    <a:srgbClr val="000000">
                      <a:alpha val="30000"/>
                    </a:srgbClr>
                  </a:outerShdw>
                </a:effectLst>
                <a:latin typeface="Arial Narrow" panose="020B0606020202030204" pitchFamily="34" charset="0"/>
              </a:rPr>
              <a:t>Recomendaciones</a:t>
            </a:r>
          </a:p>
        </p:txBody>
      </p:sp>
    </p:spTree>
    <p:extLst>
      <p:ext uri="{BB962C8B-B14F-4D97-AF65-F5344CB8AC3E}">
        <p14:creationId xmlns:p14="http://schemas.microsoft.com/office/powerpoint/2010/main" val="2947422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4"/>
          <p:cNvSpPr>
            <a:spLocks noGrp="1"/>
          </p:cNvSpPr>
          <p:nvPr/>
        </p:nvSpPr>
        <p:spPr>
          <a:xfrm>
            <a:off x="449898" y="1575127"/>
            <a:ext cx="8160641" cy="4453673"/>
          </a:xfrm>
          <a:prstGeom prst="rect">
            <a:avLst/>
          </a:prstGeom>
        </p:spPr>
        <p:txBody>
          <a:bodyPr vert="horz" lIns="89980" tIns="44990" rIns="89980" bIns="44990" rtlCol="0">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3149" dirty="0"/>
              <a:t>-</a:t>
            </a:r>
            <a:r>
              <a:rPr lang="es-CO" sz="3149" dirty="0"/>
              <a:t>•	Estay-</a:t>
            </a:r>
            <a:r>
              <a:rPr lang="es-CO" sz="3149" dirty="0" err="1"/>
              <a:t>Niculcar</a:t>
            </a:r>
            <a:r>
              <a:rPr lang="es-CO" sz="3149" dirty="0"/>
              <a:t>, Christian A. (2007). Ingeniería del Proyecto: 4 definiciones de proyecto a partir de la perspectiva de Jaume Blasco: como productor de artefactos, como acción, como sucesión de encuentros, y como proceso </a:t>
            </a:r>
            <a:r>
              <a:rPr lang="es-CO" sz="3149" dirty="0" err="1"/>
              <a:t>evolutivo.https</a:t>
            </a:r>
            <a:r>
              <a:rPr lang="es-CO" sz="3149" dirty="0"/>
              <a:t>://cestay.wordpress.com/2010/01/25/discusion-acerca-del-sentido-conceptual-de-los-proyectos-y-su-relacion-con-los-sistemas-de-innovacion/  </a:t>
            </a:r>
          </a:p>
          <a:p>
            <a:pPr marL="0" indent="0">
              <a:buNone/>
            </a:pPr>
            <a:r>
              <a:rPr lang="es-CO" sz="3149" dirty="0"/>
              <a:t>•	Ribera, J. L. (2000). Project Management. MBA </a:t>
            </a:r>
            <a:r>
              <a:rPr lang="es-CO" sz="3149" dirty="0" err="1"/>
              <a:t>Course</a:t>
            </a:r>
            <a:r>
              <a:rPr lang="es-CO" sz="3149" dirty="0"/>
              <a:t> IESE, Universidad de Navarra (Spring 2000).</a:t>
            </a:r>
          </a:p>
          <a:p>
            <a:pPr marL="0" indent="0">
              <a:buNone/>
            </a:pPr>
            <a:r>
              <a:rPr lang="es-CO" sz="3149" dirty="0"/>
              <a:t>•	Project Management </a:t>
            </a:r>
            <a:r>
              <a:rPr lang="es-CO" sz="3149" dirty="0" err="1"/>
              <a:t>Institute</a:t>
            </a:r>
            <a:r>
              <a:rPr lang="es-CO" sz="3149" dirty="0"/>
              <a:t> (2013), Guía de los Fundamentos para la Dirección de Proyectos (Guía del PMBOK)- Quinta Edición(pag.3-5)</a:t>
            </a:r>
          </a:p>
          <a:p>
            <a:pPr marL="0" indent="0">
              <a:buNone/>
            </a:pPr>
            <a:r>
              <a:rPr lang="es-CO" sz="3149" dirty="0"/>
              <a:t>•	Project Management </a:t>
            </a:r>
            <a:r>
              <a:rPr lang="es-CO" sz="3149" dirty="0" err="1"/>
              <a:t>Institute</a:t>
            </a:r>
            <a:r>
              <a:rPr lang="es-CO" sz="3149" dirty="0"/>
              <a:t> (2013), ¿Que es la Gerencia de Proyectos? http://www.pmipr.org/page-1700178</a:t>
            </a:r>
          </a:p>
          <a:p>
            <a:pPr marL="0" indent="0">
              <a:buNone/>
            </a:pPr>
            <a:r>
              <a:rPr lang="es-CO" sz="3149" dirty="0"/>
              <a:t>•	ISO 10006 (2003), Sistemas de gestión de la calidad - Directrices para la gestión de la calidad en los proyectos.</a:t>
            </a:r>
          </a:p>
          <a:p>
            <a:pPr marL="0" indent="0">
              <a:buNone/>
            </a:pPr>
            <a:r>
              <a:rPr lang="es-CO" sz="3149" dirty="0"/>
              <a:t>•	Gestión del portafolio de proyectos. (septiembre de 2008). Gestión del portafolio de proyectos. OPM3: Publicación de Gestión del portafolio de proyectos. Recuperado </a:t>
            </a:r>
          </a:p>
          <a:p>
            <a:pPr marL="0" indent="0">
              <a:buNone/>
            </a:pPr>
            <a:r>
              <a:rPr lang="es-CO" dirty="0"/>
              <a:t>Compañía de consultoría e implementación. </a:t>
            </a:r>
            <a:r>
              <a:rPr lang="en-US" dirty="0" err="1"/>
              <a:t>Knowledgewoods</a:t>
            </a:r>
            <a:r>
              <a:rPr lang="en-US" dirty="0"/>
              <a:t>, Education, Training and Consulting (2017) </a:t>
            </a:r>
            <a:r>
              <a:rPr lang="en-US" dirty="0">
                <a:hlinkClick r:id="rId2"/>
              </a:rPr>
              <a:t>http://www.knowledgewoods.com/project-management/prince2.html</a:t>
            </a:r>
            <a:endParaRPr lang="es-CO" dirty="0"/>
          </a:p>
          <a:p>
            <a:pPr marL="0" indent="0">
              <a:buNone/>
            </a:pPr>
            <a:endParaRPr lang="es-CO" sz="3149" dirty="0"/>
          </a:p>
          <a:p>
            <a:pPr marL="0" indent="0">
              <a:buNone/>
            </a:pPr>
            <a:endParaRPr lang="en-US" sz="3149" dirty="0"/>
          </a:p>
          <a:p>
            <a:pPr marL="0" indent="0">
              <a:buNone/>
            </a:pPr>
            <a:endParaRPr lang="en-US" sz="3149" dirty="0"/>
          </a:p>
          <a:p>
            <a:pPr marL="0" indent="0">
              <a:buNone/>
            </a:pPr>
            <a:endParaRPr lang="es-ES" sz="3149" dirty="0"/>
          </a:p>
        </p:txBody>
      </p:sp>
      <p:sp>
        <p:nvSpPr>
          <p:cNvPr id="5" name="3 Rectángulo"/>
          <p:cNvSpPr/>
          <p:nvPr/>
        </p:nvSpPr>
        <p:spPr>
          <a:xfrm>
            <a:off x="912292" y="870745"/>
            <a:ext cx="7698247" cy="696579"/>
          </a:xfrm>
          <a:prstGeom prst="rect">
            <a:avLst/>
          </a:prstGeom>
          <a:noFill/>
        </p:spPr>
        <p:txBody>
          <a:bodyPr wrap="square" lIns="89980" tIns="44990" rIns="89980" bIns="449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CO" sz="3936" dirty="0">
                <a:ln w="11430"/>
                <a:solidFill>
                  <a:srgbClr val="AB8B01"/>
                </a:solidFill>
                <a:effectLst>
                  <a:outerShdw blurRad="80000" dist="40000" dir="5040000" algn="tl">
                    <a:srgbClr val="000000">
                      <a:alpha val="30000"/>
                    </a:srgbClr>
                  </a:outerShdw>
                </a:effectLst>
                <a:latin typeface="Arial Narrow" panose="020B0606020202030204" pitchFamily="34" charset="0"/>
              </a:rPr>
              <a:t>Bibliografía Relevante</a:t>
            </a:r>
          </a:p>
        </p:txBody>
      </p:sp>
    </p:spTree>
    <p:extLst>
      <p:ext uri="{BB962C8B-B14F-4D97-AF65-F5344CB8AC3E}">
        <p14:creationId xmlns:p14="http://schemas.microsoft.com/office/powerpoint/2010/main" val="172917552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2873</TotalTime>
  <Words>1961</Words>
  <Application>Microsoft Office PowerPoint</Application>
  <PresentationFormat>Personalizado</PresentationFormat>
  <Paragraphs>234</Paragraphs>
  <Slides>33</Slides>
  <Notes>0</Notes>
  <HiddenSlides>0</HiddenSlides>
  <MMClips>0</MMClips>
  <ScaleCrop>false</ScaleCrop>
  <HeadingPairs>
    <vt:vector size="4" baseType="variant">
      <vt:variant>
        <vt:lpstr>Tema</vt:lpstr>
      </vt:variant>
      <vt:variant>
        <vt:i4>1</vt:i4>
      </vt:variant>
      <vt:variant>
        <vt:lpstr>Títulos de diapositiva</vt:lpstr>
      </vt:variant>
      <vt:variant>
        <vt:i4>33</vt:i4>
      </vt:variant>
    </vt:vector>
  </HeadingPairs>
  <TitlesOfParts>
    <vt:vector size="34" baseType="lpstr">
      <vt:lpstr>Tema de Office</vt:lpstr>
      <vt:lpstr>Presentación de PowerPoint</vt:lpstr>
      <vt:lpstr>METODOLOGÍA DE GERENCIA DE PROYECTOS PARA EL SECTOR ELECTROMECÁNICO. DISEÑO Y APLICACIÓN EN LA EMPRESA CX-01*</vt:lpstr>
      <vt:lpstr>Presentación de PowerPoint</vt:lpstr>
      <vt:lpstr>Presentación de PowerPoint</vt:lpstr>
      <vt:lpstr>PLANTEAMIENTO DEL PROBLEMA</vt:lpstr>
      <vt:lpstr>JUSTIFICACIÓN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universidadEAN</dc:creator>
  <cp:lastModifiedBy>Juan Camilo Guerrero Chaya</cp:lastModifiedBy>
  <cp:revision>214</cp:revision>
  <dcterms:created xsi:type="dcterms:W3CDTF">2015-06-22T16:10:36Z</dcterms:created>
  <dcterms:modified xsi:type="dcterms:W3CDTF">2018-05-15T15:02:08Z</dcterms:modified>
</cp:coreProperties>
</file>