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1" r:id="rId2"/>
    <p:sldId id="272" r:id="rId3"/>
    <p:sldId id="283" r:id="rId4"/>
    <p:sldId id="268" r:id="rId5"/>
    <p:sldId id="262" r:id="rId6"/>
    <p:sldId id="258" r:id="rId7"/>
    <p:sldId id="264" r:id="rId8"/>
    <p:sldId id="275" r:id="rId9"/>
    <p:sldId id="270" r:id="rId10"/>
    <p:sldId id="276" r:id="rId11"/>
    <p:sldId id="274" r:id="rId12"/>
    <p:sldId id="278" r:id="rId13"/>
    <p:sldId id="281" r:id="rId14"/>
    <p:sldId id="279" r:id="rId15"/>
    <p:sldId id="280" r:id="rId16"/>
    <p:sldId id="273" r:id="rId17"/>
  </p:sldIdLst>
  <p:sldSz cx="12192000" cy="6858000"/>
  <p:notesSz cx="6858000" cy="9144000"/>
  <p:defaultTextStyle>
    <a:defPPr>
      <a:defRPr lang="es-C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3A"/>
    <a:srgbClr val="0033A3"/>
    <a:srgbClr val="009194"/>
    <a:srgbClr val="00BF68"/>
    <a:srgbClr val="21C57C"/>
    <a:srgbClr val="94D6C0"/>
    <a:srgbClr val="B6E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50B61E-8134-136D-346A-4033E3EE0B2E}" v="1269" dt="2026-05-24T19:24:54.756"/>
    <p1510:client id="{0F9A9C72-4121-0B18-FE9A-27032464D0C9}" v="7" dt="2026-05-25T16:34:15.655"/>
    <p1510:client id="{878C1D69-1AB5-3A43-63B4-BD6ADA79485D}" v="3" dt="2026-05-25T21:39:44.426"/>
    <p1510:client id="{EAF22DAE-6A01-88B1-8008-6BF84BCE3889}" v="1" dt="2026-05-25T00:51:04.630"/>
    <p1510:client id="{EE4BA653-C4F4-E17E-76D3-22EDAE555AD1}" v="155" dt="2026-05-24T18:22:09.0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13E5C60-597A-6B6C-594B-C4A717F07E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7F0A51-1D91-4138-DF78-B2B0132A10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FC915-3197-1844-B067-EB24959B7EE3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2B908C-7728-3856-0E5C-9693134954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7B8CAA-BCE0-8BA5-25EF-788000DAB1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66D0C-0DF6-6A4C-AA68-A5FA9D81A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1192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A03B7-27B7-FB41-9C19-322468D21692}" type="datetimeFigureOut">
              <a:rPr lang="es-CO" smtClean="0"/>
              <a:t>25/05/2026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DA67-01FF-F04B-B187-EB93EA7A096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977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90DA67-01FF-F04B-B187-EB93EA7A0960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793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ación ean 2">
    <p:bg>
      <p:bgPr>
        <a:gradFill>
          <a:gsLst>
            <a:gs pos="0">
              <a:srgbClr val="00123A"/>
            </a:gs>
            <a:gs pos="20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5A2121-4196-B666-2003-4906C4A89C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1"/>
            <a:ext cx="2743200" cy="365125"/>
          </a:xfrm>
        </p:spPr>
        <p:txBody>
          <a:bodyPr/>
          <a:lstStyle/>
          <a:p>
            <a:fld id="{C957576E-29A4-3443-9A7F-0B4D72A9632E}" type="datetime1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2D76C7-D9DF-2DDB-C6D4-84F5A8BF1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F792EE-E42B-6268-CA08-0DF90FC01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507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ndo pre-p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dondear rectángulo de esquina diagonal 5">
            <a:extLst>
              <a:ext uri="{FF2B5EF4-FFF2-40B4-BE49-F238E27FC236}">
                <a16:creationId xmlns:a16="http://schemas.microsoft.com/office/drawing/2014/main" id="{0EDD2723-4807-E009-DD58-A2240C3006F6}"/>
              </a:ext>
            </a:extLst>
          </p:cNvPr>
          <p:cNvSpPr/>
          <p:nvPr userDrawn="1"/>
        </p:nvSpPr>
        <p:spPr>
          <a:xfrm>
            <a:off x="190500" y="171450"/>
            <a:ext cx="11811000" cy="6515100"/>
          </a:xfrm>
          <a:prstGeom prst="round2DiagRect">
            <a:avLst>
              <a:gd name="adj1" fmla="val 25158"/>
              <a:gd name="adj2" fmla="val 0"/>
            </a:avLst>
          </a:prstGeom>
          <a:gradFill>
            <a:gsLst>
              <a:gs pos="0">
                <a:srgbClr val="00BF68"/>
              </a:gs>
              <a:gs pos="100000">
                <a:srgbClr val="0033A3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1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428790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ación ean 1">
    <p:bg>
      <p:bgPr>
        <a:gradFill flip="none" rotWithShape="1">
          <a:gsLst>
            <a:gs pos="0">
              <a:srgbClr val="00123A"/>
            </a:gs>
            <a:gs pos="17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578E4-95B1-78D5-41CD-C9FDF5F6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23D97-EACA-7247-8E89-9CB3760F6383}" type="datetime1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54F58E-6147-00C6-8984-CE9AE6911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B0E3D995-425B-0DE1-9A47-73722DF57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073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osición Monarca">
    <p:bg>
      <p:bgPr>
        <a:gradFill flip="none" rotWithShape="1">
          <a:gsLst>
            <a:gs pos="0">
              <a:srgbClr val="00123A"/>
            </a:gs>
            <a:gs pos="15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CBD2BC-AACC-D81E-67B0-0EB47EEE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FD78-59DE-384A-A578-B909F749FA7A}" type="datetime1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3C6B73-F593-C6D1-84E2-237F47D5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A5A83B-5182-754E-B830-7F4BB83DF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64AAF1ED-3B2C-E7CD-98E7-C3AA3FE546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030" y="956290"/>
            <a:ext cx="2559821" cy="2472710"/>
          </a:xfrm>
          <a:prstGeom prst="round2DiagRect">
            <a:avLst>
              <a:gd name="adj1" fmla="val 0"/>
              <a:gd name="adj2" fmla="val 26874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  <p:sp>
        <p:nvSpPr>
          <p:cNvPr id="13" name="Marcador de posición de imagen 10">
            <a:extLst>
              <a:ext uri="{FF2B5EF4-FFF2-40B4-BE49-F238E27FC236}">
                <a16:creationId xmlns:a16="http://schemas.microsoft.com/office/drawing/2014/main" id="{427737A7-6D9F-FE50-1360-0E9502ADA0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79425" y="956290"/>
            <a:ext cx="2559821" cy="2472710"/>
          </a:xfrm>
          <a:prstGeom prst="round2DiagRect">
            <a:avLst>
              <a:gd name="adj1" fmla="val 26874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  <p:sp>
        <p:nvSpPr>
          <p:cNvPr id="14" name="Marcador de posición de imagen 10">
            <a:extLst>
              <a:ext uri="{FF2B5EF4-FFF2-40B4-BE49-F238E27FC236}">
                <a16:creationId xmlns:a16="http://schemas.microsoft.com/office/drawing/2014/main" id="{F2699574-8783-3E4C-5345-ADC847BBD8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030" y="3572833"/>
            <a:ext cx="2559821" cy="2472710"/>
          </a:xfrm>
          <a:prstGeom prst="round2DiagRect">
            <a:avLst>
              <a:gd name="adj1" fmla="val 24773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  <p:sp>
        <p:nvSpPr>
          <p:cNvPr id="15" name="Marcador de posición de imagen 10">
            <a:extLst>
              <a:ext uri="{FF2B5EF4-FFF2-40B4-BE49-F238E27FC236}">
                <a16:creationId xmlns:a16="http://schemas.microsoft.com/office/drawing/2014/main" id="{86991818-B41F-711A-C87B-3D5946381E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79425" y="3572833"/>
            <a:ext cx="2559821" cy="2472710"/>
          </a:xfrm>
          <a:prstGeom prst="round2DiagRect">
            <a:avLst>
              <a:gd name="adj1" fmla="val 0"/>
              <a:gd name="adj2" fmla="val 29232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919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n derecho">
    <p:bg>
      <p:bgPr>
        <a:gradFill flip="none" rotWithShape="1">
          <a:gsLst>
            <a:gs pos="0">
              <a:srgbClr val="00123A"/>
            </a:gs>
            <a:gs pos="15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35B266-7DCA-654C-7955-58BC12776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9744-518E-BD45-94F3-D6A6B2F19C60}" type="datetime1">
              <a:rPr lang="es-CO" smtClean="0"/>
              <a:t>25/05/2026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85C7A7-4760-BABC-F173-80341140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Redondear rectángulo de esquina diagonal 7">
            <a:extLst>
              <a:ext uri="{FF2B5EF4-FFF2-40B4-BE49-F238E27FC236}">
                <a16:creationId xmlns:a16="http://schemas.microsoft.com/office/drawing/2014/main" id="{73269CFD-8E43-5D93-E8B8-EB1B96F160AE}"/>
              </a:ext>
            </a:extLst>
          </p:cNvPr>
          <p:cNvSpPr/>
          <p:nvPr userDrawn="1"/>
        </p:nvSpPr>
        <p:spPr>
          <a:xfrm>
            <a:off x="9398001" y="177801"/>
            <a:ext cx="2628900" cy="6515100"/>
          </a:xfrm>
          <a:prstGeom prst="round2DiagRect">
            <a:avLst>
              <a:gd name="adj1" fmla="val 36972"/>
              <a:gd name="adj2" fmla="val 0"/>
            </a:avLst>
          </a:prstGeom>
          <a:gradFill flip="none" rotWithShape="1">
            <a:gsLst>
              <a:gs pos="0">
                <a:srgbClr val="0070C0"/>
              </a:gs>
              <a:gs pos="39000">
                <a:srgbClr val="00123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1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C4B1454-C8E0-9C97-8813-170752D08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-38474" b="38474"/>
          <a:stretch/>
        </p:blipFill>
        <p:spPr>
          <a:xfrm>
            <a:off x="9873487" y="5791087"/>
            <a:ext cx="1654848" cy="530512"/>
          </a:xfrm>
          <a:prstGeom prst="rect">
            <a:avLst/>
          </a:prstGeom>
        </p:spPr>
      </p:pic>
      <p:pic>
        <p:nvPicPr>
          <p:cNvPr id="10" name="Imagen 9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9FE47AE-1EDD-A448-DF7F-27B9685A6E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781" y="616515"/>
            <a:ext cx="1771555" cy="781719"/>
          </a:xfrm>
          <a:prstGeom prst="rect">
            <a:avLst/>
          </a:prstGeom>
        </p:spPr>
      </p:pic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4A678DEE-B015-8101-D2A5-B0CF2CC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523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n izquierdo">
    <p:bg>
      <p:bgPr>
        <a:gradFill flip="none" rotWithShape="1">
          <a:gsLst>
            <a:gs pos="0">
              <a:srgbClr val="00123A"/>
            </a:gs>
            <a:gs pos="13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dondear rectángulo de esquina diagonal 11">
            <a:extLst>
              <a:ext uri="{FF2B5EF4-FFF2-40B4-BE49-F238E27FC236}">
                <a16:creationId xmlns:a16="http://schemas.microsoft.com/office/drawing/2014/main" id="{73269CFD-8E43-5D93-E8B8-EB1B96F160AE}"/>
              </a:ext>
            </a:extLst>
          </p:cNvPr>
          <p:cNvSpPr/>
          <p:nvPr userDrawn="1"/>
        </p:nvSpPr>
        <p:spPr>
          <a:xfrm>
            <a:off x="181837" y="206376"/>
            <a:ext cx="2628900" cy="6515100"/>
          </a:xfrm>
          <a:prstGeom prst="round2DiagRect">
            <a:avLst>
              <a:gd name="adj1" fmla="val 36972"/>
              <a:gd name="adj2" fmla="val 0"/>
            </a:avLst>
          </a:prstGeom>
          <a:gradFill flip="none" rotWithShape="1">
            <a:gsLst>
              <a:gs pos="0">
                <a:srgbClr val="0070C0"/>
              </a:gs>
              <a:gs pos="39000">
                <a:srgbClr val="00123A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1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C4B1454-C8E0-9C97-8813-170752D08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3551"/>
          <a:stretch/>
        </p:blipFill>
        <p:spPr>
          <a:xfrm>
            <a:off x="512907" y="6056881"/>
            <a:ext cx="1654848" cy="299470"/>
          </a:xfrm>
          <a:prstGeom prst="rect">
            <a:avLst/>
          </a:prstGeom>
        </p:spPr>
      </p:pic>
      <p:pic>
        <p:nvPicPr>
          <p:cNvPr id="10" name="Imagen 9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9FE47AE-1EDD-A448-DF7F-27B9685A6E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07" y="616515"/>
            <a:ext cx="1771555" cy="781719"/>
          </a:xfrm>
          <a:prstGeom prst="rect">
            <a:avLst/>
          </a:prstGeom>
        </p:spPr>
      </p:pic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4A678DEE-B015-8101-D2A5-B0CF2CC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676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an izquierdo">
    <p:bg>
      <p:bgPr>
        <a:gradFill flip="none" rotWithShape="1">
          <a:gsLst>
            <a:gs pos="0">
              <a:srgbClr val="00123A"/>
            </a:gs>
            <a:gs pos="9000">
              <a:srgbClr val="F1EDFD"/>
            </a:gs>
            <a:gs pos="43362">
              <a:srgbClr val="FFFFFF"/>
            </a:gs>
            <a:gs pos="10000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4A678DEE-B015-8101-D2A5-B0CF2CC50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974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366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gradFill>
          <a:gsLst>
            <a:gs pos="0">
              <a:srgbClr val="FFFFFF"/>
            </a:gs>
            <a:gs pos="100000">
              <a:schemeClr val="bg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99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pre-p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dondear rectángulo de esquina diagonal 5">
            <a:extLst>
              <a:ext uri="{FF2B5EF4-FFF2-40B4-BE49-F238E27FC236}">
                <a16:creationId xmlns:a16="http://schemas.microsoft.com/office/drawing/2014/main" id="{0EDD2723-4807-E009-DD58-A2240C3006F6}"/>
              </a:ext>
            </a:extLst>
          </p:cNvPr>
          <p:cNvSpPr/>
          <p:nvPr userDrawn="1"/>
        </p:nvSpPr>
        <p:spPr>
          <a:xfrm>
            <a:off x="190500" y="171450"/>
            <a:ext cx="11811000" cy="6515100"/>
          </a:xfrm>
          <a:prstGeom prst="round2DiagRect">
            <a:avLst>
              <a:gd name="adj1" fmla="val 25158"/>
              <a:gd name="adj2" fmla="val 0"/>
            </a:avLst>
          </a:prstGeom>
          <a:gradFill>
            <a:gsLst>
              <a:gs pos="0">
                <a:srgbClr val="00BF68"/>
              </a:gs>
              <a:gs pos="100000">
                <a:srgbClr val="0033A3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1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418946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ndo pre-p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20"/>
            <a:ext cx="12303760" cy="69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4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425A38-8290-2D8A-317E-0CB1CC637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3DE2EB-069A-BF69-7993-E02092185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930E20-03D8-9C4F-BAE0-AF2A6F89E293}" type="datetime1">
              <a:rPr lang="es-CO" smtClean="0"/>
              <a:t>25/05/2026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948162-E825-E910-34DB-EE63429A3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1DFD23-D8FA-2CBD-106C-DC44F2FF0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EBA87-C0CD-434A-9521-31AFCAE6F9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578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8" r:id="rId6"/>
    <p:sldLayoutId id="2147483655" r:id="rId7"/>
    <p:sldLayoutId id="2147483657" r:id="rId8"/>
    <p:sldLayoutId id="2147483660" r:id="rId9"/>
    <p:sldLayoutId id="2147483659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E706348-402F-FE1A-90E3-D3A97D42F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847" y="350309"/>
            <a:ext cx="3193605" cy="6764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3D8A250-4071-F570-C6F7-E58840CD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318" y="6233222"/>
            <a:ext cx="304415" cy="30441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95342F2-08C2-89A3-9A43-35874D5C8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42" y="6264106"/>
            <a:ext cx="821919" cy="25005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55D030B-0005-30A1-2A37-BC39C6F0F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1099" y="6240529"/>
            <a:ext cx="302240" cy="3022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CE0053-B566-F894-8950-F69998F548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409" y="6222791"/>
            <a:ext cx="213091" cy="3326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95CD489-B6AE-C1FE-4231-6D844474FC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4551" y="6194525"/>
            <a:ext cx="269624" cy="3196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B49E52-7049-BD44-5EDF-B5A81B9C5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6452" y="6213239"/>
            <a:ext cx="278321" cy="3044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20D61E-3CED-3934-8A18-C1E89D5310E0}"/>
              </a:ext>
            </a:extLst>
          </p:cNvPr>
          <p:cNvSpPr txBox="1"/>
          <p:nvPr/>
        </p:nvSpPr>
        <p:spPr>
          <a:xfrm>
            <a:off x="3005276" y="6189552"/>
            <a:ext cx="1127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err="1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Acreditaciones</a:t>
            </a:r>
            <a:r>
              <a:rPr lang="en-US" sz="100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: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972D252-7138-C8A8-F5D4-4F8D3C09B1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8574" y="6254856"/>
            <a:ext cx="531367" cy="19897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15BD4021-B294-8929-B636-4275663E2B2B}"/>
              </a:ext>
            </a:extLst>
          </p:cNvPr>
          <p:cNvSpPr txBox="1"/>
          <p:nvPr/>
        </p:nvSpPr>
        <p:spPr>
          <a:xfrm>
            <a:off x="1324069" y="1021660"/>
            <a:ext cx="1007063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2800">
                <a:solidFill>
                  <a:schemeClr val="bg1"/>
                </a:solidFill>
                <a:latin typeface="Arial"/>
                <a:ea typeface="+mn-lt"/>
                <a:cs typeface="Arial"/>
              </a:rPr>
              <a:t>Diseño de lineamientos estratégicos basados en ISO</a:t>
            </a:r>
            <a:endParaRPr lang="en-US" sz="28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algn="ctr"/>
            <a:r>
              <a:rPr lang="es-ES" sz="2800">
                <a:solidFill>
                  <a:schemeClr val="bg1"/>
                </a:solidFill>
                <a:latin typeface="Arial"/>
                <a:ea typeface="+mn-lt"/>
                <a:cs typeface="Arial"/>
              </a:rPr>
              <a:t>42001:2023 para mitigar riesgos de exfiltración de datos en</a:t>
            </a:r>
            <a:endParaRPr lang="es-ES" sz="2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es-ES" sz="2800">
                <a:solidFill>
                  <a:schemeClr val="bg1"/>
                </a:solidFill>
                <a:latin typeface="Arial"/>
                <a:ea typeface="+mn-lt"/>
                <a:cs typeface="Arial"/>
              </a:rPr>
              <a:t>Acciones &amp; Valores </a:t>
            </a:r>
            <a:endParaRPr lang="es-ES" sz="28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43AFB699-66CF-F66E-1B5E-F0C5BC680104}"/>
              </a:ext>
            </a:extLst>
          </p:cNvPr>
          <p:cNvSpPr txBox="1"/>
          <p:nvPr/>
        </p:nvSpPr>
        <p:spPr>
          <a:xfrm>
            <a:off x="8639435" y="3728403"/>
            <a:ext cx="2580717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Francisco J. Buitrago </a:t>
            </a:r>
            <a:endParaRPr lang="es-ES" sz="1500">
              <a:solidFill>
                <a:schemeClr val="bg1"/>
              </a:solidFill>
              <a:latin typeface="Arial"/>
              <a:ea typeface="Lato"/>
              <a:cs typeface="Arial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04" y="5121304"/>
            <a:ext cx="3598210" cy="1000446"/>
          </a:xfrm>
          <a:prstGeom prst="rect">
            <a:avLst/>
          </a:prstGeom>
        </p:spPr>
      </p:pic>
      <p:pic>
        <p:nvPicPr>
          <p:cNvPr id="11" name="Imagen 10" descr="Imagen del perfil">
            <a:extLst>
              <a:ext uri="{FF2B5EF4-FFF2-40B4-BE49-F238E27FC236}">
                <a16:creationId xmlns:a16="http://schemas.microsoft.com/office/drawing/2014/main" id="{9E9E6998-3B8D-E5A2-0D08-0B7C8780CC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8456" y="2824572"/>
            <a:ext cx="845901" cy="898050"/>
          </a:xfrm>
          <a:prstGeom prst="rect">
            <a:avLst/>
          </a:prstGeom>
        </p:spPr>
      </p:pic>
      <p:sp>
        <p:nvSpPr>
          <p:cNvPr id="18" name="TextBox 8">
            <a:extLst>
              <a:ext uri="{FF2B5EF4-FFF2-40B4-BE49-F238E27FC236}">
                <a16:creationId xmlns:a16="http://schemas.microsoft.com/office/drawing/2014/main" id="{4B47C12A-15AA-2705-EAF2-6798AE39355B}"/>
              </a:ext>
            </a:extLst>
          </p:cNvPr>
          <p:cNvSpPr txBox="1"/>
          <p:nvPr/>
        </p:nvSpPr>
        <p:spPr>
          <a:xfrm>
            <a:off x="4975131" y="2337104"/>
            <a:ext cx="289286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Arial"/>
                <a:ea typeface="+mn-lt"/>
                <a:cs typeface="Arial"/>
              </a:rPr>
              <a:t>Autores</a:t>
            </a:r>
            <a:r>
              <a:rPr lang="en-US" sz="2000">
                <a:solidFill>
                  <a:schemeClr val="bg1"/>
                </a:solidFill>
                <a:latin typeface="Arial"/>
                <a:ea typeface="+mn-lt"/>
                <a:cs typeface="Arial"/>
              </a:rPr>
              <a:t>:</a:t>
            </a:r>
            <a:endParaRPr lang="es-E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5AD7B5FB-F354-A5B5-50CF-FB56AB176C08}"/>
              </a:ext>
            </a:extLst>
          </p:cNvPr>
          <p:cNvSpPr txBox="1"/>
          <p:nvPr/>
        </p:nvSpPr>
        <p:spPr>
          <a:xfrm>
            <a:off x="5124649" y="3728403"/>
            <a:ext cx="2580717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David Manotas </a:t>
            </a:r>
            <a:endParaRPr lang="es-ES" sz="1500">
              <a:solidFill>
                <a:schemeClr val="bg1"/>
              </a:solidFill>
              <a:latin typeface="Arial"/>
              <a:ea typeface="Lato"/>
              <a:cs typeface="Arial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B0C8DED8-5A45-A5FC-957D-378FA3D5F8D0}"/>
              </a:ext>
            </a:extLst>
          </p:cNvPr>
          <p:cNvSpPr txBox="1"/>
          <p:nvPr/>
        </p:nvSpPr>
        <p:spPr>
          <a:xfrm>
            <a:off x="1368302" y="3728403"/>
            <a:ext cx="2580717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William Velásquez</a:t>
            </a:r>
            <a:endParaRPr lang="es-ES" sz="1500">
              <a:solidFill>
                <a:schemeClr val="bg1"/>
              </a:solidFill>
              <a:latin typeface="Arial"/>
              <a:ea typeface="Lato"/>
              <a:cs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D38A201-CDDF-003B-8DB5-7070FD52AD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6858" y="2829913"/>
            <a:ext cx="840640" cy="900045"/>
          </a:xfrm>
          <a:prstGeom prst="rect">
            <a:avLst/>
          </a:prstGeom>
        </p:spPr>
      </p:pic>
      <p:sp>
        <p:nvSpPr>
          <p:cNvPr id="22" name="TextBox 8">
            <a:extLst>
              <a:ext uri="{FF2B5EF4-FFF2-40B4-BE49-F238E27FC236}">
                <a16:creationId xmlns:a16="http://schemas.microsoft.com/office/drawing/2014/main" id="{A85D1B80-ADE9-6C37-D843-A946E54A792B}"/>
              </a:ext>
            </a:extLst>
          </p:cNvPr>
          <p:cNvSpPr txBox="1"/>
          <p:nvPr/>
        </p:nvSpPr>
        <p:spPr>
          <a:xfrm>
            <a:off x="3576380" y="4131012"/>
            <a:ext cx="6454867" cy="395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b="1" err="1">
                <a:solidFill>
                  <a:schemeClr val="bg1"/>
                </a:solidFill>
                <a:latin typeface="Arial"/>
                <a:ea typeface="Lato"/>
                <a:cs typeface="Arial"/>
              </a:rPr>
              <a:t>Programa</a:t>
            </a:r>
            <a:r>
              <a:rPr lang="en-US" sz="1500" b="1">
                <a:solidFill>
                  <a:schemeClr val="bg1"/>
                </a:solidFill>
                <a:latin typeface="Arial"/>
                <a:ea typeface="Lato"/>
                <a:cs typeface="Arial"/>
              </a:rPr>
              <a:t>:</a:t>
            </a:r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 </a:t>
            </a:r>
            <a:r>
              <a:rPr lang="en-US" sz="1500" err="1">
                <a:solidFill>
                  <a:schemeClr val="bg1"/>
                </a:solidFill>
                <a:latin typeface="Arial"/>
                <a:ea typeface="Lato"/>
                <a:cs typeface="Arial"/>
              </a:rPr>
              <a:t>Especialización</a:t>
            </a:r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 </a:t>
            </a:r>
            <a:r>
              <a:rPr lang="en-US" sz="1500" err="1">
                <a:solidFill>
                  <a:schemeClr val="bg1"/>
                </a:solidFill>
                <a:latin typeface="Arial"/>
                <a:ea typeface="Lato"/>
                <a:cs typeface="Arial"/>
              </a:rPr>
              <a:t>en</a:t>
            </a:r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 </a:t>
            </a:r>
            <a:r>
              <a:rPr lang="en-US" sz="1500" err="1">
                <a:solidFill>
                  <a:schemeClr val="bg1"/>
                </a:solidFill>
                <a:latin typeface="Arial"/>
                <a:ea typeface="Lato"/>
                <a:cs typeface="Arial"/>
              </a:rPr>
              <a:t>Gerencia</a:t>
            </a:r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 de </a:t>
            </a:r>
            <a:r>
              <a:rPr lang="en-US" sz="1500" err="1">
                <a:solidFill>
                  <a:schemeClr val="bg1"/>
                </a:solidFill>
                <a:latin typeface="Arial"/>
                <a:ea typeface="Lato"/>
                <a:cs typeface="Arial"/>
              </a:rPr>
              <a:t>Ciberseguridad</a:t>
            </a:r>
            <a:endParaRPr lang="en-US" sz="1500">
              <a:solidFill>
                <a:schemeClr val="bg1"/>
              </a:solidFill>
              <a:latin typeface="Arial"/>
              <a:ea typeface="Lato"/>
              <a:cs typeface="Arial"/>
            </a:endParaRP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72412AD8-D0B0-3740-D69B-79B31A827182}"/>
              </a:ext>
            </a:extLst>
          </p:cNvPr>
          <p:cNvSpPr txBox="1"/>
          <p:nvPr/>
        </p:nvSpPr>
        <p:spPr>
          <a:xfrm>
            <a:off x="4078070" y="4524439"/>
            <a:ext cx="4940162" cy="3956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b="1">
                <a:solidFill>
                  <a:schemeClr val="bg1"/>
                </a:solidFill>
                <a:latin typeface="Arial"/>
                <a:ea typeface="Lato"/>
                <a:cs typeface="Arial"/>
              </a:rPr>
              <a:t>Director:</a:t>
            </a:r>
            <a:r>
              <a:rPr lang="en-US" sz="1500">
                <a:solidFill>
                  <a:schemeClr val="bg1"/>
                </a:solidFill>
                <a:latin typeface="Arial"/>
                <a:ea typeface="Lato"/>
                <a:cs typeface="Arial"/>
              </a:rPr>
              <a:t> Ricardo Andrés Villalba Rivera</a:t>
            </a:r>
            <a:endParaRPr lang="es-E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81DAD77B-F852-97A6-010C-3229D6C37C14}"/>
              </a:ext>
            </a:extLst>
          </p:cNvPr>
          <p:cNvSpPr txBox="1"/>
          <p:nvPr/>
        </p:nvSpPr>
        <p:spPr>
          <a:xfrm>
            <a:off x="3948085" y="4917082"/>
            <a:ext cx="4940162" cy="3956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b="1">
                <a:solidFill>
                  <a:schemeClr val="bg1"/>
                </a:solidFill>
                <a:latin typeface="Arial"/>
                <a:ea typeface="Lato"/>
                <a:cs typeface="Arial"/>
              </a:rPr>
              <a:t>25 de mayo 2026</a:t>
            </a:r>
            <a:endParaRPr lang="en-US" sz="1500">
              <a:solidFill>
                <a:schemeClr val="bg1"/>
              </a:solidFill>
              <a:latin typeface="Arial"/>
              <a:ea typeface="Lato"/>
              <a:cs typeface="Arial"/>
            </a:endParaRPr>
          </a:p>
        </p:txBody>
      </p:sp>
      <p:pic>
        <p:nvPicPr>
          <p:cNvPr id="14" name="Imagen 13" descr="Imagen que contiene persona, interior, hombre, cuarto&#10;&#10;El contenido generado por IA puede ser incorrecto.">
            <a:extLst>
              <a:ext uri="{FF2B5EF4-FFF2-40B4-BE49-F238E27FC236}">
                <a16:creationId xmlns:a16="http://schemas.microsoft.com/office/drawing/2014/main" id="{500EA02B-D025-416C-2746-C9D04F3612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2221675" y="2984912"/>
            <a:ext cx="910442" cy="70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3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0D109-B334-B381-DCAD-ED74E6D4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7B7F071-B2DA-161D-A6F6-1E02C44AC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10</a:t>
            </a:fld>
            <a:endParaRPr lang="es-CO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5074204-284B-6CB6-D3DA-C7409978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14CC743E-A63A-5B0D-5516-8DD2FCA94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16" y="370314"/>
            <a:ext cx="11045514" cy="522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04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F1DFE-62CF-53F7-DC0F-35AEE5ADD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314C648-3BBD-E496-E99D-E036EBFA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11</a:t>
            </a:fld>
            <a:endParaRPr lang="es-CO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94AE6261-2B5A-4BAF-CEE8-1DA725D2443D}"/>
              </a:ext>
            </a:extLst>
          </p:cNvPr>
          <p:cNvSpPr txBox="1"/>
          <p:nvPr/>
        </p:nvSpPr>
        <p:spPr>
          <a:xfrm>
            <a:off x="237419" y="476443"/>
            <a:ext cx="11388764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D" sz="3200" b="1">
                <a:latin typeface="Arial"/>
                <a:ea typeface="+mn-lt"/>
                <a:cs typeface="Arial"/>
              </a:rPr>
              <a:t>INSTRUMENTOS DE RECOLECCIÓN Y TRIANGULACIÓN DE DATOS</a:t>
            </a:r>
            <a:endParaRPr lang="es-ES" b="1">
              <a:latin typeface="Arial"/>
              <a:cs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034CE81-A1EA-007D-13B8-05C18F4EA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13796A7A-ABF2-F2DC-7FB5-763832B9D2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25" r="107" b="-208"/>
          <a:stretch>
            <a:fillRect/>
          </a:stretch>
        </p:blipFill>
        <p:spPr>
          <a:xfrm>
            <a:off x="866078" y="1555011"/>
            <a:ext cx="9743173" cy="437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43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211FB-7E0A-E05B-F4D3-FA61D077B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F492385-C2F8-D913-8253-294BE594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12</a:t>
            </a:fld>
            <a:endParaRPr lang="es-CO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BC53C655-97B1-A87C-2E1E-31A695908A6C}"/>
              </a:ext>
            </a:extLst>
          </p:cNvPr>
          <p:cNvSpPr txBox="1"/>
          <p:nvPr/>
        </p:nvSpPr>
        <p:spPr>
          <a:xfrm>
            <a:off x="2449077" y="188369"/>
            <a:ext cx="658444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D" sz="3200" b="1">
                <a:latin typeface="Arial"/>
                <a:ea typeface="+mn-lt"/>
                <a:cs typeface="Arial"/>
              </a:rPr>
              <a:t>RESULTADOS ESPERADOS</a:t>
            </a:r>
            <a:endParaRPr lang="en-ID" sz="3200" b="1">
              <a:latin typeface="Arial"/>
              <a:cs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2E85AFF-F513-36E3-88B7-C643FB4BEC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2B0B75F-F093-AB23-0FAE-51C4A3A35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92" y="862361"/>
            <a:ext cx="10662192" cy="487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45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7CB9B-4451-B55C-2685-2816D6CFE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1D2C892-2D1C-9633-AF8F-814BC5DA9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13</a:t>
            </a:fld>
            <a:endParaRPr lang="es-CO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B8BDAA79-F347-7B89-EC00-37952E1E6E25}"/>
              </a:ext>
            </a:extLst>
          </p:cNvPr>
          <p:cNvSpPr txBox="1"/>
          <p:nvPr/>
        </p:nvSpPr>
        <p:spPr>
          <a:xfrm>
            <a:off x="2449077" y="188369"/>
            <a:ext cx="658444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D" sz="3200" b="1">
                <a:latin typeface="Arial"/>
                <a:ea typeface="+mn-lt"/>
                <a:cs typeface="Arial"/>
              </a:rPr>
              <a:t>RESULTADOS ESPERADOS</a:t>
            </a:r>
            <a:endParaRPr lang="en-ID" sz="3200" b="1">
              <a:latin typeface="Arial"/>
              <a:cs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BF7FD3C-D021-DC12-1EF0-BC581F2C12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8AEB9AD3-1EA4-A678-FF16-1BF46D183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57" y="772338"/>
            <a:ext cx="11016475" cy="496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10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9CAF4-90ED-6D91-7EEC-1932C9BE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0AAF8C1-B007-5685-A2CE-F4D6EC816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14</a:t>
            </a:fld>
            <a:endParaRPr lang="es-CO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DADBA246-FAAB-88D1-9B8F-1918C43650CE}"/>
              </a:ext>
            </a:extLst>
          </p:cNvPr>
          <p:cNvSpPr txBox="1"/>
          <p:nvPr/>
        </p:nvSpPr>
        <p:spPr>
          <a:xfrm>
            <a:off x="3118150" y="197662"/>
            <a:ext cx="596183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D" sz="3200" b="1">
                <a:latin typeface="Arial"/>
                <a:ea typeface="+mn-lt"/>
                <a:cs typeface="Arial"/>
              </a:rPr>
              <a:t>CONCLUSIONES</a:t>
            </a:r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5DF6F07-B231-F908-268F-F4B840FAB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pic>
        <p:nvPicPr>
          <p:cNvPr id="4" name="Imagen 3" descr="Diagrama, Escala de tiempo&#10;&#10;El contenido generado por IA puede ser incorrecto.">
            <a:extLst>
              <a:ext uri="{FF2B5EF4-FFF2-40B4-BE49-F238E27FC236}">
                <a16:creationId xmlns:a16="http://schemas.microsoft.com/office/drawing/2014/main" id="{288AB40A-6396-004E-2A09-3E22C0E2F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26" y="901507"/>
            <a:ext cx="10327887" cy="4794791"/>
          </a:xfrm>
          <a:prstGeom prst="rect">
            <a:avLst/>
          </a:prstGeom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A059AB6D-D5C6-2B23-4AE5-E33949BB287F}"/>
              </a:ext>
            </a:extLst>
          </p:cNvPr>
          <p:cNvSpPr txBox="1"/>
          <p:nvPr/>
        </p:nvSpPr>
        <p:spPr>
          <a:xfrm>
            <a:off x="757837" y="5706717"/>
            <a:ext cx="972544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SG" sz="2000" b="1">
                <a:latin typeface="Arial"/>
                <a:ea typeface="Lato"/>
                <a:cs typeface="Arial"/>
              </a:rPr>
              <a:t>La norma ISO 42001:2023 </a:t>
            </a:r>
            <a:r>
              <a:rPr lang="en-SG" sz="2000" b="1" err="1">
                <a:latin typeface="Arial"/>
                <a:ea typeface="Lato"/>
                <a:cs typeface="Arial"/>
              </a:rPr>
              <a:t>transforma</a:t>
            </a:r>
            <a:r>
              <a:rPr lang="en-SG" sz="2000" b="1">
                <a:latin typeface="Arial"/>
                <a:ea typeface="Lato"/>
                <a:cs typeface="Arial"/>
              </a:rPr>
              <a:t> la </a:t>
            </a:r>
            <a:r>
              <a:rPr lang="en-SG" sz="2000" b="1" err="1">
                <a:latin typeface="Arial"/>
                <a:ea typeface="Lato"/>
                <a:cs typeface="Arial"/>
              </a:rPr>
              <a:t>inteligencia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artifical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generativa</a:t>
            </a:r>
            <a:r>
              <a:rPr lang="en-SG" sz="2000" b="1">
                <a:latin typeface="Arial"/>
                <a:ea typeface="Lato"/>
                <a:cs typeface="Arial"/>
              </a:rPr>
              <a:t> de </a:t>
            </a:r>
            <a:r>
              <a:rPr lang="en-SG" sz="2000" b="1" err="1">
                <a:latin typeface="Arial"/>
                <a:ea typeface="Lato"/>
                <a:cs typeface="Arial"/>
              </a:rPr>
              <a:t>una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vulnerabilidad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silenciosa</a:t>
            </a:r>
            <a:r>
              <a:rPr lang="en-SG" sz="2000" b="1">
                <a:latin typeface="Arial"/>
                <a:ea typeface="Lato"/>
                <a:cs typeface="Arial"/>
              </a:rPr>
              <a:t> a </a:t>
            </a:r>
            <a:r>
              <a:rPr lang="en-SG" sz="2000" b="1" err="1">
                <a:latin typeface="Arial"/>
                <a:ea typeface="Lato"/>
                <a:cs typeface="Arial"/>
              </a:rPr>
              <a:t>una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ventaja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competitiva</a:t>
            </a:r>
            <a:r>
              <a:rPr lang="en-SG" sz="2000" b="1">
                <a:latin typeface="Arial"/>
                <a:ea typeface="Lato"/>
                <a:cs typeface="Arial"/>
              </a:rPr>
              <a:t> </a:t>
            </a:r>
            <a:r>
              <a:rPr lang="en-SG" sz="2000" b="1" err="1">
                <a:latin typeface="Arial"/>
                <a:ea typeface="Lato"/>
                <a:cs typeface="Arial"/>
              </a:rPr>
              <a:t>trasnparente</a:t>
            </a:r>
            <a:r>
              <a:rPr lang="en-SG" sz="2000" b="1">
                <a:latin typeface="Arial"/>
                <a:ea typeface="Lato"/>
                <a:cs typeface="Arial"/>
              </a:rPr>
              <a:t>, </a:t>
            </a:r>
            <a:r>
              <a:rPr lang="en-SG" sz="2000" b="1" err="1">
                <a:latin typeface="Arial"/>
                <a:ea typeface="Lato"/>
                <a:cs typeface="Arial"/>
              </a:rPr>
              <a:t>controlada</a:t>
            </a:r>
            <a:r>
              <a:rPr lang="en-SG" sz="2000" b="1">
                <a:latin typeface="Arial"/>
                <a:ea typeface="Lato"/>
                <a:cs typeface="Arial"/>
              </a:rPr>
              <a:t> y auditable.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9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D3037-B6EE-57C3-2459-D229CF92E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FF34E75-A55D-A954-04BD-8D6EDBCA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15</a:t>
            </a:fld>
            <a:endParaRPr lang="es-CO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F7EBADED-F0DC-43D3-1200-79BF07320F99}"/>
              </a:ext>
            </a:extLst>
          </p:cNvPr>
          <p:cNvSpPr txBox="1"/>
          <p:nvPr/>
        </p:nvSpPr>
        <p:spPr>
          <a:xfrm>
            <a:off x="3675712" y="2516"/>
            <a:ext cx="483742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D" sz="3200" b="1">
                <a:latin typeface="Arial"/>
                <a:ea typeface="+mn-lt"/>
                <a:cs typeface="Arial"/>
              </a:rPr>
              <a:t>PROTOTIPO</a:t>
            </a:r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2B809EF-CE08-CFEB-D101-9B9E5B5B3F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pic>
        <p:nvPicPr>
          <p:cNvPr id="4" name="Imagen 3" descr="Captura de pantalla de un videojuego&#10;&#10;El contenido generado por IA puede ser incorrecto.">
            <a:extLst>
              <a:ext uri="{FF2B5EF4-FFF2-40B4-BE49-F238E27FC236}">
                <a16:creationId xmlns:a16="http://schemas.microsoft.com/office/drawing/2014/main" id="{0CF3918F-3CEA-3790-192C-E0AAD2E3A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777"/>
            <a:ext cx="12192000" cy="566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902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394" y="586961"/>
            <a:ext cx="3882159" cy="83253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66E569-8F02-7F44-24E2-D5CBC33E9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9" y="3326497"/>
            <a:ext cx="6714126" cy="5376758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B83E0A5-1047-1504-F1FA-90875A7D6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570778"/>
              </p:ext>
            </p:extLst>
          </p:nvPr>
        </p:nvGraphicFramePr>
        <p:xfrm>
          <a:off x="4664926" y="1867829"/>
          <a:ext cx="6846577" cy="579120"/>
        </p:xfrm>
        <a:graphic>
          <a:graphicData uri="http://schemas.openxmlformats.org/drawingml/2006/table">
            <a:tbl>
              <a:tblPr/>
              <a:tblGrid>
                <a:gridCol w="6846577">
                  <a:extLst>
                    <a:ext uri="{9D8B030D-6E8A-4147-A177-3AD203B41FA5}">
                      <a16:colId xmlns:a16="http://schemas.microsoft.com/office/drawing/2014/main" val="4106483839"/>
                    </a:ext>
                  </a:extLst>
                </a:gridCol>
              </a:tblGrid>
              <a:tr h="491068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US" sz="3200" b="1" i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Lato"/>
                          <a:cs typeface="Arial"/>
                        </a:rPr>
                        <a:t>¡Muchas gracias por su atención!</a:t>
                      </a:r>
                      <a:endParaRPr lang="es-ES" sz="3200" b="1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720614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5F270D-F7C4-184E-36A3-012D843158BB}"/>
              </a:ext>
            </a:extLst>
          </p:cNvPr>
          <p:cNvSpPr txBox="1"/>
          <p:nvPr/>
        </p:nvSpPr>
        <p:spPr>
          <a:xfrm>
            <a:off x="6408612" y="4252064"/>
            <a:ext cx="4976418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2800" b="1">
                <a:ln w="6350">
                  <a:noFill/>
                </a:ln>
                <a:solidFill>
                  <a:schemeClr val="bg1"/>
                </a:solidFill>
                <a:latin typeface="Arial"/>
                <a:ea typeface="Lato"/>
                <a:cs typeface="Arial"/>
              </a:rPr>
              <a:t>"La IA es inevitable, la gobernanza es obligatoria."</a:t>
            </a:r>
            <a:endParaRPr lang="es-ES" b="1">
              <a:solidFill>
                <a:schemeClr val="bg1"/>
              </a:solidFill>
              <a:latin typeface="Arial"/>
              <a:cs typeface="Arial"/>
            </a:endParaRPr>
          </a:p>
          <a:p>
            <a:pPr algn="r"/>
            <a:br>
              <a:rPr lang="en-US"/>
            </a:br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EE320B1-953E-302A-7109-2AF991E03236}"/>
              </a:ext>
            </a:extLst>
          </p:cNvPr>
          <p:cNvSpPr txBox="1"/>
          <p:nvPr/>
        </p:nvSpPr>
        <p:spPr>
          <a:xfrm>
            <a:off x="8424624" y="2908514"/>
            <a:ext cx="286799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s-ES" sz="3200" b="1">
                <a:ln w="6350">
                  <a:noFill/>
                </a:ln>
                <a:solidFill>
                  <a:schemeClr val="bg1"/>
                </a:solidFill>
                <a:latin typeface="Arial"/>
                <a:ea typeface="+mn-lt"/>
                <a:cs typeface="Arial"/>
              </a:rPr>
              <a:t>¿Preguntas?</a:t>
            </a:r>
            <a:endParaRPr lang="es-ES" sz="3200" b="1">
              <a:solidFill>
                <a:schemeClr val="bg1"/>
              </a:solidFill>
              <a:latin typeface="Arial"/>
              <a:cs typeface="Arial"/>
            </a:endParaRPr>
          </a:p>
          <a:p>
            <a:pPr algn="r"/>
            <a:endParaRPr lang="es-ES" sz="1600">
              <a:ln w="6350">
                <a:noFill/>
              </a:ln>
              <a:solidFill>
                <a:schemeClr val="bg1"/>
              </a:solidFill>
              <a:ea typeface="Open Sans"/>
              <a:cs typeface="Open Sans"/>
            </a:endParaRPr>
          </a:p>
        </p:txBody>
      </p:sp>
      <p:sp>
        <p:nvSpPr>
          <p:cNvPr id="8" name="Round Diagonal Corner of Rectangle 18">
            <a:extLst>
              <a:ext uri="{FF2B5EF4-FFF2-40B4-BE49-F238E27FC236}">
                <a16:creationId xmlns:a16="http://schemas.microsoft.com/office/drawing/2014/main" id="{EF225244-A5C9-78E6-CB12-E0B4F46DA020}"/>
              </a:ext>
            </a:extLst>
          </p:cNvPr>
          <p:cNvSpPr/>
          <p:nvPr/>
        </p:nvSpPr>
        <p:spPr>
          <a:xfrm flipH="1">
            <a:off x="6092141" y="4010210"/>
            <a:ext cx="5609360" cy="1461607"/>
          </a:xfrm>
          <a:prstGeom prst="round2DiagRect">
            <a:avLst>
              <a:gd name="adj1" fmla="val 43213"/>
              <a:gd name="adj2" fmla="val 0"/>
            </a:avLst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7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Diagrama&#10;&#10;El contenido generado por IA puede ser incorrecto.">
            <a:extLst>
              <a:ext uri="{FF2B5EF4-FFF2-40B4-BE49-F238E27FC236}">
                <a16:creationId xmlns:a16="http://schemas.microsoft.com/office/drawing/2014/main" id="{45ED7C05-0CF8-4C22-3973-D7C5EB367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369" y="1716476"/>
            <a:ext cx="7840236" cy="4252098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2</a:t>
            </a:fld>
            <a:endParaRPr lang="es-CO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BE879EA1-A995-4B8A-4B7A-344A19444BBB}"/>
              </a:ext>
            </a:extLst>
          </p:cNvPr>
          <p:cNvSpPr txBox="1"/>
          <p:nvPr/>
        </p:nvSpPr>
        <p:spPr>
          <a:xfrm>
            <a:off x="270902" y="1437661"/>
            <a:ext cx="4279938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SG" err="1">
                <a:latin typeface="Arial"/>
                <a:ea typeface="Lato"/>
                <a:cs typeface="Arial"/>
              </a:rPr>
              <a:t>Brechas</a:t>
            </a:r>
            <a:r>
              <a:rPr lang="en-SG">
                <a:latin typeface="Arial"/>
                <a:ea typeface="Lato"/>
                <a:cs typeface="Arial"/>
              </a:rPr>
              <a:t> de </a:t>
            </a:r>
            <a:r>
              <a:rPr lang="en-SG" err="1">
                <a:latin typeface="Arial"/>
                <a:ea typeface="Lato"/>
                <a:cs typeface="Arial"/>
              </a:rPr>
              <a:t>seguridad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operativas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por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el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uso</a:t>
            </a:r>
            <a:r>
              <a:rPr lang="en-SG">
                <a:latin typeface="Arial"/>
                <a:ea typeface="Lato"/>
                <a:cs typeface="Arial"/>
              </a:rPr>
              <a:t> de </a:t>
            </a:r>
            <a:r>
              <a:rPr lang="en-SG" err="1">
                <a:latin typeface="Arial"/>
                <a:ea typeface="Lato"/>
                <a:cs typeface="Arial"/>
              </a:rPr>
              <a:t>herramientas</a:t>
            </a:r>
            <a:r>
              <a:rPr lang="en-SG">
                <a:latin typeface="Arial"/>
                <a:ea typeface="Lato"/>
                <a:cs typeface="Arial"/>
              </a:rPr>
              <a:t> de IA </a:t>
            </a:r>
            <a:r>
              <a:rPr lang="en-SG" err="1">
                <a:latin typeface="Arial"/>
                <a:ea typeface="Lato"/>
                <a:cs typeface="Arial"/>
              </a:rPr>
              <a:t>generativa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públicas</a:t>
            </a:r>
            <a:r>
              <a:rPr lang="en-SG">
                <a:latin typeface="Arial"/>
                <a:ea typeface="Lato"/>
                <a:cs typeface="Arial"/>
              </a:rPr>
              <a:t> </a:t>
            </a:r>
            <a:r>
              <a:rPr lang="en-SG" err="1">
                <a:latin typeface="Arial"/>
                <a:ea typeface="Lato"/>
                <a:cs typeface="Arial"/>
              </a:rPr>
              <a:t>en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empleados</a:t>
            </a:r>
            <a:r>
              <a:rPr lang="en-SG">
                <a:latin typeface="Arial"/>
                <a:ea typeface="Lato"/>
                <a:cs typeface="Arial"/>
              </a:rPr>
              <a:t> del sector </a:t>
            </a:r>
            <a:r>
              <a:rPr lang="en-SG" err="1">
                <a:latin typeface="Arial"/>
                <a:ea typeface="Lato"/>
                <a:cs typeface="Arial"/>
              </a:rPr>
              <a:t>búrsatil</a:t>
            </a:r>
            <a:r>
              <a:rPr lang="en-SG">
                <a:latin typeface="Arial"/>
                <a:ea typeface="Lato"/>
                <a:cs typeface="Arial"/>
              </a:rPr>
              <a:t>.</a:t>
            </a:r>
            <a:endParaRPr lang="es-ES">
              <a:latin typeface="Arial"/>
              <a:ea typeface="Lato"/>
              <a:cs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2411" r="42411"/>
          <a:stretch/>
        </p:blipFill>
        <p:spPr>
          <a:xfrm>
            <a:off x="-639543" y="6107554"/>
            <a:ext cx="2320297" cy="49759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6" y="183952"/>
            <a:ext cx="466748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2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lt"/>
                <a:cs typeface="Arial"/>
              </a:rPr>
              <a:t>EL PROBLEMA</a:t>
            </a:r>
            <a:endParaRPr lang="es-ES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6" y="768727"/>
            <a:ext cx="4667484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2100" b="1">
                <a:latin typeface="Arial"/>
                <a:ea typeface="Calibri"/>
                <a:cs typeface="Arial"/>
              </a:rPr>
              <a:t>Puntos </a:t>
            </a:r>
            <a:r>
              <a:rPr lang="en-ID" sz="2100" b="1" err="1">
                <a:latin typeface="Arial"/>
                <a:ea typeface="Calibri"/>
                <a:cs typeface="Arial"/>
              </a:rPr>
              <a:t>Críticos</a:t>
            </a:r>
            <a:r>
              <a:rPr lang="en-ID" sz="2100" b="1">
                <a:latin typeface="Arial"/>
                <a:ea typeface="Calibri"/>
                <a:cs typeface="Arial"/>
              </a:rPr>
              <a:t> de Fuga</a:t>
            </a:r>
            <a:endParaRPr lang="es-ES" b="1">
              <a:latin typeface="Arial"/>
              <a:ea typeface="Calibri"/>
              <a:cs typeface="Arial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8024C125-8077-4F0E-9BCD-2B8CE1050614}"/>
              </a:ext>
            </a:extLst>
          </p:cNvPr>
          <p:cNvSpPr txBox="1"/>
          <p:nvPr/>
        </p:nvSpPr>
        <p:spPr>
          <a:xfrm>
            <a:off x="726242" y="2822269"/>
            <a:ext cx="354581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SG" err="1">
                <a:latin typeface="Arial"/>
                <a:ea typeface="Lato"/>
                <a:cs typeface="Arial"/>
              </a:rPr>
              <a:t>Exfiltración</a:t>
            </a:r>
            <a:r>
              <a:rPr lang="en-SG">
                <a:latin typeface="Arial"/>
                <a:ea typeface="Lato"/>
                <a:cs typeface="Arial"/>
              </a:rPr>
              <a:t> de </a:t>
            </a:r>
            <a:r>
              <a:rPr lang="en-SG" err="1">
                <a:latin typeface="Arial"/>
                <a:ea typeface="Lato"/>
                <a:cs typeface="Arial"/>
              </a:rPr>
              <a:t>datos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operativos</a:t>
            </a:r>
            <a:r>
              <a:rPr lang="en-SG">
                <a:latin typeface="Arial"/>
                <a:ea typeface="Lato"/>
                <a:cs typeface="Arial"/>
              </a:rPr>
              <a:t> y</a:t>
            </a:r>
            <a:endParaRPr lang="es-ES">
              <a:latin typeface="Arial"/>
              <a:ea typeface="Lato"/>
              <a:cs typeface="Arial"/>
            </a:endParaRPr>
          </a:p>
          <a:p>
            <a:r>
              <a:rPr lang="en-SG" err="1">
                <a:latin typeface="Arial"/>
                <a:ea typeface="Lato"/>
                <a:cs typeface="Arial"/>
              </a:rPr>
              <a:t>confidenciales</a:t>
            </a:r>
            <a:r>
              <a:rPr lang="en-SG">
                <a:latin typeface="Arial"/>
                <a:ea typeface="Lato"/>
                <a:cs typeface="Arial"/>
              </a:rPr>
              <a:t>.</a:t>
            </a:r>
            <a:endParaRPr lang="es-ES">
              <a:latin typeface="Arial"/>
              <a:cs typeface="Arial"/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4276BEE5-1BFA-12D0-FFFB-A7F2FD596A4B}"/>
              </a:ext>
            </a:extLst>
          </p:cNvPr>
          <p:cNvSpPr txBox="1"/>
          <p:nvPr/>
        </p:nvSpPr>
        <p:spPr>
          <a:xfrm>
            <a:off x="716951" y="3565684"/>
            <a:ext cx="355510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SG" err="1">
                <a:latin typeface="Arial"/>
                <a:ea typeface="Lato"/>
                <a:cs typeface="Arial"/>
              </a:rPr>
              <a:t>Incumplimiento</a:t>
            </a:r>
            <a:r>
              <a:rPr lang="en-SG">
                <a:latin typeface="Arial"/>
                <a:ea typeface="Lato"/>
                <a:cs typeface="Arial"/>
              </a:rPr>
              <a:t> de la Circular Externa</a:t>
            </a:r>
            <a:endParaRPr lang="es-ES">
              <a:latin typeface="Arial"/>
              <a:ea typeface="Lato"/>
              <a:cs typeface="Arial"/>
            </a:endParaRPr>
          </a:p>
          <a:p>
            <a:r>
              <a:rPr lang="en-SG">
                <a:latin typeface="Arial"/>
                <a:ea typeface="Lato"/>
                <a:cs typeface="Arial"/>
              </a:rPr>
              <a:t>029 SFC y Ley 1581.</a:t>
            </a:r>
            <a:endParaRPr lang="es-ES">
              <a:latin typeface="Arial"/>
              <a:cs typeface="Arial"/>
            </a:endParaRP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F445EDA0-5185-B834-CCD1-3D8A92DEE499}"/>
              </a:ext>
            </a:extLst>
          </p:cNvPr>
          <p:cNvSpPr txBox="1"/>
          <p:nvPr/>
        </p:nvSpPr>
        <p:spPr>
          <a:xfrm>
            <a:off x="716950" y="4680806"/>
            <a:ext cx="3703792" cy="11541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SG">
                <a:latin typeface="Arial"/>
                <a:ea typeface="+mn-lt"/>
                <a:cs typeface="Arial"/>
              </a:rPr>
              <a:t>65% de </a:t>
            </a:r>
            <a:r>
              <a:rPr lang="en-SG" err="1">
                <a:latin typeface="Arial"/>
                <a:ea typeface="+mn-lt"/>
                <a:cs typeface="Arial"/>
              </a:rPr>
              <a:t>profesionales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financieros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usan</a:t>
            </a:r>
            <a:r>
              <a:rPr lang="en-SG">
                <a:latin typeface="Arial"/>
                <a:ea typeface="+mn-lt"/>
                <a:cs typeface="Arial"/>
              </a:rPr>
              <a:t> IA de libre </a:t>
            </a:r>
            <a:r>
              <a:rPr lang="en-SG" err="1">
                <a:latin typeface="Arial"/>
                <a:ea typeface="+mn-lt"/>
                <a:cs typeface="Arial"/>
              </a:rPr>
              <a:t>acceso</a:t>
            </a:r>
            <a:r>
              <a:rPr lang="en-SG">
                <a:latin typeface="Arial"/>
                <a:ea typeface="+mn-lt"/>
                <a:cs typeface="Arial"/>
              </a:rPr>
              <a:t> sin </a:t>
            </a:r>
            <a:r>
              <a:rPr lang="en-SG" err="1">
                <a:latin typeface="Arial"/>
                <a:ea typeface="+mn-lt"/>
                <a:cs typeface="Arial"/>
              </a:rPr>
              <a:t>supervisión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ni</a:t>
            </a:r>
            <a:r>
              <a:rPr lang="en-SG">
                <a:latin typeface="Arial"/>
                <a:ea typeface="+mn-lt"/>
                <a:cs typeface="Arial"/>
              </a:rPr>
              <a:t> control</a:t>
            </a:r>
            <a:r>
              <a:rPr lang="en-SG" sz="1500">
                <a:latin typeface="Arial"/>
                <a:ea typeface="+mn-lt"/>
                <a:cs typeface="Arial"/>
              </a:rPr>
              <a:t>.</a:t>
            </a:r>
            <a:endParaRPr lang="es-ES">
              <a:latin typeface="Arial"/>
              <a:ea typeface="+mn-lt"/>
              <a:cs typeface="Arial"/>
            </a:endParaRPr>
          </a:p>
          <a:p>
            <a:endParaRPr lang="en-SG" sz="1500">
              <a:solidFill>
                <a:srgbClr val="334155"/>
              </a:solidFill>
              <a:latin typeface="Arial"/>
              <a:ea typeface="Lato"/>
              <a:cs typeface="Arial"/>
            </a:endParaRPr>
          </a:p>
        </p:txBody>
      </p:sp>
      <p:pic>
        <p:nvPicPr>
          <p:cNvPr id="11" name="Imagen 10" descr="image.png">
            <a:extLst>
              <a:ext uri="{FF2B5EF4-FFF2-40B4-BE49-F238E27FC236}">
                <a16:creationId xmlns:a16="http://schemas.microsoft.com/office/drawing/2014/main" id="{1A96DE58-4477-B2B7-64A5-190BE229B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68" y="2905589"/>
            <a:ext cx="228600" cy="247650"/>
          </a:xfrm>
          <a:prstGeom prst="rect">
            <a:avLst/>
          </a:prstGeom>
        </p:spPr>
      </p:pic>
      <p:pic>
        <p:nvPicPr>
          <p:cNvPr id="12" name="Imagen 11" descr="image.png">
            <a:extLst>
              <a:ext uri="{FF2B5EF4-FFF2-40B4-BE49-F238E27FC236}">
                <a16:creationId xmlns:a16="http://schemas.microsoft.com/office/drawing/2014/main" id="{2D0C0DA1-605D-8715-74FB-E3CE27489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08" y="3844152"/>
            <a:ext cx="285750" cy="247650"/>
          </a:xfrm>
          <a:prstGeom prst="rect">
            <a:avLst/>
          </a:prstGeom>
        </p:spPr>
      </p:pic>
      <p:pic>
        <p:nvPicPr>
          <p:cNvPr id="13" name="Imagen 12" descr="image.png">
            <a:extLst>
              <a:ext uri="{FF2B5EF4-FFF2-40B4-BE49-F238E27FC236}">
                <a16:creationId xmlns:a16="http://schemas.microsoft.com/office/drawing/2014/main" id="{F2DC6041-FF8D-6388-460C-6E3589D4BB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392" y="4900184"/>
            <a:ext cx="28575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6DA08-EDCF-056A-E580-E3F0F4401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FB118C8-22F1-6858-AF47-89C3A30F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3</a:t>
            </a:fld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750073-9995-42AD-0BF9-6068F626F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-639543" y="6107554"/>
            <a:ext cx="2320297" cy="49759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53B0D83F-E6E8-1958-EDA8-D5AA5088D284}"/>
              </a:ext>
            </a:extLst>
          </p:cNvPr>
          <p:cNvSpPr txBox="1"/>
          <p:nvPr/>
        </p:nvSpPr>
        <p:spPr>
          <a:xfrm>
            <a:off x="120786" y="183952"/>
            <a:ext cx="669328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200" b="1">
                <a:latin typeface="Arial"/>
                <a:ea typeface="+mn-lt"/>
                <a:cs typeface="Arial"/>
              </a:rPr>
              <a:t>CONTEXTO INSTITUCIONAL</a:t>
            </a:r>
            <a:endParaRPr lang="es-ES" b="1">
              <a:latin typeface="Arial"/>
              <a:cs typeface="Arial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838FD70-CBEF-222F-21F0-E1763A5A8B70}"/>
              </a:ext>
            </a:extLst>
          </p:cNvPr>
          <p:cNvSpPr txBox="1"/>
          <p:nvPr/>
        </p:nvSpPr>
        <p:spPr>
          <a:xfrm>
            <a:off x="270935" y="772164"/>
            <a:ext cx="9025750" cy="55707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SG" b="1">
                <a:latin typeface="Arial"/>
                <a:cs typeface="Arial"/>
              </a:rPr>
              <a:t>Acciones &amp; Valores S.A.: </a:t>
            </a:r>
            <a:r>
              <a:rPr lang="en-SG" b="1" err="1">
                <a:latin typeface="Arial"/>
                <a:cs typeface="Arial"/>
              </a:rPr>
              <a:t>Innovación</a:t>
            </a:r>
            <a:r>
              <a:rPr lang="en-SG" b="1">
                <a:latin typeface="Arial"/>
                <a:cs typeface="Arial"/>
              </a:rPr>
              <a:t> y </a:t>
            </a:r>
            <a:r>
              <a:rPr lang="en-SG" b="1" err="1">
                <a:latin typeface="Arial"/>
                <a:cs typeface="Arial"/>
              </a:rPr>
              <a:t>Solidez</a:t>
            </a:r>
            <a:endParaRPr lang="es-ES" sz="1400">
              <a:latin typeface="Arial"/>
              <a:cs typeface="Arial"/>
            </a:endParaRPr>
          </a:p>
          <a:p>
            <a:pPr algn="just"/>
            <a:endParaRPr lang="en-SG" sz="2000" b="1">
              <a:latin typeface="Arial"/>
              <a:ea typeface="+mn-lt"/>
              <a:cs typeface="Arial"/>
            </a:endParaRPr>
          </a:p>
          <a:p>
            <a:pPr algn="just"/>
            <a:endParaRPr lang="en-SG" sz="1200" b="1">
              <a:latin typeface="Arial"/>
              <a:ea typeface="+mn-lt"/>
              <a:cs typeface="Arial"/>
            </a:endParaRPr>
          </a:p>
          <a:p>
            <a:pPr algn="just"/>
            <a:r>
              <a:rPr lang="en-SG" b="1">
                <a:latin typeface="Arial"/>
                <a:ea typeface="+mn-lt"/>
                <a:cs typeface="Arial"/>
              </a:rPr>
              <a:t>1. </a:t>
            </a:r>
            <a:r>
              <a:rPr lang="en-SG" b="1" err="1">
                <a:latin typeface="Arial"/>
                <a:ea typeface="+mn-lt"/>
                <a:cs typeface="Arial"/>
              </a:rPr>
              <a:t>Trayectoria</a:t>
            </a:r>
            <a:r>
              <a:rPr lang="en-SG" b="1">
                <a:latin typeface="Arial"/>
                <a:ea typeface="+mn-lt"/>
                <a:cs typeface="Arial"/>
              </a:rPr>
              <a:t> y </a:t>
            </a:r>
            <a:r>
              <a:rPr lang="en-SG" b="1" err="1">
                <a:latin typeface="Arial"/>
                <a:ea typeface="+mn-lt"/>
                <a:cs typeface="Arial"/>
              </a:rPr>
              <a:t>Respaldo</a:t>
            </a:r>
            <a:r>
              <a:rPr lang="en-SG" b="1">
                <a:latin typeface="Arial"/>
                <a:ea typeface="+mn-lt"/>
                <a:cs typeface="Arial"/>
              </a:rPr>
              <a:t> (+65 </a:t>
            </a:r>
            <a:r>
              <a:rPr lang="en-SG" b="1" err="1">
                <a:latin typeface="Arial"/>
                <a:ea typeface="+mn-lt"/>
                <a:cs typeface="Arial"/>
              </a:rPr>
              <a:t>Años</a:t>
            </a:r>
            <a:r>
              <a:rPr lang="en-SG" b="1">
                <a:latin typeface="Arial"/>
                <a:ea typeface="+mn-lt"/>
                <a:cs typeface="Arial"/>
              </a:rPr>
              <a:t>)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SG" err="1">
                <a:latin typeface="Arial"/>
                <a:ea typeface="+mn-lt"/>
                <a:cs typeface="Arial"/>
              </a:rPr>
              <a:t>Comisionista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líder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en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el</a:t>
            </a:r>
            <a:r>
              <a:rPr lang="en-SG">
                <a:latin typeface="Arial"/>
                <a:ea typeface="+mn-lt"/>
                <a:cs typeface="Arial"/>
              </a:rPr>
              <a:t> mercado </a:t>
            </a:r>
            <a:r>
              <a:rPr lang="en-SG" err="1">
                <a:latin typeface="Arial"/>
                <a:ea typeface="+mn-lt"/>
                <a:cs typeface="Arial"/>
              </a:rPr>
              <a:t>bursátil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colombiano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desde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b="1">
                <a:latin typeface="Arial"/>
                <a:ea typeface="+mn-lt"/>
                <a:cs typeface="Arial"/>
              </a:rPr>
              <a:t>1959</a:t>
            </a:r>
            <a:r>
              <a:rPr lang="en-SG">
                <a:latin typeface="Arial"/>
                <a:ea typeface="+mn-lt"/>
                <a:cs typeface="Arial"/>
              </a:rPr>
              <a:t>.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SG" err="1">
                <a:latin typeface="Arial"/>
                <a:ea typeface="+mn-lt"/>
                <a:cs typeface="Arial"/>
              </a:rPr>
              <a:t>Vigilada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por</a:t>
            </a:r>
            <a:r>
              <a:rPr lang="en-SG">
                <a:latin typeface="Arial"/>
                <a:ea typeface="+mn-lt"/>
                <a:cs typeface="Arial"/>
              </a:rPr>
              <a:t> la </a:t>
            </a:r>
            <a:r>
              <a:rPr lang="en-SG" b="1" err="1">
                <a:latin typeface="Arial"/>
                <a:ea typeface="+mn-lt"/>
                <a:cs typeface="Arial"/>
              </a:rPr>
              <a:t>Superfinanciera</a:t>
            </a:r>
            <a:r>
              <a:rPr lang="en-SG">
                <a:latin typeface="Arial"/>
                <a:ea typeface="+mn-lt"/>
                <a:cs typeface="Arial"/>
              </a:rPr>
              <a:t>, con </a:t>
            </a:r>
            <a:r>
              <a:rPr lang="en-SG" err="1">
                <a:latin typeface="Arial"/>
                <a:ea typeface="+mn-lt"/>
                <a:cs typeface="Arial"/>
              </a:rPr>
              <a:t>calificaciones</a:t>
            </a:r>
            <a:r>
              <a:rPr lang="en-SG">
                <a:latin typeface="Arial"/>
                <a:ea typeface="+mn-lt"/>
                <a:cs typeface="Arial"/>
              </a:rPr>
              <a:t> de </a:t>
            </a:r>
            <a:r>
              <a:rPr lang="en-SG" err="1">
                <a:latin typeface="Arial"/>
                <a:ea typeface="+mn-lt"/>
                <a:cs typeface="Arial"/>
              </a:rPr>
              <a:t>alta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calidad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en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administración</a:t>
            </a:r>
            <a:r>
              <a:rPr lang="en-SG">
                <a:latin typeface="Arial"/>
                <a:ea typeface="+mn-lt"/>
                <a:cs typeface="Arial"/>
              </a:rPr>
              <a:t> de </a:t>
            </a:r>
            <a:r>
              <a:rPr lang="en-SG" err="1">
                <a:latin typeface="Arial"/>
                <a:ea typeface="+mn-lt"/>
                <a:cs typeface="Arial"/>
              </a:rPr>
              <a:t>inversiones</a:t>
            </a:r>
            <a:r>
              <a:rPr lang="en-SG">
                <a:latin typeface="Arial"/>
                <a:ea typeface="+mn-lt"/>
                <a:cs typeface="Arial"/>
              </a:rPr>
              <a:t> (Fitch Ratings).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n-SG">
              <a:latin typeface="Arial"/>
              <a:ea typeface="+mn-lt"/>
              <a:cs typeface="Arial"/>
            </a:endParaRPr>
          </a:p>
          <a:p>
            <a:pPr algn="just"/>
            <a:r>
              <a:rPr lang="en-SG" b="1">
                <a:latin typeface="Arial"/>
                <a:ea typeface="+mn-lt"/>
                <a:cs typeface="Arial"/>
              </a:rPr>
              <a:t>2. </a:t>
            </a:r>
            <a:r>
              <a:rPr lang="en-SG" b="1" err="1">
                <a:latin typeface="Arial"/>
                <a:ea typeface="+mn-lt"/>
                <a:cs typeface="Arial"/>
              </a:rPr>
              <a:t>Ecosistema</a:t>
            </a:r>
            <a:r>
              <a:rPr lang="en-SG" b="1">
                <a:latin typeface="Arial"/>
                <a:ea typeface="+mn-lt"/>
                <a:cs typeface="Arial"/>
              </a:rPr>
              <a:t> de </a:t>
            </a:r>
            <a:r>
              <a:rPr lang="en-SG" b="1" err="1">
                <a:latin typeface="Arial"/>
                <a:ea typeface="+mn-lt"/>
                <a:cs typeface="Arial"/>
              </a:rPr>
              <a:t>Innovación</a:t>
            </a:r>
            <a:r>
              <a:rPr lang="en-SG" b="1">
                <a:latin typeface="Arial"/>
                <a:ea typeface="+mn-lt"/>
                <a:cs typeface="Arial"/>
              </a:rPr>
              <a:t> y </a:t>
            </a:r>
            <a:r>
              <a:rPr lang="en-SG" b="1" err="1">
                <a:latin typeface="Arial"/>
                <a:ea typeface="+mn-lt"/>
                <a:cs typeface="Arial"/>
              </a:rPr>
              <a:t>Alianzas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SG" b="1">
                <a:latin typeface="Arial"/>
                <a:ea typeface="+mn-lt"/>
                <a:cs typeface="Arial"/>
              </a:rPr>
              <a:t>Alianza Western Union: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Líderes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en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remesas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en</a:t>
            </a:r>
            <a:r>
              <a:rPr lang="en-SG">
                <a:latin typeface="Arial"/>
                <a:ea typeface="+mn-lt"/>
                <a:cs typeface="Arial"/>
              </a:rPr>
              <a:t> Colombia con </a:t>
            </a:r>
            <a:r>
              <a:rPr lang="en-SG" err="1">
                <a:latin typeface="Arial"/>
                <a:ea typeface="+mn-lt"/>
                <a:cs typeface="Arial"/>
              </a:rPr>
              <a:t>más</a:t>
            </a:r>
            <a:r>
              <a:rPr lang="en-SG">
                <a:latin typeface="Arial"/>
                <a:ea typeface="+mn-lt"/>
                <a:cs typeface="Arial"/>
              </a:rPr>
              <a:t> de </a:t>
            </a:r>
            <a:r>
              <a:rPr lang="en-SG" b="1">
                <a:latin typeface="Arial"/>
                <a:ea typeface="+mn-lt"/>
                <a:cs typeface="Arial"/>
              </a:rPr>
              <a:t>219 </a:t>
            </a:r>
            <a:r>
              <a:rPr lang="en-SG" b="1" err="1">
                <a:latin typeface="Arial"/>
                <a:ea typeface="+mn-lt"/>
                <a:cs typeface="Arial"/>
              </a:rPr>
              <a:t>agencias</a:t>
            </a:r>
            <a:r>
              <a:rPr lang="en-SG">
                <a:latin typeface="Arial"/>
                <a:ea typeface="+mn-lt"/>
                <a:cs typeface="Arial"/>
              </a:rPr>
              <a:t>, </a:t>
            </a:r>
            <a:r>
              <a:rPr lang="en-SG" err="1">
                <a:latin typeface="Arial"/>
                <a:ea typeface="+mn-lt"/>
                <a:cs typeface="Arial"/>
              </a:rPr>
              <a:t>conectando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flujos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globales</a:t>
            </a:r>
            <a:r>
              <a:rPr lang="en-SG">
                <a:latin typeface="Arial"/>
                <a:ea typeface="+mn-lt"/>
                <a:cs typeface="Arial"/>
              </a:rPr>
              <a:t> con </a:t>
            </a:r>
            <a:r>
              <a:rPr lang="en-SG" err="1">
                <a:latin typeface="Arial"/>
                <a:ea typeface="+mn-lt"/>
                <a:cs typeface="Arial"/>
              </a:rPr>
              <a:t>inclusión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financiera</a:t>
            </a:r>
            <a:r>
              <a:rPr lang="en-SG">
                <a:latin typeface="Arial"/>
                <a:ea typeface="+mn-lt"/>
                <a:cs typeface="Arial"/>
              </a:rPr>
              <a:t> local.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SG" b="1" err="1">
                <a:latin typeface="Arial"/>
                <a:ea typeface="+mn-lt"/>
                <a:cs typeface="Arial"/>
              </a:rPr>
              <a:t>Disrupción</a:t>
            </a:r>
            <a:r>
              <a:rPr lang="en-SG" b="1">
                <a:latin typeface="Arial"/>
                <a:ea typeface="+mn-lt"/>
                <a:cs typeface="Arial"/>
              </a:rPr>
              <a:t> con </a:t>
            </a:r>
            <a:r>
              <a:rPr lang="en-SG" b="1" err="1">
                <a:latin typeface="Arial"/>
                <a:ea typeface="+mn-lt"/>
                <a:cs typeface="Arial"/>
              </a:rPr>
              <a:t>trii</a:t>
            </a:r>
            <a:r>
              <a:rPr lang="en-SG" b="1">
                <a:latin typeface="Arial"/>
                <a:ea typeface="+mn-lt"/>
                <a:cs typeface="Arial"/>
              </a:rPr>
              <a:t>:</a:t>
            </a:r>
            <a:r>
              <a:rPr lang="en-SG">
                <a:latin typeface="Arial"/>
                <a:ea typeface="+mn-lt"/>
                <a:cs typeface="Arial"/>
              </a:rPr>
              <a:t> Co-</a:t>
            </a:r>
            <a:r>
              <a:rPr lang="en-SG" err="1">
                <a:latin typeface="Arial"/>
                <a:ea typeface="+mn-lt"/>
                <a:cs typeface="Arial"/>
              </a:rPr>
              <a:t>creadores</a:t>
            </a:r>
            <a:r>
              <a:rPr lang="en-SG">
                <a:latin typeface="Arial"/>
                <a:ea typeface="+mn-lt"/>
                <a:cs typeface="Arial"/>
              </a:rPr>
              <a:t> de la </a:t>
            </a:r>
            <a:r>
              <a:rPr lang="en-SG" err="1">
                <a:latin typeface="Arial"/>
                <a:ea typeface="+mn-lt"/>
                <a:cs typeface="Arial"/>
              </a:rPr>
              <a:t>primera</a:t>
            </a:r>
            <a:r>
              <a:rPr lang="en-SG">
                <a:latin typeface="Arial"/>
                <a:ea typeface="+mn-lt"/>
                <a:cs typeface="Arial"/>
              </a:rPr>
              <a:t> app </a:t>
            </a:r>
            <a:r>
              <a:rPr lang="en-SG" err="1">
                <a:latin typeface="Arial"/>
                <a:ea typeface="+mn-lt"/>
                <a:cs typeface="Arial"/>
              </a:rPr>
              <a:t>en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democratizar</a:t>
            </a:r>
            <a:r>
              <a:rPr lang="en-SG">
                <a:latin typeface="Arial"/>
                <a:ea typeface="+mn-lt"/>
                <a:cs typeface="Arial"/>
              </a:rPr>
              <a:t> la </a:t>
            </a:r>
            <a:r>
              <a:rPr lang="en-SG" err="1">
                <a:latin typeface="Arial"/>
                <a:ea typeface="+mn-lt"/>
                <a:cs typeface="Arial"/>
              </a:rPr>
              <a:t>bolsa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en</a:t>
            </a:r>
            <a:r>
              <a:rPr lang="en-SG">
                <a:latin typeface="Arial"/>
                <a:ea typeface="+mn-lt"/>
                <a:cs typeface="Arial"/>
              </a:rPr>
              <a:t> Colombia, Perú y Chile; </a:t>
            </a:r>
            <a:r>
              <a:rPr lang="en-SG" err="1">
                <a:latin typeface="Arial"/>
                <a:ea typeface="+mn-lt"/>
                <a:cs typeface="Arial"/>
              </a:rPr>
              <a:t>logrando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una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operación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b="1">
                <a:latin typeface="Arial"/>
                <a:ea typeface="+mn-lt"/>
                <a:cs typeface="Arial"/>
              </a:rPr>
              <a:t>100% digital</a:t>
            </a:r>
            <a:r>
              <a:rPr lang="en-SG">
                <a:latin typeface="Arial"/>
                <a:ea typeface="+mn-lt"/>
                <a:cs typeface="Arial"/>
              </a:rPr>
              <a:t> para </a:t>
            </a:r>
            <a:r>
              <a:rPr lang="en-SG" err="1">
                <a:latin typeface="Arial"/>
                <a:ea typeface="+mn-lt"/>
                <a:cs typeface="Arial"/>
              </a:rPr>
              <a:t>pequeños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inversionistas</a:t>
            </a:r>
            <a:r>
              <a:rPr lang="en-SG">
                <a:latin typeface="Arial"/>
                <a:ea typeface="+mn-lt"/>
                <a:cs typeface="Arial"/>
              </a:rPr>
              <a:t>.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n-SG">
              <a:latin typeface="Arial"/>
              <a:ea typeface="+mn-lt"/>
              <a:cs typeface="Arial"/>
            </a:endParaRPr>
          </a:p>
          <a:p>
            <a:pPr algn="just"/>
            <a:r>
              <a:rPr lang="en-SG" b="1">
                <a:latin typeface="Arial"/>
                <a:ea typeface="+mn-lt"/>
                <a:cs typeface="Arial"/>
              </a:rPr>
              <a:t>3. </a:t>
            </a:r>
            <a:r>
              <a:rPr lang="en-SG" b="1" err="1">
                <a:latin typeface="Arial"/>
                <a:ea typeface="+mn-lt"/>
                <a:cs typeface="Arial"/>
              </a:rPr>
              <a:t>Compromiso</a:t>
            </a:r>
            <a:r>
              <a:rPr lang="en-SG" b="1">
                <a:latin typeface="Arial"/>
                <a:ea typeface="+mn-lt"/>
                <a:cs typeface="Arial"/>
              </a:rPr>
              <a:t> ESG y </a:t>
            </a:r>
            <a:r>
              <a:rPr lang="en-SG" b="1" err="1">
                <a:latin typeface="Arial"/>
                <a:ea typeface="+mn-lt"/>
                <a:cs typeface="Arial"/>
              </a:rPr>
              <a:t>Sostenibilidad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SG" b="1" err="1">
                <a:latin typeface="Arial"/>
                <a:ea typeface="+mn-lt"/>
                <a:cs typeface="Arial"/>
              </a:rPr>
              <a:t>Gobernanza</a:t>
            </a:r>
            <a:r>
              <a:rPr lang="en-SG" b="1">
                <a:latin typeface="Arial"/>
                <a:ea typeface="+mn-lt"/>
                <a:cs typeface="Arial"/>
              </a:rPr>
              <a:t> </a:t>
            </a:r>
            <a:r>
              <a:rPr lang="en-SG" b="1" err="1">
                <a:latin typeface="Arial"/>
                <a:ea typeface="+mn-lt"/>
                <a:cs typeface="Arial"/>
              </a:rPr>
              <a:t>Ética</a:t>
            </a:r>
            <a:r>
              <a:rPr lang="en-SG" b="1">
                <a:latin typeface="Arial"/>
                <a:ea typeface="+mn-lt"/>
                <a:cs typeface="Arial"/>
              </a:rPr>
              <a:t>: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Alineación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proactiva</a:t>
            </a:r>
            <a:r>
              <a:rPr lang="en-SG">
                <a:latin typeface="Arial"/>
                <a:ea typeface="+mn-lt"/>
                <a:cs typeface="Arial"/>
              </a:rPr>
              <a:t> con </a:t>
            </a:r>
            <a:r>
              <a:rPr lang="en-SG" err="1">
                <a:latin typeface="Arial"/>
                <a:ea typeface="+mn-lt"/>
                <a:cs typeface="Arial"/>
              </a:rPr>
              <a:t>estandares</a:t>
            </a:r>
            <a:r>
              <a:rPr lang="en-SG">
                <a:latin typeface="Arial"/>
                <a:ea typeface="+mn-lt"/>
                <a:cs typeface="Arial"/>
              </a:rPr>
              <a:t> y </a:t>
            </a:r>
            <a:r>
              <a:rPr lang="en-SG" err="1">
                <a:latin typeface="Arial"/>
                <a:ea typeface="+mn-lt"/>
                <a:cs typeface="Arial"/>
              </a:rPr>
              <a:t>normas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nacionales</a:t>
            </a:r>
            <a:r>
              <a:rPr lang="en-SG">
                <a:latin typeface="Arial"/>
                <a:ea typeface="+mn-lt"/>
                <a:cs typeface="Arial"/>
              </a:rPr>
              <a:t>.</a:t>
            </a:r>
            <a:endParaRPr lang="en-SG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SG" b="1">
                <a:latin typeface="Arial"/>
                <a:ea typeface="+mn-lt"/>
                <a:cs typeface="Arial"/>
              </a:rPr>
              <a:t>Impacto Social: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Reducción</a:t>
            </a:r>
            <a:r>
              <a:rPr lang="en-SG">
                <a:latin typeface="Arial"/>
                <a:ea typeface="+mn-lt"/>
                <a:cs typeface="Arial"/>
              </a:rPr>
              <a:t> de la </a:t>
            </a:r>
            <a:r>
              <a:rPr lang="en-SG" err="1">
                <a:latin typeface="Arial"/>
                <a:ea typeface="+mn-lt"/>
                <a:cs typeface="Arial"/>
              </a:rPr>
              <a:t>brecha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financiera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mediante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tecnología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accesible</a:t>
            </a:r>
            <a:r>
              <a:rPr lang="en-SG">
                <a:latin typeface="Arial"/>
                <a:ea typeface="+mn-lt"/>
                <a:cs typeface="Arial"/>
              </a:rPr>
              <a:t>.</a:t>
            </a:r>
          </a:p>
          <a:p>
            <a:pPr marL="285750" indent="-285750" algn="just">
              <a:buFont typeface="Arial"/>
              <a:buChar char="•"/>
            </a:pPr>
            <a:r>
              <a:rPr lang="en-SG" b="1" err="1">
                <a:latin typeface="Arial"/>
                <a:ea typeface="+mn-lt"/>
                <a:cs typeface="Arial"/>
              </a:rPr>
              <a:t>Inversión</a:t>
            </a:r>
            <a:r>
              <a:rPr lang="en-SG" b="1">
                <a:latin typeface="Arial"/>
                <a:ea typeface="+mn-lt"/>
                <a:cs typeface="Arial"/>
              </a:rPr>
              <a:t> </a:t>
            </a:r>
            <a:r>
              <a:rPr lang="en-SG" b="1" err="1">
                <a:latin typeface="Arial"/>
                <a:ea typeface="+mn-lt"/>
                <a:cs typeface="Arial"/>
              </a:rPr>
              <a:t>Responsable</a:t>
            </a:r>
            <a:r>
              <a:rPr lang="en-SG" b="1">
                <a:latin typeface="Arial"/>
                <a:ea typeface="+mn-lt"/>
                <a:cs typeface="Arial"/>
              </a:rPr>
              <a:t>: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Selección</a:t>
            </a:r>
            <a:r>
              <a:rPr lang="en-SG">
                <a:latin typeface="Arial"/>
                <a:ea typeface="+mn-lt"/>
                <a:cs typeface="Arial"/>
              </a:rPr>
              <a:t> de </a:t>
            </a:r>
            <a:r>
              <a:rPr lang="en-SG" err="1">
                <a:latin typeface="Arial"/>
                <a:ea typeface="+mn-lt"/>
                <a:cs typeface="Arial"/>
              </a:rPr>
              <a:t>activos</a:t>
            </a:r>
            <a:r>
              <a:rPr lang="en-SG">
                <a:latin typeface="Arial"/>
                <a:ea typeface="+mn-lt"/>
                <a:cs typeface="Arial"/>
              </a:rPr>
              <a:t> bajo </a:t>
            </a:r>
            <a:r>
              <a:rPr lang="en-SG" err="1">
                <a:latin typeface="Arial"/>
                <a:ea typeface="+mn-lt"/>
                <a:cs typeface="Arial"/>
              </a:rPr>
              <a:t>criterios</a:t>
            </a:r>
            <a:r>
              <a:rPr lang="en-SG">
                <a:latin typeface="Arial"/>
                <a:ea typeface="+mn-lt"/>
                <a:cs typeface="Arial"/>
              </a:rPr>
              <a:t> de </a:t>
            </a:r>
            <a:r>
              <a:rPr lang="en-SG" err="1">
                <a:latin typeface="Arial"/>
                <a:ea typeface="+mn-lt"/>
                <a:cs typeface="Arial"/>
              </a:rPr>
              <a:t>impacto</a:t>
            </a:r>
            <a:r>
              <a:rPr lang="en-SG">
                <a:latin typeface="Arial"/>
                <a:ea typeface="+mn-lt"/>
                <a:cs typeface="Arial"/>
              </a:rPr>
              <a:t> </a:t>
            </a:r>
            <a:r>
              <a:rPr lang="en-SG" err="1">
                <a:latin typeface="Arial"/>
                <a:ea typeface="+mn-lt"/>
                <a:cs typeface="Arial"/>
              </a:rPr>
              <a:t>ambiental</a:t>
            </a:r>
            <a:r>
              <a:rPr lang="en-SG">
                <a:latin typeface="Arial"/>
                <a:ea typeface="+mn-lt"/>
                <a:cs typeface="Arial"/>
              </a:rPr>
              <a:t> y social.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ECBC51-98FC-374E-7D5F-F80C7B72B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6116" y="2207"/>
            <a:ext cx="2848208" cy="2904196"/>
          </a:xfrm>
          <a:prstGeom prst="rect">
            <a:avLst/>
          </a:prstGeom>
        </p:spPr>
      </p:pic>
      <p:pic>
        <p:nvPicPr>
          <p:cNvPr id="9" name="Imagen 8" descr="Imagen que contiene dibujo, alimentos, plato&#10;&#10;El contenido generado por IA puede ser incorrecto.">
            <a:extLst>
              <a:ext uri="{FF2B5EF4-FFF2-40B4-BE49-F238E27FC236}">
                <a16:creationId xmlns:a16="http://schemas.microsoft.com/office/drawing/2014/main" id="{7D954C32-E6D7-BDF0-EC83-F2F8A05A8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726" y="6167903"/>
            <a:ext cx="10207548" cy="55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41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4</a:t>
            </a:fld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BE879EA1-A995-4B8A-4B7A-344A19444BBB}"/>
              </a:ext>
            </a:extLst>
          </p:cNvPr>
          <p:cNvSpPr txBox="1"/>
          <p:nvPr/>
        </p:nvSpPr>
        <p:spPr>
          <a:xfrm>
            <a:off x="4982325" y="2621408"/>
            <a:ext cx="6293702" cy="29207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SG" sz="2400">
                <a:latin typeface="Arial"/>
                <a:ea typeface="+mn-lt"/>
                <a:cs typeface="Arial"/>
              </a:rPr>
              <a:t>¿De </a:t>
            </a:r>
            <a:r>
              <a:rPr lang="en-SG" sz="2400" err="1">
                <a:latin typeface="Arial"/>
                <a:ea typeface="+mn-lt"/>
                <a:cs typeface="Arial"/>
              </a:rPr>
              <a:t>qué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manera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el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diseño</a:t>
            </a:r>
            <a:r>
              <a:rPr lang="en-SG" sz="2400">
                <a:latin typeface="Arial"/>
                <a:ea typeface="+mn-lt"/>
                <a:cs typeface="Arial"/>
              </a:rPr>
              <a:t> de </a:t>
            </a:r>
            <a:r>
              <a:rPr lang="en-SG" sz="2400" err="1">
                <a:latin typeface="Arial"/>
                <a:ea typeface="+mn-lt"/>
                <a:cs typeface="Arial"/>
              </a:rPr>
              <a:t>lineamientos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estratégicos</a:t>
            </a:r>
            <a:r>
              <a:rPr lang="en-SG" sz="2400">
                <a:latin typeface="Arial"/>
                <a:ea typeface="+mn-lt"/>
                <a:cs typeface="Arial"/>
              </a:rPr>
              <a:t> de </a:t>
            </a:r>
            <a:r>
              <a:rPr lang="en-SG" sz="2400" err="1">
                <a:latin typeface="Arial"/>
                <a:ea typeface="+mn-lt"/>
                <a:cs typeface="Arial"/>
              </a:rPr>
              <a:t>gobernanza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basados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en</a:t>
            </a:r>
            <a:r>
              <a:rPr lang="en-SG" sz="2400">
                <a:latin typeface="Arial"/>
                <a:ea typeface="+mn-lt"/>
                <a:cs typeface="Arial"/>
              </a:rPr>
              <a:t> la norma ISO:42001:2023 </a:t>
            </a:r>
            <a:r>
              <a:rPr lang="en-SG" sz="2400" err="1">
                <a:latin typeface="Arial"/>
                <a:ea typeface="+mn-lt"/>
                <a:cs typeface="Arial"/>
              </a:rPr>
              <a:t>puede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mitigar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el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riesgo</a:t>
            </a:r>
            <a:r>
              <a:rPr lang="en-SG" sz="2400">
                <a:latin typeface="Arial"/>
                <a:ea typeface="+mn-lt"/>
                <a:cs typeface="Arial"/>
              </a:rPr>
              <a:t> de </a:t>
            </a:r>
            <a:r>
              <a:rPr lang="en-SG" sz="2400" err="1">
                <a:latin typeface="Arial"/>
                <a:ea typeface="+mn-lt"/>
                <a:cs typeface="Arial"/>
              </a:rPr>
              <a:t>exfiltración</a:t>
            </a:r>
            <a:r>
              <a:rPr lang="en-SG" sz="2400">
                <a:latin typeface="Arial"/>
                <a:ea typeface="+mn-lt"/>
                <a:cs typeface="Arial"/>
              </a:rPr>
              <a:t> de </a:t>
            </a:r>
            <a:r>
              <a:rPr lang="en-SG" sz="2400" err="1">
                <a:latin typeface="Arial"/>
                <a:ea typeface="+mn-lt"/>
                <a:cs typeface="Arial"/>
              </a:rPr>
              <a:t>datos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derivados</a:t>
            </a:r>
            <a:r>
              <a:rPr lang="en-SG" sz="2400">
                <a:latin typeface="Arial"/>
                <a:ea typeface="+mn-lt"/>
                <a:cs typeface="Arial"/>
              </a:rPr>
              <a:t> del </a:t>
            </a:r>
            <a:r>
              <a:rPr lang="en-SG" sz="2400" err="1">
                <a:latin typeface="Arial"/>
                <a:ea typeface="+mn-lt"/>
                <a:cs typeface="Arial"/>
              </a:rPr>
              <a:t>uso</a:t>
            </a:r>
            <a:r>
              <a:rPr lang="en-SG" sz="2400">
                <a:latin typeface="Arial"/>
                <a:ea typeface="+mn-lt"/>
                <a:cs typeface="Arial"/>
              </a:rPr>
              <a:t> de </a:t>
            </a:r>
            <a:r>
              <a:rPr lang="en-SG" sz="2400" err="1">
                <a:latin typeface="Arial"/>
                <a:ea typeface="+mn-lt"/>
                <a:cs typeface="Arial"/>
              </a:rPr>
              <a:t>Inteligencia</a:t>
            </a:r>
            <a:r>
              <a:rPr lang="en-SG" sz="2400">
                <a:latin typeface="Arial"/>
                <a:ea typeface="+mn-lt"/>
                <a:cs typeface="Arial"/>
              </a:rPr>
              <a:t> Artificial </a:t>
            </a:r>
            <a:r>
              <a:rPr lang="en-SG" sz="2400" err="1">
                <a:latin typeface="Arial"/>
                <a:ea typeface="+mn-lt"/>
                <a:cs typeface="Arial"/>
              </a:rPr>
              <a:t>Generativa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en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los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procesos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operativos</a:t>
            </a:r>
            <a:r>
              <a:rPr lang="en-SG" sz="2400">
                <a:latin typeface="Arial"/>
                <a:ea typeface="+mn-lt"/>
                <a:cs typeface="Arial"/>
              </a:rPr>
              <a:t> de Acciones &amp; Valores S.A. </a:t>
            </a:r>
            <a:r>
              <a:rPr lang="en-SG" sz="2400" err="1">
                <a:latin typeface="Arial"/>
                <a:ea typeface="+mn-lt"/>
                <a:cs typeface="Arial"/>
              </a:rPr>
              <a:t>durante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el</a:t>
            </a:r>
            <a:r>
              <a:rPr lang="en-SG" sz="2400">
                <a:latin typeface="Arial"/>
                <a:ea typeface="+mn-lt"/>
                <a:cs typeface="Arial"/>
              </a:rPr>
              <a:t> </a:t>
            </a:r>
            <a:r>
              <a:rPr lang="en-SG" sz="2400" err="1">
                <a:latin typeface="Arial"/>
                <a:ea typeface="+mn-lt"/>
                <a:cs typeface="Arial"/>
              </a:rPr>
              <a:t>periodo</a:t>
            </a:r>
            <a:r>
              <a:rPr lang="en-SG" sz="2400">
                <a:latin typeface="Arial"/>
                <a:ea typeface="+mn-lt"/>
                <a:cs typeface="Arial"/>
              </a:rPr>
              <a:t> 2026-2027? </a:t>
            </a:r>
            <a:endParaRPr lang="es-ES" sz="2400">
              <a:latin typeface="Arial"/>
              <a:ea typeface="+mn-lt"/>
              <a:cs typeface="Arial"/>
            </a:endParaRPr>
          </a:p>
          <a:p>
            <a:pPr>
              <a:lnSpc>
                <a:spcPct val="150000"/>
              </a:lnSpc>
            </a:pPr>
            <a:endParaRPr lang="en-SG" sz="1200">
              <a:solidFill>
                <a:schemeClr val="tx1">
                  <a:lumMod val="65000"/>
                  <a:lumOff val="35000"/>
                </a:schemeClr>
              </a:solidFill>
              <a:cs typeface="Poppins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4331838" y="1230348"/>
            <a:ext cx="739023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6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lt"/>
                <a:cs typeface="Arial"/>
              </a:rPr>
              <a:t>PREGUNTA DE INVESTIGACIÓN</a:t>
            </a:r>
            <a:endParaRPr lang="es-ES" sz="3600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5563" y="371086"/>
            <a:ext cx="5783897" cy="516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4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, Esquemático&#10;&#10;El contenido generado por IA puede ser incorrecto.">
            <a:extLst>
              <a:ext uri="{FF2B5EF4-FFF2-40B4-BE49-F238E27FC236}">
                <a16:creationId xmlns:a16="http://schemas.microsoft.com/office/drawing/2014/main" id="{C975DF4B-07FE-BC43-4696-0D181510D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859" y="698"/>
            <a:ext cx="8930499" cy="6707921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5A6022-F569-860B-F0B7-C1D8539A9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5</a:t>
            </a:fld>
            <a:endParaRPr lang="es-CO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4995086" y="148308"/>
            <a:ext cx="500202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600" b="1">
                <a:latin typeface="Arial"/>
                <a:ea typeface="Calibri"/>
                <a:cs typeface="Arial"/>
              </a:rPr>
              <a:t>OBJETIVO GENERAL</a:t>
            </a:r>
            <a:endParaRPr lang="es-ES" sz="3600" b="1">
              <a:latin typeface="Arial"/>
              <a:ea typeface="Calibri"/>
              <a:cs typeface="Arial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86" y="5252720"/>
            <a:ext cx="1204383" cy="72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30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7539BA0F-1A06-6101-21B7-E6152770F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" y="2216305"/>
            <a:ext cx="9386075" cy="2425391"/>
          </a:xfrm>
          <a:prstGeom prst="rect">
            <a:avLst/>
          </a:prstGeom>
        </p:spPr>
      </p:pic>
      <p:sp>
        <p:nvSpPr>
          <p:cNvPr id="18" name="Marcador de número de diapositiva 17">
            <a:extLst>
              <a:ext uri="{FF2B5EF4-FFF2-40B4-BE49-F238E27FC236}">
                <a16:creationId xmlns:a16="http://schemas.microsoft.com/office/drawing/2014/main" id="{CCC65D3E-5AB1-7517-FF6C-EE1C82FB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6</a:t>
            </a:fld>
            <a:endParaRPr lang="es-CO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120786" y="183952"/>
            <a:ext cx="568038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200" b="1">
                <a:latin typeface="Arial"/>
                <a:ea typeface="+mn-lt"/>
                <a:cs typeface="Arial"/>
              </a:rPr>
              <a:t>OBJETIVOS ESPECÍFICOS </a:t>
            </a:r>
            <a:endParaRPr lang="es-ES" b="1">
              <a:latin typeface="Arial"/>
              <a:ea typeface="+mn-lt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706" y="5181600"/>
            <a:ext cx="1204383" cy="72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1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C60B816-F8F5-1604-2F17-A4CDB91E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7</a:t>
            </a:fld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C48B96E-A7C9-3192-E5DD-D969A6A74B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7950" y="729049"/>
            <a:ext cx="4775570" cy="5231150"/>
          </a:xfrm>
          <a:prstGeom prst="round2DiagRect">
            <a:avLst>
              <a:gd name="adj1" fmla="val 0"/>
              <a:gd name="adj2" fmla="val 18577"/>
            </a:avLst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Oval 24">
            <a:extLst>
              <a:ext uri="{FF2B5EF4-FFF2-40B4-BE49-F238E27FC236}">
                <a16:creationId xmlns:a16="http://schemas.microsoft.com/office/drawing/2014/main" id="{9653C139-888C-8ED9-DFD3-2B3502EAC8C8}"/>
              </a:ext>
            </a:extLst>
          </p:cNvPr>
          <p:cNvSpPr/>
          <p:nvPr/>
        </p:nvSpPr>
        <p:spPr>
          <a:xfrm>
            <a:off x="6804490" y="1572996"/>
            <a:ext cx="450851" cy="450851"/>
          </a:xfrm>
          <a:prstGeom prst="ellipse">
            <a:avLst/>
          </a:prstGeom>
          <a:solidFill>
            <a:srgbClr val="00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1351"/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CB0436AA-6ED4-8B3E-A9FC-A5622B6BD62D}"/>
              </a:ext>
            </a:extLst>
          </p:cNvPr>
          <p:cNvSpPr txBox="1"/>
          <p:nvPr/>
        </p:nvSpPr>
        <p:spPr>
          <a:xfrm>
            <a:off x="6769565" y="1627836"/>
            <a:ext cx="51435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>
                <a:solidFill>
                  <a:schemeClr val="bg2"/>
                </a:solidFill>
                <a:latin typeface="+mj-lt"/>
              </a:rPr>
              <a:t>1</a:t>
            </a:r>
            <a:endParaRPr lang="en-ID" sz="16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TextBox 31">
            <a:extLst>
              <a:ext uri="{FF2B5EF4-FFF2-40B4-BE49-F238E27FC236}">
                <a16:creationId xmlns:a16="http://schemas.microsoft.com/office/drawing/2014/main" id="{5BDD31C8-3950-1517-98BF-6C07695109D0}"/>
              </a:ext>
            </a:extLst>
          </p:cNvPr>
          <p:cNvSpPr txBox="1"/>
          <p:nvPr/>
        </p:nvSpPr>
        <p:spPr>
          <a:xfrm>
            <a:off x="7289120" y="1632616"/>
            <a:ext cx="389689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2000" b="1">
                <a:latin typeface="Arial"/>
                <a:cs typeface="Arial"/>
              </a:rPr>
              <a:t>Variables </a:t>
            </a:r>
            <a:r>
              <a:rPr lang="en-US" sz="2000" b="1" err="1">
                <a:latin typeface="Arial"/>
                <a:cs typeface="Arial"/>
              </a:rPr>
              <a:t>Técnicas</a:t>
            </a:r>
            <a:endParaRPr lang="en-US" sz="2000" b="1">
              <a:latin typeface="Arial"/>
              <a:cs typeface="Arial"/>
            </a:endParaRPr>
          </a:p>
        </p:txBody>
      </p:sp>
      <p:sp>
        <p:nvSpPr>
          <p:cNvPr id="11" name="Oval 24">
            <a:extLst>
              <a:ext uri="{FF2B5EF4-FFF2-40B4-BE49-F238E27FC236}">
                <a16:creationId xmlns:a16="http://schemas.microsoft.com/office/drawing/2014/main" id="{C0D5E344-5F16-D65B-9D17-4A8C231646F9}"/>
              </a:ext>
            </a:extLst>
          </p:cNvPr>
          <p:cNvSpPr/>
          <p:nvPr/>
        </p:nvSpPr>
        <p:spPr>
          <a:xfrm>
            <a:off x="6804490" y="3762485"/>
            <a:ext cx="450851" cy="450851"/>
          </a:xfrm>
          <a:prstGeom prst="ellipse">
            <a:avLst/>
          </a:prstGeom>
          <a:solidFill>
            <a:srgbClr val="001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D" sz="1351"/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423B8F34-DD89-E6A7-28FA-14E7B78D9C85}"/>
              </a:ext>
            </a:extLst>
          </p:cNvPr>
          <p:cNvSpPr txBox="1"/>
          <p:nvPr/>
        </p:nvSpPr>
        <p:spPr>
          <a:xfrm>
            <a:off x="6769565" y="3817325"/>
            <a:ext cx="51435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>
                <a:solidFill>
                  <a:schemeClr val="bg2"/>
                </a:solidFill>
                <a:latin typeface="+mj-lt"/>
              </a:rPr>
              <a:t>2</a:t>
            </a:r>
            <a:endParaRPr lang="en-ID" sz="16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TextBox 31">
            <a:extLst>
              <a:ext uri="{FF2B5EF4-FFF2-40B4-BE49-F238E27FC236}">
                <a16:creationId xmlns:a16="http://schemas.microsoft.com/office/drawing/2014/main" id="{21D822EC-113F-EC5F-6E6C-8F2C027EDAB6}"/>
              </a:ext>
            </a:extLst>
          </p:cNvPr>
          <p:cNvSpPr txBox="1"/>
          <p:nvPr/>
        </p:nvSpPr>
        <p:spPr>
          <a:xfrm>
            <a:off x="7289120" y="3825542"/>
            <a:ext cx="411215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2000" b="1">
                <a:latin typeface="Arial"/>
                <a:cs typeface="Arial"/>
              </a:rPr>
              <a:t>Variables </a:t>
            </a:r>
            <a:r>
              <a:rPr lang="en-US" sz="2000" b="1" err="1">
                <a:latin typeface="Arial"/>
                <a:cs typeface="Arial"/>
              </a:rPr>
              <a:t>Contextuales</a:t>
            </a:r>
            <a:endParaRPr lang="en-US" sz="2000" b="1">
              <a:latin typeface="Arial"/>
              <a:cs typeface="Arial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5301930" y="309430"/>
            <a:ext cx="655389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200" b="1">
                <a:latin typeface="Arial"/>
                <a:ea typeface="Calibri"/>
                <a:cs typeface="Arial"/>
              </a:rPr>
              <a:t>VARIABLES DE INVESTIGACIÓN</a:t>
            </a:r>
            <a:endParaRPr lang="es-ES" sz="3200"/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5316823" y="905788"/>
            <a:ext cx="653900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2400" b="1">
                <a:latin typeface="Arial"/>
                <a:ea typeface="Calibri"/>
                <a:cs typeface="Arial"/>
              </a:rPr>
              <a:t>Variables </a:t>
            </a:r>
            <a:r>
              <a:rPr lang="en-ID" sz="2400" b="1" err="1">
                <a:latin typeface="Arial"/>
                <a:ea typeface="Calibri"/>
                <a:cs typeface="Arial"/>
              </a:rPr>
              <a:t>Técnicas</a:t>
            </a:r>
            <a:r>
              <a:rPr lang="en-ID" sz="2400" b="1">
                <a:latin typeface="Arial"/>
                <a:ea typeface="Calibri"/>
                <a:cs typeface="Arial"/>
              </a:rPr>
              <a:t> / Variables </a:t>
            </a:r>
            <a:r>
              <a:rPr lang="en-ID" sz="2400" b="1" err="1">
                <a:latin typeface="Arial"/>
                <a:ea typeface="Calibri"/>
                <a:cs typeface="Arial"/>
              </a:rPr>
              <a:t>Contextuales</a:t>
            </a:r>
            <a:endParaRPr lang="en-ID" sz="2400" b="1">
              <a:latin typeface="Arial"/>
              <a:ea typeface="Calibri"/>
              <a:cs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6098839"/>
            <a:ext cx="2320297" cy="497594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8580" y="423845"/>
            <a:ext cx="4503053" cy="6193265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19852AC-1FC8-4EF3-7626-3C54CD66A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188052"/>
              </p:ext>
            </p:extLst>
          </p:nvPr>
        </p:nvGraphicFramePr>
        <p:xfrm>
          <a:off x="5354876" y="2098109"/>
          <a:ext cx="6781553" cy="15239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46053">
                  <a:extLst>
                    <a:ext uri="{9D8B030D-6E8A-4147-A177-3AD203B41FA5}">
                      <a16:colId xmlns:a16="http://schemas.microsoft.com/office/drawing/2014/main" val="3381550796"/>
                    </a:ext>
                  </a:extLst>
                </a:gridCol>
                <a:gridCol w="3408346">
                  <a:extLst>
                    <a:ext uri="{9D8B030D-6E8A-4147-A177-3AD203B41FA5}">
                      <a16:colId xmlns:a16="http://schemas.microsoft.com/office/drawing/2014/main" val="662361664"/>
                    </a:ext>
                  </a:extLst>
                </a:gridCol>
                <a:gridCol w="1827154">
                  <a:extLst>
                    <a:ext uri="{9D8B030D-6E8A-4147-A177-3AD203B41FA5}">
                      <a16:colId xmlns:a16="http://schemas.microsoft.com/office/drawing/2014/main" val="3121594955"/>
                    </a:ext>
                  </a:extLst>
                </a:gridCol>
              </a:tblGrid>
              <a:tr h="507976"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Variable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 err="1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Descripción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 err="1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Instrumento</a:t>
                      </a: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 de </a:t>
                      </a:r>
                      <a:r>
                        <a:rPr lang="en-US" sz="1500" b="1" i="0" u="none" strike="noStrike" err="1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Medición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392792"/>
                  </a:ext>
                </a:extLst>
              </a:tr>
              <a:tr h="507976"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Volumen y </a:t>
                      </a:r>
                      <a:r>
                        <a:rPr lang="en-US" sz="1500" b="1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Tráfico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Logs de red,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destinos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y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consumo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APIs de IA.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Análisis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vía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SIEM / DLP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885766"/>
                  </a:ext>
                </a:extLst>
              </a:tr>
              <a:tr h="507976"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Nivel de </a:t>
                      </a:r>
                      <a:r>
                        <a:rPr lang="en-US" sz="1500" b="1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Gobernanza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Cumplimiento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controles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ISO 42001 e ISO 27001.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Checklists de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Auditoría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4192"/>
                  </a:ext>
                </a:extLst>
              </a:tr>
            </a:tbl>
          </a:graphicData>
        </a:graphic>
      </p:graphicFrame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13029563-25A3-8F8D-36FB-98892CF97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964916"/>
              </p:ext>
            </p:extLst>
          </p:nvPr>
        </p:nvGraphicFramePr>
        <p:xfrm>
          <a:off x="5302684" y="4300603"/>
          <a:ext cx="6832862" cy="15761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38943">
                  <a:extLst>
                    <a:ext uri="{9D8B030D-6E8A-4147-A177-3AD203B41FA5}">
                      <a16:colId xmlns:a16="http://schemas.microsoft.com/office/drawing/2014/main" val="423503024"/>
                    </a:ext>
                  </a:extLst>
                </a:gridCol>
                <a:gridCol w="3401693">
                  <a:extLst>
                    <a:ext uri="{9D8B030D-6E8A-4147-A177-3AD203B41FA5}">
                      <a16:colId xmlns:a16="http://schemas.microsoft.com/office/drawing/2014/main" val="2927632955"/>
                    </a:ext>
                  </a:extLst>
                </a:gridCol>
                <a:gridCol w="1792226">
                  <a:extLst>
                    <a:ext uri="{9D8B030D-6E8A-4147-A177-3AD203B41FA5}">
                      <a16:colId xmlns:a16="http://schemas.microsoft.com/office/drawing/2014/main" val="2350770975"/>
                    </a:ext>
                  </a:extLst>
                </a:gridCol>
              </a:tblGrid>
              <a:tr h="525396"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Variable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 err="1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Descripción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 err="1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Instrumento</a:t>
                      </a: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 de </a:t>
                      </a:r>
                      <a:r>
                        <a:rPr lang="en-US" sz="1500" b="1" i="0" u="none" strike="noStrike" err="1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Medición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58631"/>
                  </a:ext>
                </a:extLst>
              </a:tr>
              <a:tr h="525396"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Nivel de </a:t>
                      </a:r>
                      <a:r>
                        <a:rPr lang="en-US" sz="1500" b="1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Conocimiento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Cultura de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seguridad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y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percepción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riesgo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la IA.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Encuestas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escala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Likert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803453"/>
                  </a:ext>
                </a:extLst>
              </a:tr>
              <a:tr h="525396"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1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Demográficas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Área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la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firma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(Trading vs Back Office) y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antigüedad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.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800"/>
                        </a:lnSpc>
                        <a:buNone/>
                      </a:pP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Ficha</a:t>
                      </a: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 de </a:t>
                      </a:r>
                      <a:r>
                        <a:rPr lang="en-US" sz="1500" b="0" i="0" u="none" strike="noStrike" err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caracterización</a:t>
                      </a:r>
                      <a:endParaRPr lang="en-US" b="0" i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3494" marR="63494" marT="25394" marB="25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506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61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743E-0B27-8DA1-EB6E-471AFEA9F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364693C-B0F5-F0E2-A3A1-F844C45EE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8</a:t>
            </a:fld>
            <a:endParaRPr lang="es-CO"/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F8F657BD-F7ED-EBF3-F240-9CEE734B5DED}"/>
              </a:ext>
            </a:extLst>
          </p:cNvPr>
          <p:cNvSpPr txBox="1"/>
          <p:nvPr/>
        </p:nvSpPr>
        <p:spPr>
          <a:xfrm>
            <a:off x="6769565" y="1627836"/>
            <a:ext cx="51435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>
                <a:solidFill>
                  <a:schemeClr val="bg2"/>
                </a:solidFill>
                <a:latin typeface="+mj-lt"/>
              </a:rPr>
              <a:t>1</a:t>
            </a:r>
            <a:endParaRPr lang="en-ID" sz="160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16385497-98B4-A852-841F-AE96D93A53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6098839"/>
            <a:ext cx="2320297" cy="497594"/>
          </a:xfrm>
          <a:prstGeom prst="rect">
            <a:avLst/>
          </a:prstGeom>
        </p:spPr>
      </p:pic>
      <p:pic>
        <p:nvPicPr>
          <p:cNvPr id="4" name="Imagen 3" descr="Diagrama&#10;&#10;El contenido generado por IA puede ser incorrecto.">
            <a:extLst>
              <a:ext uri="{FF2B5EF4-FFF2-40B4-BE49-F238E27FC236}">
                <a16:creationId xmlns:a16="http://schemas.microsoft.com/office/drawing/2014/main" id="{F9C60244-BA36-1E9B-44C7-4A3CBD4D7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83" y="829489"/>
            <a:ext cx="11124967" cy="5189731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47D40F91-9D82-48D3-BF54-15F8D5B8AED5}"/>
              </a:ext>
            </a:extLst>
          </p:cNvPr>
          <p:cNvSpPr txBox="1"/>
          <p:nvPr/>
        </p:nvSpPr>
        <p:spPr>
          <a:xfrm>
            <a:off x="451149" y="142162"/>
            <a:ext cx="751104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200" b="1">
                <a:latin typeface="Arial"/>
                <a:ea typeface="Calibri"/>
                <a:cs typeface="Arial"/>
              </a:rPr>
              <a:t>VARIABLES DE INVESTIGACIÓN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1495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C60B816-F8F5-1604-2F17-A4CDB91E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EBA87-C0CD-434A-9521-31AFCAE6F9CF}" type="slidenum">
              <a:rPr lang="es-CO" smtClean="0"/>
              <a:t>9</a:t>
            </a:fld>
            <a:endParaRPr lang="es-CO"/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1EEBCB78-3750-2419-B5AE-3284F5EA03F1}"/>
              </a:ext>
            </a:extLst>
          </p:cNvPr>
          <p:cNvSpPr txBox="1"/>
          <p:nvPr/>
        </p:nvSpPr>
        <p:spPr>
          <a:xfrm>
            <a:off x="3446447" y="228596"/>
            <a:ext cx="529009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D" sz="3200" b="1">
                <a:latin typeface="Arial"/>
                <a:ea typeface="Calibri"/>
                <a:cs typeface="Arial"/>
              </a:rPr>
              <a:t>DISEÑO METODOLÓGICO</a:t>
            </a:r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0F058818-2344-C8B8-5689-02CBC904A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2411" r="42411"/>
          <a:stretch/>
        </p:blipFill>
        <p:spPr>
          <a:xfrm>
            <a:off x="9663877" y="5858757"/>
            <a:ext cx="2320297" cy="497594"/>
          </a:xfrm>
          <a:prstGeom prst="rect">
            <a:avLst/>
          </a:prstGeom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F23DA09B-5132-0040-D29E-8AAED1DD1EA9}"/>
              </a:ext>
            </a:extLst>
          </p:cNvPr>
          <p:cNvSpPr txBox="1"/>
          <p:nvPr/>
        </p:nvSpPr>
        <p:spPr>
          <a:xfrm>
            <a:off x="809877" y="2747928"/>
            <a:ext cx="2895328" cy="28931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SG" sz="2800" b="1" err="1">
                <a:latin typeface="Arial"/>
                <a:ea typeface="Lato"/>
                <a:cs typeface="Arial"/>
              </a:rPr>
              <a:t>Cuantitativo</a:t>
            </a:r>
            <a:endParaRPr lang="es-ES" sz="2800">
              <a:latin typeface="Arial"/>
              <a:cs typeface="Arial"/>
            </a:endParaRPr>
          </a:p>
          <a:p>
            <a:pPr algn="just"/>
            <a:endParaRPr lang="en-SG" sz="1400">
              <a:latin typeface="Arial"/>
              <a:ea typeface="Lato"/>
              <a:cs typeface="Arial"/>
            </a:endParaRPr>
          </a:p>
          <a:p>
            <a:pPr algn="just"/>
            <a:endParaRPr lang="en-SG" sz="1400">
              <a:latin typeface="Arial"/>
              <a:ea typeface="Lato"/>
              <a:cs typeface="Arial"/>
            </a:endParaRPr>
          </a:p>
          <a:p>
            <a:pPr algn="just"/>
            <a:r>
              <a:rPr lang="en-SG" err="1">
                <a:latin typeface="Arial"/>
                <a:cs typeface="Arial"/>
              </a:rPr>
              <a:t>Medición</a:t>
            </a:r>
            <a:r>
              <a:rPr lang="en-SG">
                <a:latin typeface="Arial"/>
                <a:cs typeface="Arial"/>
              </a:rPr>
              <a:t> de </a:t>
            </a:r>
            <a:r>
              <a:rPr lang="en-SG" err="1">
                <a:latin typeface="Arial"/>
                <a:cs typeface="Arial"/>
              </a:rPr>
              <a:t>brechas</a:t>
            </a:r>
            <a:r>
              <a:rPr lang="en-SG">
                <a:latin typeface="Arial"/>
                <a:cs typeface="Arial"/>
              </a:rPr>
              <a:t>, logs de </a:t>
            </a:r>
            <a:r>
              <a:rPr lang="en-SG" err="1">
                <a:latin typeface="Arial"/>
                <a:cs typeface="Arial"/>
              </a:rPr>
              <a:t>tráfico</a:t>
            </a:r>
            <a:r>
              <a:rPr lang="en-SG">
                <a:latin typeface="Arial"/>
                <a:cs typeface="Arial"/>
              </a:rPr>
              <a:t> web y </a:t>
            </a:r>
            <a:r>
              <a:rPr lang="en-SG" err="1">
                <a:latin typeface="Arial"/>
                <a:cs typeface="Arial"/>
              </a:rPr>
              <a:t>niveles</a:t>
            </a:r>
            <a:r>
              <a:rPr lang="en-SG">
                <a:latin typeface="Arial"/>
                <a:cs typeface="Arial"/>
              </a:rPr>
              <a:t> de </a:t>
            </a:r>
            <a:r>
              <a:rPr lang="en-SG" err="1">
                <a:latin typeface="Arial"/>
                <a:cs typeface="Arial"/>
              </a:rPr>
              <a:t>cumplimiento</a:t>
            </a:r>
            <a:r>
              <a:rPr lang="en-SG">
                <a:latin typeface="Arial"/>
                <a:cs typeface="Arial"/>
              </a:rPr>
              <a:t> </a:t>
            </a:r>
            <a:r>
              <a:rPr lang="en-SG" err="1">
                <a:latin typeface="Arial"/>
                <a:cs typeface="Arial"/>
              </a:rPr>
              <a:t>mediante</a:t>
            </a:r>
            <a:r>
              <a:rPr lang="en-SG">
                <a:latin typeface="Arial"/>
                <a:cs typeface="Arial"/>
              </a:rPr>
              <a:t> </a:t>
            </a:r>
            <a:r>
              <a:rPr lang="en-SG" err="1">
                <a:latin typeface="Arial"/>
                <a:cs typeface="Arial"/>
              </a:rPr>
              <a:t>escalas</a:t>
            </a:r>
            <a:r>
              <a:rPr lang="en-SG">
                <a:latin typeface="Arial"/>
                <a:cs typeface="Arial"/>
              </a:rPr>
              <a:t> Likert y </a:t>
            </a:r>
            <a:r>
              <a:rPr lang="en-SG" err="1">
                <a:latin typeface="Arial"/>
                <a:cs typeface="Arial"/>
              </a:rPr>
              <a:t>auditoría</a:t>
            </a:r>
            <a:r>
              <a:rPr lang="en-SG">
                <a:latin typeface="Arial"/>
                <a:cs typeface="Arial"/>
              </a:rPr>
              <a:t> </a:t>
            </a:r>
            <a:r>
              <a:rPr lang="en-SG" err="1">
                <a:latin typeface="Arial"/>
                <a:cs typeface="Arial"/>
              </a:rPr>
              <a:t>técnica</a:t>
            </a:r>
            <a:r>
              <a:rPr lang="en-SG">
                <a:latin typeface="Arial"/>
                <a:cs typeface="Arial"/>
              </a:rPr>
              <a:t>.</a:t>
            </a:r>
            <a:endParaRPr lang="es-ES">
              <a:latin typeface="Arial"/>
              <a:cs typeface="Arial"/>
            </a:endParaRPr>
          </a:p>
          <a:p>
            <a:br>
              <a:rPr lang="en-US"/>
            </a:br>
            <a:endParaRPr lang="en-US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762481C4-0F5A-AEAE-4E60-C815FDE99B12}"/>
              </a:ext>
            </a:extLst>
          </p:cNvPr>
          <p:cNvSpPr txBox="1"/>
          <p:nvPr/>
        </p:nvSpPr>
        <p:spPr>
          <a:xfrm>
            <a:off x="4279764" y="2751644"/>
            <a:ext cx="3285621" cy="26161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SG" sz="2800" b="1" err="1">
                <a:latin typeface="Arial"/>
                <a:ea typeface="Lato"/>
                <a:cs typeface="Arial"/>
              </a:rPr>
              <a:t>Cualitativo</a:t>
            </a:r>
            <a:endParaRPr lang="es-ES" sz="2800" b="1">
              <a:latin typeface="Arial"/>
              <a:cs typeface="Arial"/>
            </a:endParaRPr>
          </a:p>
          <a:p>
            <a:endParaRPr lang="en-SG" sz="2800" b="1">
              <a:latin typeface="Arial"/>
              <a:ea typeface="Lato"/>
              <a:cs typeface="Arial"/>
            </a:endParaRPr>
          </a:p>
          <a:p>
            <a:r>
              <a:rPr lang="en-SG" err="1">
                <a:latin typeface="Lato"/>
                <a:ea typeface="Lato"/>
                <a:cs typeface="Lato"/>
              </a:rPr>
              <a:t>Estudio</a:t>
            </a:r>
            <a:r>
              <a:rPr lang="en-SG">
                <a:latin typeface="Lato"/>
                <a:ea typeface="Lato"/>
                <a:cs typeface="Lato"/>
              </a:rPr>
              <a:t> de </a:t>
            </a:r>
            <a:r>
              <a:rPr lang="en-SG" err="1">
                <a:latin typeface="Lato"/>
                <a:ea typeface="Lato"/>
                <a:cs typeface="Lato"/>
              </a:rPr>
              <a:t>caso</a:t>
            </a:r>
            <a:r>
              <a:rPr lang="en-SG">
                <a:latin typeface="Lato"/>
                <a:ea typeface="Lato"/>
                <a:cs typeface="Lato"/>
              </a:rPr>
              <a:t> profundo. </a:t>
            </a:r>
            <a:r>
              <a:rPr lang="en-SG" err="1">
                <a:latin typeface="Lato"/>
                <a:ea typeface="Lato"/>
                <a:cs typeface="Lato"/>
              </a:rPr>
              <a:t>Entrevistas</a:t>
            </a:r>
            <a:r>
              <a:rPr lang="en-SG">
                <a:latin typeface="Lato"/>
                <a:ea typeface="Lato"/>
                <a:cs typeface="Lato"/>
              </a:rPr>
              <a:t> </a:t>
            </a:r>
            <a:r>
              <a:rPr lang="en-SG" err="1">
                <a:latin typeface="Lato"/>
                <a:ea typeface="Lato"/>
                <a:cs typeface="Lato"/>
              </a:rPr>
              <a:t>semiestructuradas</a:t>
            </a:r>
            <a:r>
              <a:rPr lang="en-SG">
                <a:latin typeface="Lato"/>
                <a:ea typeface="Lato"/>
                <a:cs typeface="Lato"/>
              </a:rPr>
              <a:t> a </a:t>
            </a:r>
            <a:r>
              <a:rPr lang="en-SG" err="1">
                <a:latin typeface="Lato"/>
                <a:ea typeface="Lato"/>
                <a:cs typeface="Lato"/>
              </a:rPr>
              <a:t>expertos</a:t>
            </a:r>
            <a:r>
              <a:rPr lang="en-SG">
                <a:latin typeface="Lato"/>
                <a:ea typeface="Lato"/>
                <a:cs typeface="Lato"/>
              </a:rPr>
              <a:t> y </a:t>
            </a:r>
            <a:r>
              <a:rPr lang="en-SG" err="1">
                <a:latin typeface="Lato"/>
                <a:ea typeface="Lato"/>
                <a:cs typeface="Lato"/>
              </a:rPr>
              <a:t>análisis</a:t>
            </a:r>
            <a:r>
              <a:rPr lang="en-SG">
                <a:latin typeface="Lato"/>
                <a:ea typeface="Lato"/>
                <a:cs typeface="Lato"/>
              </a:rPr>
              <a:t> de </a:t>
            </a:r>
            <a:r>
              <a:rPr lang="en-SG" err="1">
                <a:latin typeface="Lato"/>
                <a:ea typeface="Lato"/>
                <a:cs typeface="Lato"/>
              </a:rPr>
              <a:t>narrativas</a:t>
            </a:r>
            <a:r>
              <a:rPr lang="en-SG">
                <a:latin typeface="Lato"/>
                <a:ea typeface="Lato"/>
                <a:cs typeface="Lato"/>
              </a:rPr>
              <a:t> </a:t>
            </a:r>
            <a:r>
              <a:rPr lang="en-SG" err="1">
                <a:latin typeface="Lato"/>
                <a:ea typeface="Lato"/>
                <a:cs typeface="Lato"/>
              </a:rPr>
              <a:t>operativas</a:t>
            </a:r>
            <a:r>
              <a:rPr lang="en-SG">
                <a:latin typeface="Lato"/>
                <a:ea typeface="Lato"/>
                <a:cs typeface="Lato"/>
              </a:rPr>
              <a:t>.</a:t>
            </a:r>
            <a:endParaRPr lang="es-ES"/>
          </a:p>
          <a:p>
            <a:br>
              <a:rPr lang="en-US"/>
            </a:br>
            <a:endParaRPr lang="en-US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41D0C912-36EC-DC40-544C-87E01B6D4E43}"/>
              </a:ext>
            </a:extLst>
          </p:cNvPr>
          <p:cNvSpPr txBox="1"/>
          <p:nvPr/>
        </p:nvSpPr>
        <p:spPr>
          <a:xfrm>
            <a:off x="8061887" y="2881741"/>
            <a:ext cx="2560792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SG" sz="2800" b="1" err="1">
                <a:latin typeface="Arial"/>
                <a:ea typeface="Lato"/>
                <a:cs typeface="Arial"/>
              </a:rPr>
              <a:t>Alcance</a:t>
            </a:r>
            <a:endParaRPr lang="es-ES" sz="2800" err="1">
              <a:latin typeface="Arial"/>
              <a:cs typeface="Arial"/>
            </a:endParaRPr>
          </a:p>
          <a:p>
            <a:endParaRPr lang="en-US"/>
          </a:p>
          <a:p>
            <a:r>
              <a:rPr lang="en-SG" err="1">
                <a:latin typeface="Arial"/>
                <a:ea typeface="Lato"/>
                <a:cs typeface="Arial"/>
              </a:rPr>
              <a:t>Exfiltración</a:t>
            </a:r>
            <a:r>
              <a:rPr lang="en-SG">
                <a:latin typeface="Arial"/>
                <a:ea typeface="Lato"/>
                <a:cs typeface="Arial"/>
              </a:rPr>
              <a:t> de </a:t>
            </a:r>
            <a:r>
              <a:rPr lang="en-SG" err="1">
                <a:latin typeface="Arial"/>
                <a:ea typeface="Lato"/>
                <a:cs typeface="Arial"/>
              </a:rPr>
              <a:t>datos</a:t>
            </a:r>
            <a:r>
              <a:rPr lang="en-SG">
                <a:latin typeface="Arial"/>
                <a:ea typeface="Lato"/>
                <a:cs typeface="Arial"/>
              </a:rPr>
              <a:t> </a:t>
            </a:r>
            <a:r>
              <a:rPr lang="en-SG" err="1">
                <a:latin typeface="Arial"/>
                <a:ea typeface="Lato"/>
                <a:cs typeface="Arial"/>
              </a:rPr>
              <a:t>operativos</a:t>
            </a:r>
            <a:r>
              <a:rPr lang="en-SG">
                <a:latin typeface="Arial"/>
                <a:ea typeface="Lato"/>
                <a:cs typeface="Arial"/>
              </a:rPr>
              <a:t> y</a:t>
            </a:r>
            <a:endParaRPr lang="es-ES">
              <a:latin typeface="Arial"/>
              <a:ea typeface="Lato"/>
              <a:cs typeface="Arial"/>
            </a:endParaRPr>
          </a:p>
          <a:p>
            <a:r>
              <a:rPr lang="en-SG" err="1">
                <a:latin typeface="Arial"/>
                <a:ea typeface="Lato"/>
                <a:cs typeface="Arial"/>
              </a:rPr>
              <a:t>confidenciales</a:t>
            </a:r>
            <a:r>
              <a:rPr lang="en-SG">
                <a:latin typeface="Arial"/>
                <a:ea typeface="Lato"/>
                <a:cs typeface="Arial"/>
              </a:rPr>
              <a:t>.</a:t>
            </a:r>
            <a:endParaRPr lang="es-ES" sz="1600">
              <a:latin typeface="Arial"/>
              <a:cs typeface="Arial"/>
            </a:endParaRPr>
          </a:p>
        </p:txBody>
      </p:sp>
      <p:pic>
        <p:nvPicPr>
          <p:cNvPr id="8" name="Imagen 7" descr="image.png">
            <a:extLst>
              <a:ext uri="{FF2B5EF4-FFF2-40B4-BE49-F238E27FC236}">
                <a16:creationId xmlns:a16="http://schemas.microsoft.com/office/drawing/2014/main" id="{9F8C3D9C-C6FB-0705-CF68-01438FEAD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036" y="1993280"/>
            <a:ext cx="381000" cy="381000"/>
          </a:xfrm>
          <a:prstGeom prst="rect">
            <a:avLst/>
          </a:prstGeom>
        </p:spPr>
      </p:pic>
      <p:pic>
        <p:nvPicPr>
          <p:cNvPr id="9" name="Imagen 8" descr="image.png">
            <a:extLst>
              <a:ext uri="{FF2B5EF4-FFF2-40B4-BE49-F238E27FC236}">
                <a16:creationId xmlns:a16="http://schemas.microsoft.com/office/drawing/2014/main" id="{00EF1628-2626-B966-E1E8-C4BB81615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119" y="1993280"/>
            <a:ext cx="476250" cy="381000"/>
          </a:xfrm>
          <a:prstGeom prst="rect">
            <a:avLst/>
          </a:prstGeom>
        </p:spPr>
      </p:pic>
      <p:pic>
        <p:nvPicPr>
          <p:cNvPr id="10" name="Imagen 9" descr="image.png">
            <a:extLst>
              <a:ext uri="{FF2B5EF4-FFF2-40B4-BE49-F238E27FC236}">
                <a16:creationId xmlns:a16="http://schemas.microsoft.com/office/drawing/2014/main" id="{59167AAE-82DC-12FA-F88A-75B48A6811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9475" y="1993280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438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Panorámica</PresentationFormat>
  <Slides>16</Slides>
  <Notes>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FREDY ALEXANDER CASTAÑEDA DUITAMA</dc:creator>
  <cp:revision>8</cp:revision>
  <dcterms:created xsi:type="dcterms:W3CDTF">2024-10-21T20:36:17Z</dcterms:created>
  <dcterms:modified xsi:type="dcterms:W3CDTF">2026-05-25T21:43:24Z</dcterms:modified>
</cp:coreProperties>
</file>