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4"/>
  </p:sldMasterIdLst>
  <p:notesMasterIdLst>
    <p:notesMasterId r:id="rId7"/>
  </p:notesMasterIdLst>
  <p:sldIdLst>
    <p:sldId id="258" r:id="rId5"/>
    <p:sldId id="271" r:id="rId6"/>
  </p:sldIdLst>
  <p:sldSz cx="12192000" cy="6858000"/>
  <p:notesSz cx="6858000" cy="9144000"/>
  <p:embeddedFontLst>
    <p:embeddedFont>
      <p:font typeface="Barlow" panose="00000500000000000000" pitchFamily="2" charset="0"/>
      <p:regular r:id="rId8"/>
      <p:bold r:id="rId9"/>
      <p:italic r:id="rId10"/>
      <p:boldItalic r:id="rId11"/>
    </p:embeddedFont>
    <p:embeddedFont>
      <p:font typeface="Barlow SemiBold" panose="00000700000000000000" pitchFamily="2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Open Sans" panose="020B0606030504020204" pitchFamily="34" charset="0"/>
      <p:regular r:id="rId20"/>
      <p:bold r:id="rId21"/>
      <p:italic r:id="rId22"/>
      <p:boldItalic r:id="rId23"/>
    </p:embeddedFont>
    <p:embeddedFont>
      <p:font typeface="Proxima Nova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DC2CB1-3819-4E74-AEA5-5CA240963F48}">
  <a:tblStyle styleId="{82DC2CB1-3819-4E74-AEA5-5CA240963F4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font" Target="fonts/font19.fntdata"/><Relationship Id="rId3" Type="http://schemas.openxmlformats.org/officeDocument/2006/relationships/customXml" Target="../customXml/item3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font" Target="fonts/font18.fntdata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presProps" Target="pres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font" Target="fonts/font2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Barlow"/>
              <a:buNone/>
            </a:pP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Un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modelo de negocio sostenible garantiza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que todas las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partes interesadas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en el ecosistema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entreguen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y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capturen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elementos de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valor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. El </a:t>
            </a:r>
            <a:r>
              <a:rPr lang="es-ES" sz="1200" b="1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rPr>
              <a:t>System Mapping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es una representación simplificada que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describe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la forma como cada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negocio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ofrece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sus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productos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o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servicios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a los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clientes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, cómo llega a estos, su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relación con ellos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y cómo la empresa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gana dinero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. También define como una solución permite conectar a los actores relacionados y define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cómo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genera valor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para cada uno de ellos. La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herramienta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sistema de negocio,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permite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idear</a:t>
            </a:r>
            <a:r>
              <a:rPr lang="es-ES" sz="1200"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y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refinar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múltiples opciones de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modelos de negocios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, corregir problemas existentes y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comunicar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idear. En particular,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crea conciencia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sobre el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intercambio de valor 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entre las </a:t>
            </a:r>
            <a:r>
              <a:rPr lang="es-ES" sz="1200" b="1">
                <a:solidFill>
                  <a:srgbClr val="3AAC54"/>
                </a:solidFill>
                <a:latin typeface="Barlow"/>
                <a:ea typeface="Barlow"/>
                <a:cs typeface="Barlow"/>
                <a:sym typeface="Barlow"/>
              </a:rPr>
              <a:t>partes</a:t>
            </a:r>
            <a:r>
              <a:rPr lang="es-ES" sz="1200">
                <a:solidFill>
                  <a:srgbClr val="3F3F3F"/>
                </a:solidFill>
                <a:latin typeface="Barlow"/>
                <a:ea typeface="Barlow"/>
                <a:cs typeface="Barlow"/>
                <a:sym typeface="Barlow"/>
              </a:rPr>
              <a:t> interesadas. La herramienta se compone de 6 actores y 10 elementos de intercambio que se explican a continuación.</a:t>
            </a:r>
            <a:endParaRPr sz="1200">
              <a:solidFill>
                <a:srgbClr val="3F3F3F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21" name="Google Shape;42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1240970" y="6356350"/>
            <a:ext cx="23404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 rot="5400000">
            <a:off x="7468717" y="2291880"/>
            <a:ext cx="5141266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600"/>
              <a:buFont typeface="Barlow"/>
              <a:buNone/>
              <a:defRPr b="1" i="1">
                <a:solidFill>
                  <a:srgbClr val="B802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 rot="5400000">
            <a:off x="2134718" y="-260820"/>
            <a:ext cx="5141265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1231640" y="6356350"/>
            <a:ext cx="23497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Diseño personalizado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1026367"/>
            <a:ext cx="10515600" cy="664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rgbClr val="3BAC5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1_Título y objeto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10729914" y="-100"/>
            <a:ext cx="1462220" cy="6858000"/>
          </a:xfrm>
          <a:prstGeom prst="rect">
            <a:avLst/>
          </a:prstGeom>
          <a:solidFill>
            <a:srgbClr val="3BAC5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96735" y="376233"/>
            <a:ext cx="904021" cy="122396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10998378" y="6292693"/>
            <a:ext cx="1168044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67"/>
              <a:buFont typeface="Barlow"/>
              <a:buNone/>
            </a:pPr>
            <a:r>
              <a:rPr lang="es-ES" sz="1867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CREA</a:t>
            </a:r>
            <a:endParaRPr sz="1867" b="1" i="0" u="none" strike="noStrike" cap="none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838200" y="1007706"/>
            <a:ext cx="9593424" cy="68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200"/>
              <a:buFont typeface="Barlow SemiBold"/>
              <a:buNone/>
              <a:defRPr sz="3200" b="0" i="1">
                <a:solidFill>
                  <a:srgbClr val="B8024E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>
                <a:solidFill>
                  <a:schemeClr val="lt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chemeClr val="lt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6000"/>
              <a:buFont typeface="Barlow"/>
              <a:buNone/>
              <a:defRPr sz="6000" b="1" i="1">
                <a:solidFill>
                  <a:srgbClr val="B802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A8A8A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A8A8A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A8A8A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A8A8A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A8A"/>
              </a:buClr>
              <a:buSzPts val="1600"/>
              <a:buNone/>
              <a:defRPr sz="1600">
                <a:solidFill>
                  <a:srgbClr val="8A8A8A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A8A"/>
              </a:buClr>
              <a:buSzPts val="1600"/>
              <a:buNone/>
              <a:defRPr sz="1600">
                <a:solidFill>
                  <a:srgbClr val="8A8A8A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A8A"/>
              </a:buClr>
              <a:buSzPts val="1600"/>
              <a:buNone/>
              <a:defRPr sz="1600">
                <a:solidFill>
                  <a:srgbClr val="8A8A8A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A8A"/>
              </a:buClr>
              <a:buSzPts val="1600"/>
              <a:buNone/>
              <a:defRPr sz="1600">
                <a:solidFill>
                  <a:srgbClr val="8A8A8A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1287624" y="6356350"/>
            <a:ext cx="22937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838200" y="1054359"/>
            <a:ext cx="10515600" cy="636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600"/>
              <a:buFont typeface="Barlow"/>
              <a:buNone/>
              <a:defRPr sz="3600">
                <a:solidFill>
                  <a:srgbClr val="B802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Font typeface="Arial"/>
              <a:buChar char="•"/>
              <a:defRPr>
                <a:solidFill>
                  <a:schemeClr val="lt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Font typeface="Arial"/>
              <a:buChar char="•"/>
              <a:defRPr>
                <a:solidFill>
                  <a:schemeClr val="lt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Font typeface="Arial"/>
              <a:buChar char="•"/>
              <a:defRPr>
                <a:solidFill>
                  <a:schemeClr val="lt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Font typeface="Arial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>
                <a:solidFill>
                  <a:schemeClr val="lt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>
                <a:solidFill>
                  <a:schemeClr val="lt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chemeClr val="lt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1334278" y="6356350"/>
            <a:ext cx="22471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9788" y="942392"/>
            <a:ext cx="10515600" cy="748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200"/>
              <a:buFont typeface="Barlow"/>
              <a:buNone/>
              <a:defRPr sz="3200" b="1" i="1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>
                <a:solidFill>
                  <a:srgbClr val="3A3838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>
                <a:solidFill>
                  <a:srgbClr val="3A383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>
                <a:solidFill>
                  <a:srgbClr val="3A383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rgbClr val="3A383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rgbClr val="3A383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>
                <a:solidFill>
                  <a:srgbClr val="3A3838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>
                <a:solidFill>
                  <a:srgbClr val="3A383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>
                <a:solidFill>
                  <a:srgbClr val="3A383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rgbClr val="3A383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>
                <a:solidFill>
                  <a:srgbClr val="3A383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1296954" y="6356350"/>
            <a:ext cx="228444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838200" y="1035698"/>
            <a:ext cx="10515600" cy="654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600"/>
              <a:buFont typeface="Barlow"/>
              <a:buNone/>
              <a:defRPr sz="3600" b="1" i="1">
                <a:solidFill>
                  <a:srgbClr val="B802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1315616" y="6356350"/>
            <a:ext cx="226578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839788" y="895738"/>
            <a:ext cx="3932237" cy="116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2800"/>
              <a:buFont typeface="Barlow"/>
              <a:buNone/>
              <a:defRPr sz="2800" b="1" i="1">
                <a:solidFill>
                  <a:srgbClr val="B802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3200"/>
              <a:buChar char="•"/>
              <a:defRPr sz="3200"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 sz="2800"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 sz="2400"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2600"/>
              <a:buFont typeface="Barlow"/>
              <a:buNone/>
              <a:defRPr sz="2600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3A383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dt" idx="10"/>
          </p:nvPr>
        </p:nvSpPr>
        <p:spPr>
          <a:xfrm>
            <a:off x="1240970" y="6356350"/>
            <a:ext cx="23404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>
            <a:spLocks noGrp="1"/>
          </p:cNvSpPr>
          <p:nvPr>
            <p:ph type="title"/>
          </p:nvPr>
        </p:nvSpPr>
        <p:spPr>
          <a:xfrm>
            <a:off x="838200" y="1110343"/>
            <a:ext cx="10515600" cy="58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600"/>
              <a:buFont typeface="Barlow"/>
              <a:buNone/>
              <a:defRPr sz="3600" b="1" i="1">
                <a:solidFill>
                  <a:srgbClr val="B802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5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1026367"/>
            <a:ext cx="10515600" cy="664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600"/>
              <a:buFont typeface="Barlow"/>
              <a:buNone/>
              <a:defRPr sz="3600" b="1" i="1" u="none" strike="noStrike" cap="none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024E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024E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A8A8A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A3034F-1C6F-4BC3-B268-737FD5A3904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12587" y="6705600"/>
            <a:ext cx="6111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es-CO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SLB-Private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7788167" y="6538974"/>
            <a:ext cx="4215712" cy="348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67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Adaptado de: www.boardofinnovation.com</a:t>
            </a:r>
            <a:endParaRPr sz="1467">
              <a:solidFill>
                <a:srgbClr val="BFBF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8"/>
          <p:cNvSpPr/>
          <p:nvPr/>
        </p:nvSpPr>
        <p:spPr>
          <a:xfrm>
            <a:off x="1182793" y="1151171"/>
            <a:ext cx="3894667" cy="5605229"/>
          </a:xfrm>
          <a:prstGeom prst="roundRect">
            <a:avLst>
              <a:gd name="adj" fmla="val 7616"/>
            </a:avLst>
          </a:prstGeom>
          <a:noFill/>
          <a:ln w="28575" cap="flat" cmpd="sng">
            <a:solidFill>
              <a:srgbClr val="00A2A2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2624058" y="984277"/>
            <a:ext cx="1012135" cy="341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2700" rIns="0" bIns="0" anchor="t" anchorCtr="0">
            <a:noAutofit/>
          </a:bodyPr>
          <a:lstStyle/>
          <a:p>
            <a:pPr marL="1271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33" b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Actores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5331335" y="1389587"/>
            <a:ext cx="6256219" cy="4782612"/>
          </a:xfrm>
          <a:prstGeom prst="roundRect">
            <a:avLst>
              <a:gd name="adj" fmla="val 4695"/>
            </a:avLst>
          </a:prstGeom>
          <a:noFill/>
          <a:ln w="28575" cap="flat" cmpd="sng">
            <a:solidFill>
              <a:srgbClr val="00A2A2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6007627" y="1194008"/>
            <a:ext cx="4970493" cy="34237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0750" rIns="0" bIns="0" anchor="t" anchorCtr="0">
            <a:noAutofit/>
          </a:bodyPr>
          <a:lstStyle/>
          <a:p>
            <a:pPr marL="12700" marR="5080" lvl="0" indent="0" algn="ctr" rtl="0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33" b="1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Elementos de intercambio o transacción</a:t>
            </a:r>
            <a:endParaRPr sz="2133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6961" y="1389587"/>
            <a:ext cx="3466332" cy="5161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14032" y="1719840"/>
            <a:ext cx="5718776" cy="4247032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1808642" y="91471"/>
            <a:ext cx="8821103" cy="822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8024E"/>
              </a:buClr>
              <a:buSzPts val="3600"/>
              <a:buFont typeface="Barlow"/>
              <a:buNone/>
            </a:pPr>
            <a:r>
              <a:rPr lang="es-ES" sz="3600" b="1" i="1" dirty="0" err="1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rPr>
              <a:t>System</a:t>
            </a:r>
            <a:r>
              <a:rPr lang="es-ES" sz="3600" b="1" i="1" dirty="0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s-ES" sz="3600" b="1" i="1" dirty="0" err="1">
                <a:solidFill>
                  <a:srgbClr val="B8024E"/>
                </a:solidFill>
                <a:latin typeface="Barlow"/>
                <a:ea typeface="Barlow"/>
                <a:cs typeface="Barlow"/>
                <a:sym typeface="Barlow"/>
              </a:rPr>
              <a:t>Mapping</a:t>
            </a:r>
            <a:endParaRPr sz="3600" b="1" i="1" dirty="0">
              <a:solidFill>
                <a:srgbClr val="B8024E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42CCEC-23DB-4260-8099-335AC75430F0}"/>
              </a:ext>
            </a:extLst>
          </p:cNvPr>
          <p:cNvSpPr txBox="1"/>
          <p:nvPr/>
        </p:nvSpPr>
        <p:spPr>
          <a:xfrm>
            <a:off x="1396961" y="2430159"/>
            <a:ext cx="152634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COINCOS</a:t>
            </a:r>
          </a:p>
          <a:p>
            <a:pPr algn="ctr"/>
            <a:endParaRPr lang="es-CO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04296A-BA2D-49B5-BB0F-C5A70EF30137}"/>
              </a:ext>
            </a:extLst>
          </p:cNvPr>
          <p:cNvSpPr txBox="1"/>
          <p:nvPr/>
        </p:nvSpPr>
        <p:spPr>
          <a:xfrm>
            <a:off x="3336945" y="2430158"/>
            <a:ext cx="152634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Propietarios inmuebles</a:t>
            </a:r>
            <a:endParaRPr lang="es-CO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491E21-86DC-4DDD-BE91-BC1E5FFAD3CB}"/>
              </a:ext>
            </a:extLst>
          </p:cNvPr>
          <p:cNvSpPr txBox="1"/>
          <p:nvPr/>
        </p:nvSpPr>
        <p:spPr>
          <a:xfrm>
            <a:off x="1396961" y="4258958"/>
            <a:ext cx="152634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Google</a:t>
            </a:r>
            <a:endParaRPr lang="es-CO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8DE614-11D2-47CB-B163-776977AE1FB6}"/>
              </a:ext>
            </a:extLst>
          </p:cNvPr>
          <p:cNvSpPr txBox="1"/>
          <p:nvPr/>
        </p:nvSpPr>
        <p:spPr>
          <a:xfrm>
            <a:off x="3336945" y="4167617"/>
            <a:ext cx="152634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Inmobiliarias</a:t>
            </a:r>
            <a:endParaRPr lang="es-CO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750BC-7801-492E-AFD4-3B8C518482F9}"/>
              </a:ext>
            </a:extLst>
          </p:cNvPr>
          <p:cNvSpPr txBox="1"/>
          <p:nvPr/>
        </p:nvSpPr>
        <p:spPr>
          <a:xfrm>
            <a:off x="1415338" y="6099906"/>
            <a:ext cx="1526348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/>
              <a:t>Gobierno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52EAA6-BE2C-46B6-BC0D-22A7E37C432E}"/>
              </a:ext>
            </a:extLst>
          </p:cNvPr>
          <p:cNvSpPr/>
          <p:nvPr/>
        </p:nvSpPr>
        <p:spPr>
          <a:xfrm>
            <a:off x="3195561" y="4909527"/>
            <a:ext cx="1686109" cy="1706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3" name="Google Shape;423;p31"/>
          <p:cNvGrpSpPr/>
          <p:nvPr/>
        </p:nvGrpSpPr>
        <p:grpSpPr>
          <a:xfrm>
            <a:off x="4848224" y="2559015"/>
            <a:ext cx="1219200" cy="1219200"/>
            <a:chOff x="0" y="0"/>
            <a:chExt cx="2286000" cy="2286000"/>
          </a:xfrm>
        </p:grpSpPr>
        <p:pic>
          <p:nvPicPr>
            <p:cNvPr id="424" name="Google Shape;424;p31" descr="Artboard 5 copy@5x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2286000" cy="2286000"/>
            </a:xfrm>
            <a:prstGeom prst="rect">
              <a:avLst/>
            </a:prstGeom>
            <a:noFill/>
            <a:ln>
              <a:noFill/>
            </a:ln>
            <a:effectLst>
              <a:outerShdw blurRad="63500" dist="25400" dir="5400000" rotWithShape="0">
                <a:srgbClr val="000000">
                  <a:alpha val="49019"/>
                </a:srgbClr>
              </a:outerShdw>
            </a:effectLst>
          </p:spPr>
        </p:pic>
        <p:sp>
          <p:nvSpPr>
            <p:cNvPr id="425" name="Google Shape;425;p31"/>
            <p:cNvSpPr/>
            <p:nvPr/>
          </p:nvSpPr>
          <p:spPr>
            <a:xfrm>
              <a:off x="135490" y="1572652"/>
              <a:ext cx="2015018" cy="7133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725" tIns="67725" rIns="67725" bIns="67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67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32" name="Google Shape;432;p31"/>
          <p:cNvPicPr preferRelativeResize="0"/>
          <p:nvPr/>
        </p:nvPicPr>
        <p:blipFill rotWithShape="1">
          <a:blip r:embed="rId4">
            <a:alphaModFix/>
          </a:blip>
          <a:srcRect r="-3234"/>
          <a:stretch/>
        </p:blipFill>
        <p:spPr>
          <a:xfrm>
            <a:off x="8293271" y="3658149"/>
            <a:ext cx="1219200" cy="1200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40467" y="2008127"/>
            <a:ext cx="1219200" cy="1233767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31"/>
          <p:cNvSpPr/>
          <p:nvPr/>
        </p:nvSpPr>
        <p:spPr>
          <a:xfrm>
            <a:off x="8407000" y="2848870"/>
            <a:ext cx="949145" cy="31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725" tIns="67725" rIns="67725" bIns="67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67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Propietarios inmuebles</a:t>
            </a:r>
            <a:endParaRPr sz="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1"/>
          <p:cNvSpPr/>
          <p:nvPr/>
        </p:nvSpPr>
        <p:spPr>
          <a:xfrm>
            <a:off x="8362057" y="4458595"/>
            <a:ext cx="1106821" cy="34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725" tIns="67725" rIns="67725" bIns="67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67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Inmobiliarias</a:t>
            </a:r>
            <a:endParaRPr sz="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9" name="Google Shape;439;p31"/>
          <p:cNvPicPr preferRelativeResize="0"/>
          <p:nvPr/>
        </p:nvPicPr>
        <p:blipFill rotWithShape="1">
          <a:blip r:embed="rId4">
            <a:alphaModFix/>
          </a:blip>
          <a:srcRect r="-3234"/>
          <a:stretch/>
        </p:blipFill>
        <p:spPr>
          <a:xfrm>
            <a:off x="1367283" y="2233609"/>
            <a:ext cx="1219200" cy="1200151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1"/>
          <p:cNvSpPr/>
          <p:nvPr/>
        </p:nvSpPr>
        <p:spPr>
          <a:xfrm>
            <a:off x="1393825" y="3019771"/>
            <a:ext cx="1084174" cy="377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725" tIns="67725" rIns="67725" bIns="67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67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Constructores</a:t>
            </a:r>
            <a:endParaRPr sz="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1" name="Google Shape;441;p31"/>
          <p:cNvPicPr preferRelativeResize="0"/>
          <p:nvPr/>
        </p:nvPicPr>
        <p:blipFill rotWithShape="1">
          <a:blip r:embed="rId6">
            <a:alphaModFix/>
          </a:blip>
          <a:srcRect l="-613"/>
          <a:stretch/>
        </p:blipFill>
        <p:spPr>
          <a:xfrm>
            <a:off x="1393824" y="4057655"/>
            <a:ext cx="1219200" cy="1209447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31"/>
          <p:cNvSpPr/>
          <p:nvPr/>
        </p:nvSpPr>
        <p:spPr>
          <a:xfrm>
            <a:off x="1528853" y="4932739"/>
            <a:ext cx="949145" cy="31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725" tIns="67725" rIns="67725" bIns="67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67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Google</a:t>
            </a:r>
            <a:endParaRPr sz="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4" name="Google Shape;444;p31"/>
          <p:cNvPicPr preferRelativeResize="0"/>
          <p:nvPr/>
        </p:nvPicPr>
        <p:blipFill rotWithShape="1">
          <a:blip r:embed="rId7">
            <a:alphaModFix/>
          </a:blip>
          <a:srcRect l="-2419"/>
          <a:stretch/>
        </p:blipFill>
        <p:spPr>
          <a:xfrm>
            <a:off x="4662766" y="4458595"/>
            <a:ext cx="1219200" cy="1217187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31"/>
          <p:cNvSpPr/>
          <p:nvPr/>
        </p:nvSpPr>
        <p:spPr>
          <a:xfrm rot="10800000" flipH="1">
            <a:off x="5758291" y="3788933"/>
            <a:ext cx="2534980" cy="385993"/>
          </a:xfrm>
          <a:prstGeom prst="bentArrow">
            <a:avLst>
              <a:gd name="adj1" fmla="val 0"/>
              <a:gd name="adj2" fmla="val 14164"/>
              <a:gd name="adj3" fmla="val 20267"/>
              <a:gd name="adj4" fmla="val 47478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2" name="Google Shape;452;p31"/>
          <p:cNvCxnSpPr/>
          <p:nvPr/>
        </p:nvCxnSpPr>
        <p:spPr>
          <a:xfrm>
            <a:off x="2617690" y="2890524"/>
            <a:ext cx="2140749" cy="0"/>
          </a:xfrm>
          <a:prstGeom prst="straightConnector1">
            <a:avLst/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3" name="Google Shape;453;p31"/>
          <p:cNvCxnSpPr/>
          <p:nvPr/>
        </p:nvCxnSpPr>
        <p:spPr>
          <a:xfrm rot="10800000">
            <a:off x="2617690" y="3065555"/>
            <a:ext cx="2187225" cy="0"/>
          </a:xfrm>
          <a:prstGeom prst="straightConnector1">
            <a:avLst/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54" name="Google Shape;454;p31"/>
          <p:cNvPicPr preferRelativeResize="0"/>
          <p:nvPr/>
        </p:nvPicPr>
        <p:blipFill rotWithShape="1">
          <a:blip r:embed="rId8">
            <a:alphaModFix/>
          </a:blip>
          <a:srcRect l="4311" t="15367" r="5979" b="13793"/>
          <a:stretch/>
        </p:blipFill>
        <p:spPr>
          <a:xfrm>
            <a:off x="3048191" y="3117844"/>
            <a:ext cx="695683" cy="548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31"/>
          <p:cNvPicPr preferRelativeResize="0"/>
          <p:nvPr/>
        </p:nvPicPr>
        <p:blipFill rotWithShape="1">
          <a:blip r:embed="rId9">
            <a:alphaModFix/>
          </a:blip>
          <a:srcRect l="2903" t="13253" r="6332" b="11678"/>
          <a:stretch/>
        </p:blipFill>
        <p:spPr>
          <a:xfrm>
            <a:off x="2930971" y="2154260"/>
            <a:ext cx="821427" cy="678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31"/>
          <p:cNvPicPr preferRelativeResize="0"/>
          <p:nvPr/>
        </p:nvPicPr>
        <p:blipFill rotWithShape="1">
          <a:blip r:embed="rId8">
            <a:alphaModFix/>
          </a:blip>
          <a:srcRect l="4311" t="15367" r="5979" b="13793"/>
          <a:stretch/>
        </p:blipFill>
        <p:spPr>
          <a:xfrm>
            <a:off x="7466311" y="3409928"/>
            <a:ext cx="695683" cy="548361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31"/>
          <p:cNvSpPr/>
          <p:nvPr/>
        </p:nvSpPr>
        <p:spPr>
          <a:xfrm rot="-5400000">
            <a:off x="6994019" y="2685068"/>
            <a:ext cx="195388" cy="2403115"/>
          </a:xfrm>
          <a:prstGeom prst="bentArrow">
            <a:avLst>
              <a:gd name="adj1" fmla="val 0"/>
              <a:gd name="adj2" fmla="val 19445"/>
              <a:gd name="adj3" fmla="val 15991"/>
              <a:gd name="adj4" fmla="val 32053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8" name="Google Shape;458;p31"/>
          <p:cNvPicPr preferRelativeResize="0"/>
          <p:nvPr/>
        </p:nvPicPr>
        <p:blipFill rotWithShape="1">
          <a:blip r:embed="rId10">
            <a:alphaModFix/>
          </a:blip>
          <a:srcRect l="13883" t="9629" r="14630" b="9629"/>
          <a:stretch/>
        </p:blipFill>
        <p:spPr>
          <a:xfrm>
            <a:off x="7564990" y="4174928"/>
            <a:ext cx="562117" cy="626977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1"/>
          <p:cNvSpPr txBox="1"/>
          <p:nvPr/>
        </p:nvSpPr>
        <p:spPr>
          <a:xfrm>
            <a:off x="2723121" y="153769"/>
            <a:ext cx="674575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u="sng">
                <a:solidFill>
                  <a:srgbClr val="B8024E"/>
                </a:solidFill>
                <a:latin typeface="Open Sans"/>
                <a:ea typeface="Open Sans"/>
                <a:cs typeface="Open Sans"/>
                <a:sym typeface="Open Sans"/>
              </a:rPr>
              <a:t>Dibuja tu modelo de negocio</a:t>
            </a:r>
            <a:endParaRPr sz="3600" b="1" u="sng">
              <a:solidFill>
                <a:srgbClr val="B8024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61" name="Google Shape;461;p3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869295" y="3665925"/>
            <a:ext cx="426753" cy="65136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0575655-BF10-40A0-9A1C-934A15A7E305}"/>
              </a:ext>
            </a:extLst>
          </p:cNvPr>
          <p:cNvSpPr txBox="1"/>
          <p:nvPr/>
        </p:nvSpPr>
        <p:spPr>
          <a:xfrm>
            <a:off x="4780913" y="3427305"/>
            <a:ext cx="152634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COINCOS</a:t>
            </a:r>
          </a:p>
        </p:txBody>
      </p:sp>
      <p:sp>
        <p:nvSpPr>
          <p:cNvPr id="43" name="Google Shape;451;p31">
            <a:extLst>
              <a:ext uri="{FF2B5EF4-FFF2-40B4-BE49-F238E27FC236}">
                <a16:creationId xmlns:a16="http://schemas.microsoft.com/office/drawing/2014/main" id="{BBE2BC2E-9945-4257-A3D2-620EB0000AB8}"/>
              </a:ext>
            </a:extLst>
          </p:cNvPr>
          <p:cNvSpPr/>
          <p:nvPr/>
        </p:nvSpPr>
        <p:spPr>
          <a:xfrm rot="10800000" flipH="1">
            <a:off x="5793388" y="2697117"/>
            <a:ext cx="2534980" cy="385993"/>
          </a:xfrm>
          <a:prstGeom prst="bentArrow">
            <a:avLst>
              <a:gd name="adj1" fmla="val 0"/>
              <a:gd name="adj2" fmla="val 14164"/>
              <a:gd name="adj3" fmla="val 20267"/>
              <a:gd name="adj4" fmla="val 47478"/>
            </a:avLst>
          </a:prstGeom>
          <a:solidFill>
            <a:srgbClr val="7F7F7F"/>
          </a:solidFill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42;p31">
            <a:extLst>
              <a:ext uri="{FF2B5EF4-FFF2-40B4-BE49-F238E27FC236}">
                <a16:creationId xmlns:a16="http://schemas.microsoft.com/office/drawing/2014/main" id="{15FF4060-08BE-4DAA-AD80-19870D1DF2FD}"/>
              </a:ext>
            </a:extLst>
          </p:cNvPr>
          <p:cNvSpPr/>
          <p:nvPr/>
        </p:nvSpPr>
        <p:spPr>
          <a:xfrm>
            <a:off x="4758439" y="5331011"/>
            <a:ext cx="949145" cy="310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725" tIns="67725" rIns="67725" bIns="67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67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Gobierno</a:t>
            </a:r>
            <a:endParaRPr sz="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an Impacta - Descubre">
  <a:themeElements>
    <a:clrScheme name="Colores Ean Impacta">
      <a:dk1>
        <a:srgbClr val="242424"/>
      </a:dk1>
      <a:lt1>
        <a:srgbClr val="FFFFFF"/>
      </a:lt1>
      <a:dk2>
        <a:srgbClr val="1A1A1A"/>
      </a:dk2>
      <a:lt2>
        <a:srgbClr val="E7E6E6"/>
      </a:lt2>
      <a:accent1>
        <a:srgbClr val="B8024E"/>
      </a:accent1>
      <a:accent2>
        <a:srgbClr val="02C4B5"/>
      </a:accent2>
      <a:accent3>
        <a:srgbClr val="A5A5A5"/>
      </a:accent3>
      <a:accent4>
        <a:srgbClr val="FFC000"/>
      </a:accent4>
      <a:accent5>
        <a:srgbClr val="0649BF"/>
      </a:accent5>
      <a:accent6>
        <a:srgbClr val="3BAC53"/>
      </a:accent6>
      <a:hlink>
        <a:srgbClr val="00A29E"/>
      </a:hlink>
      <a:folHlink>
        <a:srgbClr val="B8024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E1867F41BDD9240A81FEDAA9DCD38CD" ma:contentTypeVersion="4" ma:contentTypeDescription="Crear nuevo documento." ma:contentTypeScope="" ma:versionID="073022b879163f8d5ebae8fc2c730274">
  <xsd:schema xmlns:xsd="http://www.w3.org/2001/XMLSchema" xmlns:xs="http://www.w3.org/2001/XMLSchema" xmlns:p="http://schemas.microsoft.com/office/2006/metadata/properties" xmlns:ns2="f7ff1548-ea36-4159-a306-74aa0083697f" xmlns:ns3="d59ba5de-05cd-4945-add5-aa2c30c31883" targetNamespace="http://schemas.microsoft.com/office/2006/metadata/properties" ma:root="true" ma:fieldsID="132ae79edaa00bd3d08c47edf1b971c7" ns2:_="" ns3:_="">
    <xsd:import namespace="f7ff1548-ea36-4159-a306-74aa0083697f"/>
    <xsd:import namespace="d59ba5de-05cd-4945-add5-aa2c30c318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f1548-ea36-4159-a306-74aa008369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9ba5de-05cd-4945-add5-aa2c30c3188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87F2AB-1A15-4D8C-97AB-BC10E0EC8C4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D4424C-E9F0-458E-9420-869A0C0A0F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ff1548-ea36-4159-a306-74aa0083697f"/>
    <ds:schemaRef ds:uri="d59ba5de-05cd-4945-add5-aa2c30c318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C9B8F6-E898-4C2F-A51F-B4A9FF570F3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8bb759f6-5337-4dc5-b19b-e74b6da11f8f}" enabled="1" method="Standard" siteId="{41ff26dc-250f-4b13-8981-739be8610c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173</Words>
  <Application>Microsoft Office PowerPoint</Application>
  <PresentationFormat>Widescreen</PresentationFormat>
  <Paragraphs>17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Proxima Nova</vt:lpstr>
      <vt:lpstr>Barlow SemiBold</vt:lpstr>
      <vt:lpstr>Arial</vt:lpstr>
      <vt:lpstr>Open Sans</vt:lpstr>
      <vt:lpstr>Barlow</vt:lpstr>
      <vt:lpstr>Calibri</vt:lpstr>
      <vt:lpstr>Ean Impacta - Descubre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Mapa de Sistema de Negocio</dc:title>
  <dc:creator>CATALINA LUCIA RUIZ ARIAS</dc:creator>
  <cp:lastModifiedBy>Maria Fernanda Gonzalez Gonzalez</cp:lastModifiedBy>
  <cp:revision>5</cp:revision>
  <dcterms:modified xsi:type="dcterms:W3CDTF">2023-09-30T21:51:41Z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0x010100FE1867F41BDD9240A81FEDAA9DCD38CD</vt:lpwstr>
  </property>
  <property fmtid="{D5CDD505-2E9C-101B-9397-08002B2CF9AE}" pid="3" name="ClassificationContentMarkingFooterLocations">
    <vt:lpwstr>Ean Impacta - Descubre:3</vt:lpwstr>
  </property>
  <property fmtid="{D5CDD505-2E9C-101B-9397-08002B2CF9AE}" pid="4" name="ClassificationContentMarkingFooterText">
    <vt:lpwstr>SLB-Private</vt:lpwstr>
  </property>
</Properties>
</file>