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66" r:id="rId9"/>
    <p:sldId id="268" r:id="rId10"/>
    <p:sldId id="265" r:id="rId11"/>
    <p:sldId id="267" r:id="rId12"/>
    <p:sldId id="264" r:id="rId1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7" autoAdjust="0"/>
    <p:restoredTop sz="94660"/>
  </p:normalViewPr>
  <p:slideViewPr>
    <p:cSldViewPr snapToGrid="0">
      <p:cViewPr varScale="1">
        <p:scale>
          <a:sx n="88" d="100"/>
          <a:sy n="88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Hoja1!$B$27</c:f>
              <c:strCache>
                <c:ptCount val="1"/>
                <c:pt idx="0">
                  <c:v>SUBASTAS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Hoja1!$C$26:$G$26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Hoja1!$C$27:$G$27</c:f>
              <c:numCache>
                <c:formatCode>General</c:formatCode>
                <c:ptCount val="5"/>
                <c:pt idx="0">
                  <c:v>24</c:v>
                </c:pt>
                <c:pt idx="1">
                  <c:v>48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EA-4DDC-B63E-031A7226274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290243760"/>
        <c:axId val="290256656"/>
      </c:barChart>
      <c:catAx>
        <c:axId val="29024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90256656"/>
        <c:crosses val="autoZero"/>
        <c:auto val="1"/>
        <c:lblAlgn val="ctr"/>
        <c:lblOffset val="100"/>
        <c:noMultiLvlLbl val="0"/>
      </c:catAx>
      <c:valAx>
        <c:axId val="290256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90243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0.13964126335768007"/>
          <c:y val="0.22243300493231541"/>
          <c:w val="0.82824329207904857"/>
          <c:h val="0.628221767056015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Hoja1!$B$27</c:f>
              <c:strCache>
                <c:ptCount val="1"/>
                <c:pt idx="0">
                  <c:v>INGRESOS $MM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Hoja1!$C$26:$G$26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Hoja1!$C$27:$G$27</c:f>
              <c:numCache>
                <c:formatCode>_("$"\ * #,##0_);_("$"\ * \(#,##0\);_("$"\ * "-"??_);_(@_)</c:formatCode>
                <c:ptCount val="5"/>
                <c:pt idx="0">
                  <c:v>152</c:v>
                </c:pt>
                <c:pt idx="1">
                  <c:v>339</c:v>
                </c:pt>
                <c:pt idx="2">
                  <c:v>443</c:v>
                </c:pt>
                <c:pt idx="3">
                  <c:v>622</c:v>
                </c:pt>
                <c:pt idx="4">
                  <c:v>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30-4BE3-B345-84411BFA036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290253328"/>
        <c:axId val="290265392"/>
      </c:barChart>
      <c:catAx>
        <c:axId val="290253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90265392"/>
        <c:crosses val="autoZero"/>
        <c:auto val="1"/>
        <c:lblAlgn val="ctr"/>
        <c:lblOffset val="100"/>
        <c:noMultiLvlLbl val="0"/>
      </c:catAx>
      <c:valAx>
        <c:axId val="29026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_(&quot;$&quot;\ * #,##0_);_(&quot;$&quot;\ * \(#,##0\);_(&quot;$&quot;\ 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90253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8B3CC1-59DC-4B75-82CB-AE6A970DB29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4C876D-7E15-4AD4-934D-261BF23A8363}">
      <dgm:prSet/>
      <dgm:spPr/>
      <dgm:t>
        <a:bodyPr/>
        <a:lstStyle/>
        <a:p>
          <a:pPr rtl="0"/>
          <a:r>
            <a:rPr lang="es-CO" smtClean="0"/>
            <a:t>No sé cuanto tiempo va a tardar, meses, años….</a:t>
          </a:r>
          <a:endParaRPr lang="es-ES"/>
        </a:p>
      </dgm:t>
    </dgm:pt>
    <dgm:pt modelId="{F5873D6D-2922-439F-91A6-08ECE6046F97}" type="parTrans" cxnId="{812A0EE7-5C82-4580-97AB-1997557FDBA6}">
      <dgm:prSet/>
      <dgm:spPr/>
      <dgm:t>
        <a:bodyPr/>
        <a:lstStyle/>
        <a:p>
          <a:endParaRPr lang="es-ES"/>
        </a:p>
      </dgm:t>
    </dgm:pt>
    <dgm:pt modelId="{B8B8F88B-2EAD-4ADA-88F4-4FA007707998}" type="sibTrans" cxnId="{812A0EE7-5C82-4580-97AB-1997557FDBA6}">
      <dgm:prSet/>
      <dgm:spPr/>
      <dgm:t>
        <a:bodyPr/>
        <a:lstStyle/>
        <a:p>
          <a:endParaRPr lang="es-ES"/>
        </a:p>
      </dgm:t>
    </dgm:pt>
    <dgm:pt modelId="{2E375440-6B54-4705-B1C0-E108A63A56E7}">
      <dgm:prSet/>
      <dgm:spPr/>
      <dgm:t>
        <a:bodyPr/>
        <a:lstStyle/>
        <a:p>
          <a:pPr rtl="0"/>
          <a:r>
            <a:rPr lang="es-CO" smtClean="0"/>
            <a:t>¿Cómo determino el precio de venta real?</a:t>
          </a:r>
          <a:endParaRPr lang="es-ES"/>
        </a:p>
      </dgm:t>
    </dgm:pt>
    <dgm:pt modelId="{EADFF89F-09F6-400B-BE4F-BB4A3521A97B}" type="parTrans" cxnId="{E8A63E07-D24E-4741-BD35-BB3513739EDA}">
      <dgm:prSet/>
      <dgm:spPr/>
      <dgm:t>
        <a:bodyPr/>
        <a:lstStyle/>
        <a:p>
          <a:endParaRPr lang="es-ES"/>
        </a:p>
      </dgm:t>
    </dgm:pt>
    <dgm:pt modelId="{FAC3B11A-4293-4FB1-8698-5F455EF47C74}" type="sibTrans" cxnId="{E8A63E07-D24E-4741-BD35-BB3513739EDA}">
      <dgm:prSet/>
      <dgm:spPr/>
      <dgm:t>
        <a:bodyPr/>
        <a:lstStyle/>
        <a:p>
          <a:endParaRPr lang="es-ES"/>
        </a:p>
      </dgm:t>
    </dgm:pt>
    <dgm:pt modelId="{9F2F66FA-744A-49E3-99DF-3CCE49F0C45F}">
      <dgm:prSet/>
      <dgm:spPr/>
      <dgm:t>
        <a:bodyPr/>
        <a:lstStyle/>
        <a:p>
          <a:pPr rtl="0"/>
          <a:r>
            <a:rPr lang="es-CO" smtClean="0"/>
            <a:t>Es difícil obtener una oferta seria</a:t>
          </a:r>
          <a:endParaRPr lang="es-ES"/>
        </a:p>
      </dgm:t>
    </dgm:pt>
    <dgm:pt modelId="{C5484FAD-3ABB-4077-8075-4F4A18D6E890}" type="parTrans" cxnId="{400C8DA9-2CB0-4E24-8289-3B7EDE35C37D}">
      <dgm:prSet/>
      <dgm:spPr/>
      <dgm:t>
        <a:bodyPr/>
        <a:lstStyle/>
        <a:p>
          <a:endParaRPr lang="es-ES"/>
        </a:p>
      </dgm:t>
    </dgm:pt>
    <dgm:pt modelId="{2F2907D2-53B3-4922-997E-954044E7A016}" type="sibTrans" cxnId="{400C8DA9-2CB0-4E24-8289-3B7EDE35C37D}">
      <dgm:prSet/>
      <dgm:spPr/>
      <dgm:t>
        <a:bodyPr/>
        <a:lstStyle/>
        <a:p>
          <a:endParaRPr lang="es-ES"/>
        </a:p>
      </dgm:t>
    </dgm:pt>
    <dgm:pt modelId="{6A8BFB35-7B04-447D-997D-0CA94C223B3D}">
      <dgm:prSet/>
      <dgm:spPr/>
      <dgm:t>
        <a:bodyPr/>
        <a:lstStyle/>
        <a:p>
          <a:pPr rtl="0"/>
          <a:r>
            <a:rPr lang="es-CO" smtClean="0"/>
            <a:t>¿Cómo saber que mi comprador es confiable?</a:t>
          </a:r>
          <a:endParaRPr lang="es-ES"/>
        </a:p>
      </dgm:t>
    </dgm:pt>
    <dgm:pt modelId="{5CFD9A12-2071-4774-A20B-A5BA9AD21B1F}" type="parTrans" cxnId="{F8387FC8-B3F3-4C86-A0BA-D9B5CCA9B368}">
      <dgm:prSet/>
      <dgm:spPr/>
      <dgm:t>
        <a:bodyPr/>
        <a:lstStyle/>
        <a:p>
          <a:endParaRPr lang="es-ES"/>
        </a:p>
      </dgm:t>
    </dgm:pt>
    <dgm:pt modelId="{8C31A6DF-9E16-4864-831C-13D01D7C658F}" type="sibTrans" cxnId="{F8387FC8-B3F3-4C86-A0BA-D9B5CCA9B368}">
      <dgm:prSet/>
      <dgm:spPr/>
      <dgm:t>
        <a:bodyPr/>
        <a:lstStyle/>
        <a:p>
          <a:endParaRPr lang="es-ES"/>
        </a:p>
      </dgm:t>
    </dgm:pt>
    <dgm:pt modelId="{34DACEC0-1A5D-4D80-9108-E325FB443FC6}">
      <dgm:prSet/>
      <dgm:spPr/>
      <dgm:t>
        <a:bodyPr/>
        <a:lstStyle/>
        <a:p>
          <a:pPr rtl="0"/>
          <a:r>
            <a:rPr lang="es-CO" smtClean="0"/>
            <a:t>¿Qué tramites tengo que hacer, a donde tengo que ir?</a:t>
          </a:r>
          <a:endParaRPr lang="es-ES"/>
        </a:p>
      </dgm:t>
    </dgm:pt>
    <dgm:pt modelId="{09EC7393-AAAC-4E2E-8632-A468298487B8}" type="parTrans" cxnId="{DE9631DE-AFDD-4DA9-BD4F-29A7B297CFFC}">
      <dgm:prSet/>
      <dgm:spPr/>
      <dgm:t>
        <a:bodyPr/>
        <a:lstStyle/>
        <a:p>
          <a:endParaRPr lang="es-ES"/>
        </a:p>
      </dgm:t>
    </dgm:pt>
    <dgm:pt modelId="{829BC69D-1563-4404-9134-C76719926F01}" type="sibTrans" cxnId="{DE9631DE-AFDD-4DA9-BD4F-29A7B297CFFC}">
      <dgm:prSet/>
      <dgm:spPr/>
      <dgm:t>
        <a:bodyPr/>
        <a:lstStyle/>
        <a:p>
          <a:endParaRPr lang="es-ES"/>
        </a:p>
      </dgm:t>
    </dgm:pt>
    <dgm:pt modelId="{3B90AFD9-EE93-4F70-9B18-2202A1345C3F}" type="pres">
      <dgm:prSet presAssocID="{0C8B3CC1-59DC-4B75-82CB-AE6A970DB2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3EC8427-04E8-41B9-8AF2-13BF23965F94}" type="pres">
      <dgm:prSet presAssocID="{454C876D-7E15-4AD4-934D-261BF23A836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18E9DD-D65C-4267-837A-8170D1861BEA}" type="pres">
      <dgm:prSet presAssocID="{B8B8F88B-2EAD-4ADA-88F4-4FA007707998}" presName="spacer" presStyleCnt="0"/>
      <dgm:spPr/>
    </dgm:pt>
    <dgm:pt modelId="{BDFCD990-35FA-4982-83DD-21064945F9C0}" type="pres">
      <dgm:prSet presAssocID="{2E375440-6B54-4705-B1C0-E108A63A56E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8F5D3E-E2F3-4E98-815F-BCA8C2A39E5A}" type="pres">
      <dgm:prSet presAssocID="{FAC3B11A-4293-4FB1-8698-5F455EF47C74}" presName="spacer" presStyleCnt="0"/>
      <dgm:spPr/>
    </dgm:pt>
    <dgm:pt modelId="{DA479373-8042-49FD-9A46-F86E7427FCEB}" type="pres">
      <dgm:prSet presAssocID="{9F2F66FA-744A-49E3-99DF-3CCE49F0C45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41CB5B-E2C7-46DE-9A7C-D5E7F1E3D66D}" type="pres">
      <dgm:prSet presAssocID="{2F2907D2-53B3-4922-997E-954044E7A016}" presName="spacer" presStyleCnt="0"/>
      <dgm:spPr/>
    </dgm:pt>
    <dgm:pt modelId="{C731669C-033E-4C9E-B7B7-08CDC8698360}" type="pres">
      <dgm:prSet presAssocID="{6A8BFB35-7B04-447D-997D-0CA94C223B3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5987ED-0B02-4FF3-8777-37369DE2A8DC}" type="pres">
      <dgm:prSet presAssocID="{8C31A6DF-9E16-4864-831C-13D01D7C658F}" presName="spacer" presStyleCnt="0"/>
      <dgm:spPr/>
    </dgm:pt>
    <dgm:pt modelId="{07A264DB-3534-4B3D-87F9-1ED9541827C9}" type="pres">
      <dgm:prSet presAssocID="{34DACEC0-1A5D-4D80-9108-E325FB443FC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0406DCE-E2C7-4F88-B51C-301811FEAC13}" type="presOf" srcId="{454C876D-7E15-4AD4-934D-261BF23A8363}" destId="{F3EC8427-04E8-41B9-8AF2-13BF23965F94}" srcOrd="0" destOrd="0" presId="urn:microsoft.com/office/officeart/2005/8/layout/vList2"/>
    <dgm:cxn modelId="{EFD9FFE7-7969-4380-A342-5F538A7E3ADA}" type="presOf" srcId="{6A8BFB35-7B04-447D-997D-0CA94C223B3D}" destId="{C731669C-033E-4C9E-B7B7-08CDC8698360}" srcOrd="0" destOrd="0" presId="urn:microsoft.com/office/officeart/2005/8/layout/vList2"/>
    <dgm:cxn modelId="{A2D8D8BC-CF12-445C-BD9E-D9055CE4DC8F}" type="presOf" srcId="{9F2F66FA-744A-49E3-99DF-3CCE49F0C45F}" destId="{DA479373-8042-49FD-9A46-F86E7427FCEB}" srcOrd="0" destOrd="0" presId="urn:microsoft.com/office/officeart/2005/8/layout/vList2"/>
    <dgm:cxn modelId="{25FD8652-EDD1-470C-865C-0F95EB9D0670}" type="presOf" srcId="{2E375440-6B54-4705-B1C0-E108A63A56E7}" destId="{BDFCD990-35FA-4982-83DD-21064945F9C0}" srcOrd="0" destOrd="0" presId="urn:microsoft.com/office/officeart/2005/8/layout/vList2"/>
    <dgm:cxn modelId="{9021F3BF-C1E0-4D65-998B-9BA9BD800262}" type="presOf" srcId="{34DACEC0-1A5D-4D80-9108-E325FB443FC6}" destId="{07A264DB-3534-4B3D-87F9-1ED9541827C9}" srcOrd="0" destOrd="0" presId="urn:microsoft.com/office/officeart/2005/8/layout/vList2"/>
    <dgm:cxn modelId="{DE9631DE-AFDD-4DA9-BD4F-29A7B297CFFC}" srcId="{0C8B3CC1-59DC-4B75-82CB-AE6A970DB29B}" destId="{34DACEC0-1A5D-4D80-9108-E325FB443FC6}" srcOrd="4" destOrd="0" parTransId="{09EC7393-AAAC-4E2E-8632-A468298487B8}" sibTransId="{829BC69D-1563-4404-9134-C76719926F01}"/>
    <dgm:cxn modelId="{E8A63E07-D24E-4741-BD35-BB3513739EDA}" srcId="{0C8B3CC1-59DC-4B75-82CB-AE6A970DB29B}" destId="{2E375440-6B54-4705-B1C0-E108A63A56E7}" srcOrd="1" destOrd="0" parTransId="{EADFF89F-09F6-400B-BE4F-BB4A3521A97B}" sibTransId="{FAC3B11A-4293-4FB1-8698-5F455EF47C74}"/>
    <dgm:cxn modelId="{400C8DA9-2CB0-4E24-8289-3B7EDE35C37D}" srcId="{0C8B3CC1-59DC-4B75-82CB-AE6A970DB29B}" destId="{9F2F66FA-744A-49E3-99DF-3CCE49F0C45F}" srcOrd="2" destOrd="0" parTransId="{C5484FAD-3ABB-4077-8075-4F4A18D6E890}" sibTransId="{2F2907D2-53B3-4922-997E-954044E7A016}"/>
    <dgm:cxn modelId="{812A0EE7-5C82-4580-97AB-1997557FDBA6}" srcId="{0C8B3CC1-59DC-4B75-82CB-AE6A970DB29B}" destId="{454C876D-7E15-4AD4-934D-261BF23A8363}" srcOrd="0" destOrd="0" parTransId="{F5873D6D-2922-439F-91A6-08ECE6046F97}" sibTransId="{B8B8F88B-2EAD-4ADA-88F4-4FA007707998}"/>
    <dgm:cxn modelId="{0E689211-2396-4943-8DA7-1A00211B770F}" type="presOf" srcId="{0C8B3CC1-59DC-4B75-82CB-AE6A970DB29B}" destId="{3B90AFD9-EE93-4F70-9B18-2202A1345C3F}" srcOrd="0" destOrd="0" presId="urn:microsoft.com/office/officeart/2005/8/layout/vList2"/>
    <dgm:cxn modelId="{F8387FC8-B3F3-4C86-A0BA-D9B5CCA9B368}" srcId="{0C8B3CC1-59DC-4B75-82CB-AE6A970DB29B}" destId="{6A8BFB35-7B04-447D-997D-0CA94C223B3D}" srcOrd="3" destOrd="0" parTransId="{5CFD9A12-2071-4774-A20B-A5BA9AD21B1F}" sibTransId="{8C31A6DF-9E16-4864-831C-13D01D7C658F}"/>
    <dgm:cxn modelId="{EE224578-86B8-45A3-A916-AAC75D2980DF}" type="presParOf" srcId="{3B90AFD9-EE93-4F70-9B18-2202A1345C3F}" destId="{F3EC8427-04E8-41B9-8AF2-13BF23965F94}" srcOrd="0" destOrd="0" presId="urn:microsoft.com/office/officeart/2005/8/layout/vList2"/>
    <dgm:cxn modelId="{EDCCEF6B-7DD3-4177-8EE9-2A786C05C80F}" type="presParOf" srcId="{3B90AFD9-EE93-4F70-9B18-2202A1345C3F}" destId="{EB18E9DD-D65C-4267-837A-8170D1861BEA}" srcOrd="1" destOrd="0" presId="urn:microsoft.com/office/officeart/2005/8/layout/vList2"/>
    <dgm:cxn modelId="{D7A84B64-FA5D-4A20-876C-51660673E0D3}" type="presParOf" srcId="{3B90AFD9-EE93-4F70-9B18-2202A1345C3F}" destId="{BDFCD990-35FA-4982-83DD-21064945F9C0}" srcOrd="2" destOrd="0" presId="urn:microsoft.com/office/officeart/2005/8/layout/vList2"/>
    <dgm:cxn modelId="{C3C7968C-C4B1-4082-B963-96B62B523AD2}" type="presParOf" srcId="{3B90AFD9-EE93-4F70-9B18-2202A1345C3F}" destId="{C58F5D3E-E2F3-4E98-815F-BCA8C2A39E5A}" srcOrd="3" destOrd="0" presId="urn:microsoft.com/office/officeart/2005/8/layout/vList2"/>
    <dgm:cxn modelId="{773A9D72-D851-4084-AE87-8B8FDBA2BF3E}" type="presParOf" srcId="{3B90AFD9-EE93-4F70-9B18-2202A1345C3F}" destId="{DA479373-8042-49FD-9A46-F86E7427FCEB}" srcOrd="4" destOrd="0" presId="urn:microsoft.com/office/officeart/2005/8/layout/vList2"/>
    <dgm:cxn modelId="{64285FE4-DEC9-42DC-9ADA-6EB4D5389D58}" type="presParOf" srcId="{3B90AFD9-EE93-4F70-9B18-2202A1345C3F}" destId="{FA41CB5B-E2C7-46DE-9A7C-D5E7F1E3D66D}" srcOrd="5" destOrd="0" presId="urn:microsoft.com/office/officeart/2005/8/layout/vList2"/>
    <dgm:cxn modelId="{0ED308C5-3574-44A0-8C5B-5245DE6D3D3B}" type="presParOf" srcId="{3B90AFD9-EE93-4F70-9B18-2202A1345C3F}" destId="{C731669C-033E-4C9E-B7B7-08CDC8698360}" srcOrd="6" destOrd="0" presId="urn:microsoft.com/office/officeart/2005/8/layout/vList2"/>
    <dgm:cxn modelId="{8B1FD14F-B1E3-49B1-BAB1-E928D2C05668}" type="presParOf" srcId="{3B90AFD9-EE93-4F70-9B18-2202A1345C3F}" destId="{CC5987ED-0B02-4FF3-8777-37369DE2A8DC}" srcOrd="7" destOrd="0" presId="urn:microsoft.com/office/officeart/2005/8/layout/vList2"/>
    <dgm:cxn modelId="{021CCCB1-E6EA-413A-B388-0D53E0DAE10D}" type="presParOf" srcId="{3B90AFD9-EE93-4F70-9B18-2202A1345C3F}" destId="{07A264DB-3534-4B3D-87F9-1ED9541827C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8F2C37-7C51-4B28-A0C9-A733B563340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AC69E62-EE5F-4E9D-852C-519B14141068}">
      <dgm:prSet/>
      <dgm:spPr/>
      <dgm:t>
        <a:bodyPr/>
        <a:lstStyle/>
        <a:p>
          <a:pPr rtl="0"/>
          <a:r>
            <a:rPr lang="es-CO" smtClean="0"/>
            <a:t>Hipótesis:</a:t>
          </a:r>
          <a:endParaRPr lang="es-ES"/>
        </a:p>
      </dgm:t>
    </dgm:pt>
    <dgm:pt modelId="{11523946-73AB-4826-915D-84270FC36BFC}" type="parTrans" cxnId="{7EE84A79-06A5-4F20-AD6A-127F364DB5A7}">
      <dgm:prSet/>
      <dgm:spPr/>
      <dgm:t>
        <a:bodyPr/>
        <a:lstStyle/>
        <a:p>
          <a:endParaRPr lang="es-ES"/>
        </a:p>
      </dgm:t>
    </dgm:pt>
    <dgm:pt modelId="{7E67F31D-D57D-411E-B911-E6DA75E031EC}" type="sibTrans" cxnId="{7EE84A79-06A5-4F20-AD6A-127F364DB5A7}">
      <dgm:prSet/>
      <dgm:spPr/>
      <dgm:t>
        <a:bodyPr/>
        <a:lstStyle/>
        <a:p>
          <a:endParaRPr lang="es-ES"/>
        </a:p>
      </dgm:t>
    </dgm:pt>
    <dgm:pt modelId="{EA8DF6F6-9781-42ED-94E7-96D1FEF04C90}">
      <dgm:prSet/>
      <dgm:spPr/>
      <dgm:t>
        <a:bodyPr/>
        <a:lstStyle/>
        <a:p>
          <a:pPr rtl="0"/>
          <a:r>
            <a:rPr lang="es-CO" dirty="0" smtClean="0"/>
            <a:t>A los vendedores de finca raíz les interesa una plataforma de subastas para vender sus inmuebles de manera rápida, con acompañamiento y sin rebajar demasiado el precio.</a:t>
          </a:r>
          <a:endParaRPr lang="es-ES" dirty="0"/>
        </a:p>
      </dgm:t>
    </dgm:pt>
    <dgm:pt modelId="{E1D2EA62-16BA-45F9-A2EC-8D3BB7D011B2}" type="parTrans" cxnId="{EA01F103-E92C-4EDA-AE9E-D46552EAD71E}">
      <dgm:prSet/>
      <dgm:spPr/>
      <dgm:t>
        <a:bodyPr/>
        <a:lstStyle/>
        <a:p>
          <a:endParaRPr lang="es-ES"/>
        </a:p>
      </dgm:t>
    </dgm:pt>
    <dgm:pt modelId="{3F8624F7-97D2-4C68-9C69-618D77C03957}" type="sibTrans" cxnId="{EA01F103-E92C-4EDA-AE9E-D46552EAD71E}">
      <dgm:prSet/>
      <dgm:spPr/>
      <dgm:t>
        <a:bodyPr/>
        <a:lstStyle/>
        <a:p>
          <a:endParaRPr lang="es-ES"/>
        </a:p>
      </dgm:t>
    </dgm:pt>
    <dgm:pt modelId="{FE077ACA-9146-492C-92CE-F181F6B22B41}">
      <dgm:prSet/>
      <dgm:spPr/>
      <dgm:t>
        <a:bodyPr/>
        <a:lstStyle/>
        <a:p>
          <a:pPr rtl="0"/>
          <a:r>
            <a:rPr lang="es-CO" smtClean="0"/>
            <a:t>Hallazgos:</a:t>
          </a:r>
          <a:endParaRPr lang="es-ES"/>
        </a:p>
      </dgm:t>
    </dgm:pt>
    <dgm:pt modelId="{8B92458A-B1DE-44B6-A075-A6F5E0A827B8}" type="parTrans" cxnId="{E6680127-E924-4F95-92CD-4DAEF36AE562}">
      <dgm:prSet/>
      <dgm:spPr/>
      <dgm:t>
        <a:bodyPr/>
        <a:lstStyle/>
        <a:p>
          <a:endParaRPr lang="es-ES"/>
        </a:p>
      </dgm:t>
    </dgm:pt>
    <dgm:pt modelId="{D262421B-1350-4F6F-9416-82C479B43768}" type="sibTrans" cxnId="{E6680127-E924-4F95-92CD-4DAEF36AE562}">
      <dgm:prSet/>
      <dgm:spPr/>
      <dgm:t>
        <a:bodyPr/>
        <a:lstStyle/>
        <a:p>
          <a:endParaRPr lang="es-ES"/>
        </a:p>
      </dgm:t>
    </dgm:pt>
    <dgm:pt modelId="{8EAD2E40-3AE6-4833-B617-54E869999A92}">
      <dgm:prSet/>
      <dgm:spPr/>
      <dgm:t>
        <a:bodyPr/>
        <a:lstStyle/>
        <a:p>
          <a:pPr rtl="0"/>
          <a:r>
            <a:rPr lang="es-CO" dirty="0" smtClean="0"/>
            <a:t>El 86% de los encuestados piensa que si es un problema el tiempo actual que toma vender un inmueble.</a:t>
          </a:r>
          <a:endParaRPr lang="es-ES" dirty="0"/>
        </a:p>
      </dgm:t>
    </dgm:pt>
    <dgm:pt modelId="{FE85BB0E-8FEA-4BE5-8752-517456B7D122}" type="parTrans" cxnId="{3DA92183-C3BC-4324-8DC5-D0D86750010A}">
      <dgm:prSet/>
      <dgm:spPr/>
      <dgm:t>
        <a:bodyPr/>
        <a:lstStyle/>
        <a:p>
          <a:endParaRPr lang="es-ES"/>
        </a:p>
      </dgm:t>
    </dgm:pt>
    <dgm:pt modelId="{E0FC9110-5258-409C-B97B-0D558A33A6E1}" type="sibTrans" cxnId="{3DA92183-C3BC-4324-8DC5-D0D86750010A}">
      <dgm:prSet/>
      <dgm:spPr/>
      <dgm:t>
        <a:bodyPr/>
        <a:lstStyle/>
        <a:p>
          <a:endParaRPr lang="es-ES"/>
        </a:p>
      </dgm:t>
    </dgm:pt>
    <dgm:pt modelId="{AAAD9EF9-74CE-4932-A144-F63C4B1C8B67}">
      <dgm:prSet/>
      <dgm:spPr/>
      <dgm:t>
        <a:bodyPr/>
        <a:lstStyle/>
        <a:p>
          <a:pPr rtl="0"/>
          <a:r>
            <a:rPr lang="es-CO" smtClean="0"/>
            <a:t>Los principales problemas que afirman tener son: tramitología, cantidad de intermediarios, tiempo de los procesos y la seguridad.</a:t>
          </a:r>
          <a:endParaRPr lang="es-ES"/>
        </a:p>
      </dgm:t>
    </dgm:pt>
    <dgm:pt modelId="{4D5DA7D4-8600-48C5-B515-F978DEC4B93D}" type="parTrans" cxnId="{6B077A17-17E0-4FC0-AFEC-5E092906DC36}">
      <dgm:prSet/>
      <dgm:spPr/>
      <dgm:t>
        <a:bodyPr/>
        <a:lstStyle/>
        <a:p>
          <a:endParaRPr lang="es-ES"/>
        </a:p>
      </dgm:t>
    </dgm:pt>
    <dgm:pt modelId="{5E770EDD-050A-44A4-B89C-D7E5B2A85832}" type="sibTrans" cxnId="{6B077A17-17E0-4FC0-AFEC-5E092906DC36}">
      <dgm:prSet/>
      <dgm:spPr/>
      <dgm:t>
        <a:bodyPr/>
        <a:lstStyle/>
        <a:p>
          <a:endParaRPr lang="es-ES"/>
        </a:p>
      </dgm:t>
    </dgm:pt>
    <dgm:pt modelId="{1A930408-B278-4C32-B47B-B97B1FFD8CDD}">
      <dgm:prSet/>
      <dgm:spPr/>
      <dgm:t>
        <a:bodyPr/>
        <a:lstStyle/>
        <a:p>
          <a:pPr rtl="0"/>
          <a:r>
            <a:rPr lang="es-CO" dirty="0" smtClean="0"/>
            <a:t>El 71% afirma que hace falta acompañamiento en el proceso de venta.</a:t>
          </a:r>
          <a:endParaRPr lang="es-ES" dirty="0"/>
        </a:p>
      </dgm:t>
    </dgm:pt>
    <dgm:pt modelId="{A23B6752-888E-45CF-BA99-5B5F0C019A52}" type="parTrans" cxnId="{A3C43BCE-8E6A-4322-B30A-7719FDAF81B2}">
      <dgm:prSet/>
      <dgm:spPr/>
      <dgm:t>
        <a:bodyPr/>
        <a:lstStyle/>
        <a:p>
          <a:endParaRPr lang="es-ES"/>
        </a:p>
      </dgm:t>
    </dgm:pt>
    <dgm:pt modelId="{B5C0CA9F-114C-4BA7-AED7-B81582F14180}" type="sibTrans" cxnId="{A3C43BCE-8E6A-4322-B30A-7719FDAF81B2}">
      <dgm:prSet/>
      <dgm:spPr/>
      <dgm:t>
        <a:bodyPr/>
        <a:lstStyle/>
        <a:p>
          <a:endParaRPr lang="es-ES"/>
        </a:p>
      </dgm:t>
    </dgm:pt>
    <dgm:pt modelId="{1358E35F-C693-4BB3-ACE7-BED0EF43AA9F}">
      <dgm:prSet/>
      <dgm:spPr/>
      <dgm:t>
        <a:bodyPr/>
        <a:lstStyle/>
        <a:p>
          <a:pPr rtl="0"/>
          <a:r>
            <a:rPr lang="es-CO" dirty="0" smtClean="0"/>
            <a:t>Al 86% la llama la atención la propuesta de SUBASTAYA.</a:t>
          </a:r>
          <a:endParaRPr lang="es-ES" dirty="0"/>
        </a:p>
      </dgm:t>
    </dgm:pt>
    <dgm:pt modelId="{05668F28-D91C-456A-ADC8-60ADAE3261C2}" type="parTrans" cxnId="{1F806C66-1CBD-4CA7-B0E4-7E7110700B01}">
      <dgm:prSet/>
      <dgm:spPr/>
      <dgm:t>
        <a:bodyPr/>
        <a:lstStyle/>
        <a:p>
          <a:endParaRPr lang="es-ES"/>
        </a:p>
      </dgm:t>
    </dgm:pt>
    <dgm:pt modelId="{4EDAE353-88F5-423C-B0D0-91601D5ACC4F}" type="sibTrans" cxnId="{1F806C66-1CBD-4CA7-B0E4-7E7110700B01}">
      <dgm:prSet/>
      <dgm:spPr/>
      <dgm:t>
        <a:bodyPr/>
        <a:lstStyle/>
        <a:p>
          <a:endParaRPr lang="es-ES"/>
        </a:p>
      </dgm:t>
    </dgm:pt>
    <dgm:pt modelId="{F2593039-0146-4A80-A7E3-CC2C7DAF4949}">
      <dgm:prSet/>
      <dgm:spPr/>
      <dgm:t>
        <a:bodyPr/>
        <a:lstStyle/>
        <a:p>
          <a:pPr rtl="0"/>
          <a:r>
            <a:rPr lang="es-ES_tradnl" smtClean="0"/>
            <a:t>El 43% de las personas estaría dispuesto a colocar su inmueble en una subasta por un valor inicial del 70%, mientras que el otro 57,1% no estaría dispuesto, ellos elegirían el precio inicial de apertura.</a:t>
          </a:r>
          <a:endParaRPr lang="es-ES"/>
        </a:p>
      </dgm:t>
    </dgm:pt>
    <dgm:pt modelId="{4C0F1DA9-1AEC-4674-8D0A-7B29BE282895}" type="parTrans" cxnId="{4A65E8D0-B479-44B4-B6E0-7B93C27482C5}">
      <dgm:prSet/>
      <dgm:spPr/>
      <dgm:t>
        <a:bodyPr/>
        <a:lstStyle/>
        <a:p>
          <a:endParaRPr lang="es-ES"/>
        </a:p>
      </dgm:t>
    </dgm:pt>
    <dgm:pt modelId="{CA065495-A9C9-42A6-8D66-F78153CEE4F8}" type="sibTrans" cxnId="{4A65E8D0-B479-44B4-B6E0-7B93C27482C5}">
      <dgm:prSet/>
      <dgm:spPr/>
      <dgm:t>
        <a:bodyPr/>
        <a:lstStyle/>
        <a:p>
          <a:endParaRPr lang="es-ES"/>
        </a:p>
      </dgm:t>
    </dgm:pt>
    <dgm:pt modelId="{FDDC8419-E2BA-49EF-A7E6-0FF4C7C643A4}">
      <dgm:prSet/>
      <dgm:spPr/>
      <dgm:t>
        <a:bodyPr/>
        <a:lstStyle/>
        <a:p>
          <a:pPr rtl="0"/>
          <a:r>
            <a:rPr lang="es-CO" smtClean="0"/>
            <a:t>Instrumento: encuesta online, a 7 compradores y vendedores, 3 proveedores de tecnología, 2 empresarios y 1 avaluador de inmuebles.</a:t>
          </a:r>
          <a:endParaRPr lang="es-ES"/>
        </a:p>
      </dgm:t>
    </dgm:pt>
    <dgm:pt modelId="{B6C1CF17-0D64-4173-A5A2-FD0D2DE934D0}" type="parTrans" cxnId="{5841A6B5-8092-4CAD-A73C-E677F9FEC691}">
      <dgm:prSet/>
      <dgm:spPr/>
      <dgm:t>
        <a:bodyPr/>
        <a:lstStyle/>
        <a:p>
          <a:endParaRPr lang="es-ES"/>
        </a:p>
      </dgm:t>
    </dgm:pt>
    <dgm:pt modelId="{92A03BB6-7077-4DCA-9527-95E56ECBD40A}" type="sibTrans" cxnId="{5841A6B5-8092-4CAD-A73C-E677F9FEC691}">
      <dgm:prSet/>
      <dgm:spPr/>
      <dgm:t>
        <a:bodyPr/>
        <a:lstStyle/>
        <a:p>
          <a:endParaRPr lang="es-ES"/>
        </a:p>
      </dgm:t>
    </dgm:pt>
    <dgm:pt modelId="{9C82D29E-209A-4988-BBD5-F654F9165E25}">
      <dgm:prSet/>
      <dgm:spPr/>
      <dgm:t>
        <a:bodyPr/>
        <a:lstStyle/>
        <a:p>
          <a:pPr rtl="0"/>
          <a:endParaRPr lang="es-ES" dirty="0"/>
        </a:p>
      </dgm:t>
    </dgm:pt>
    <dgm:pt modelId="{1CEE4E84-9868-49C0-9B88-50C51DD2E86A}" type="parTrans" cxnId="{ABAC4D7D-4FD2-4573-8510-817654594184}">
      <dgm:prSet/>
      <dgm:spPr/>
      <dgm:t>
        <a:bodyPr/>
        <a:lstStyle/>
        <a:p>
          <a:endParaRPr lang="es-ES"/>
        </a:p>
      </dgm:t>
    </dgm:pt>
    <dgm:pt modelId="{478AD836-DE08-4604-A254-8CF57B890901}" type="sibTrans" cxnId="{ABAC4D7D-4FD2-4573-8510-817654594184}">
      <dgm:prSet/>
      <dgm:spPr/>
      <dgm:t>
        <a:bodyPr/>
        <a:lstStyle/>
        <a:p>
          <a:endParaRPr lang="es-ES"/>
        </a:p>
      </dgm:t>
    </dgm:pt>
    <dgm:pt modelId="{0188F39B-926F-43DF-85A2-6C961632409F}">
      <dgm:prSet/>
      <dgm:spPr/>
      <dgm:t>
        <a:bodyPr/>
        <a:lstStyle/>
        <a:p>
          <a:pPr rtl="0"/>
          <a:endParaRPr lang="es-ES" dirty="0"/>
        </a:p>
      </dgm:t>
    </dgm:pt>
    <dgm:pt modelId="{6C573309-DB3C-42C9-B546-6D10D4D198F0}" type="parTrans" cxnId="{6548B60C-BD5D-430D-AFDD-6E3F545DAB08}">
      <dgm:prSet/>
      <dgm:spPr/>
      <dgm:t>
        <a:bodyPr/>
        <a:lstStyle/>
        <a:p>
          <a:endParaRPr lang="es-ES"/>
        </a:p>
      </dgm:t>
    </dgm:pt>
    <dgm:pt modelId="{00AA5629-61AD-4A9C-9917-8714E5F32533}" type="sibTrans" cxnId="{6548B60C-BD5D-430D-AFDD-6E3F545DAB08}">
      <dgm:prSet/>
      <dgm:spPr/>
      <dgm:t>
        <a:bodyPr/>
        <a:lstStyle/>
        <a:p>
          <a:endParaRPr lang="es-ES"/>
        </a:p>
      </dgm:t>
    </dgm:pt>
    <dgm:pt modelId="{C860A815-44FF-4AFB-BC1E-51C2F49CF012}" type="pres">
      <dgm:prSet presAssocID="{E68F2C37-7C51-4B28-A0C9-A733B56334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A7C1C0A-0E57-4F26-91AA-EC6762AE1A52}" type="pres">
      <dgm:prSet presAssocID="{6AC69E62-EE5F-4E9D-852C-519B1414106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1270A5-3419-4903-9A84-7DFAEE6FBC22}" type="pres">
      <dgm:prSet presAssocID="{6AC69E62-EE5F-4E9D-852C-519B1414106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1BB64A-71EB-4BA4-ABA6-55871AF8F099}" type="pres">
      <dgm:prSet presAssocID="{FE077ACA-9146-492C-92CE-F181F6B22B4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C2F4D9-427D-4F6F-AB8D-32301BC60CF8}" type="pres">
      <dgm:prSet presAssocID="{FE077ACA-9146-492C-92CE-F181F6B22B4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76C217-D153-42A7-B777-4467856959A5}" type="pres">
      <dgm:prSet presAssocID="{FDDC8419-E2BA-49EF-A7E6-0FF4C7C643A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6D175A3-129C-4E5D-B8B9-305DD8BE5AD6}" type="presOf" srcId="{FE077ACA-9146-492C-92CE-F181F6B22B41}" destId="{F61BB64A-71EB-4BA4-ABA6-55871AF8F099}" srcOrd="0" destOrd="0" presId="urn:microsoft.com/office/officeart/2005/8/layout/vList2"/>
    <dgm:cxn modelId="{4A65E8D0-B479-44B4-B6E0-7B93C27482C5}" srcId="{FE077ACA-9146-492C-92CE-F181F6B22B41}" destId="{F2593039-0146-4A80-A7E3-CC2C7DAF4949}" srcOrd="4" destOrd="0" parTransId="{4C0F1DA9-1AEC-4674-8D0A-7B29BE282895}" sibTransId="{CA065495-A9C9-42A6-8D66-F78153CEE4F8}"/>
    <dgm:cxn modelId="{10357535-F8D7-4AEC-81A5-76950902F070}" type="presOf" srcId="{0188F39B-926F-43DF-85A2-6C961632409F}" destId="{1E1270A5-3419-4903-9A84-7DFAEE6FBC22}" srcOrd="0" destOrd="0" presId="urn:microsoft.com/office/officeart/2005/8/layout/vList2"/>
    <dgm:cxn modelId="{EA01F103-E92C-4EDA-AE9E-D46552EAD71E}" srcId="{6AC69E62-EE5F-4E9D-852C-519B14141068}" destId="{EA8DF6F6-9781-42ED-94E7-96D1FEF04C90}" srcOrd="1" destOrd="0" parTransId="{E1D2EA62-16BA-45F9-A2EC-8D3BB7D011B2}" sibTransId="{3F8624F7-97D2-4C68-9C69-618D77C03957}"/>
    <dgm:cxn modelId="{227E8455-F5F2-41DE-87A1-AFE29395D56D}" type="presOf" srcId="{F2593039-0146-4A80-A7E3-CC2C7DAF4949}" destId="{D8C2F4D9-427D-4F6F-AB8D-32301BC60CF8}" srcOrd="0" destOrd="4" presId="urn:microsoft.com/office/officeart/2005/8/layout/vList2"/>
    <dgm:cxn modelId="{D0C466CC-D727-4267-A9CB-C98B0BDA3D23}" type="presOf" srcId="{1A930408-B278-4C32-B47B-B97B1FFD8CDD}" destId="{D8C2F4D9-427D-4F6F-AB8D-32301BC60CF8}" srcOrd="0" destOrd="2" presId="urn:microsoft.com/office/officeart/2005/8/layout/vList2"/>
    <dgm:cxn modelId="{ABAC4D7D-4FD2-4573-8510-817654594184}" srcId="{6AC69E62-EE5F-4E9D-852C-519B14141068}" destId="{9C82D29E-209A-4988-BBD5-F654F9165E25}" srcOrd="2" destOrd="0" parTransId="{1CEE4E84-9868-49C0-9B88-50C51DD2E86A}" sibTransId="{478AD836-DE08-4604-A254-8CF57B890901}"/>
    <dgm:cxn modelId="{3DA92183-C3BC-4324-8DC5-D0D86750010A}" srcId="{FE077ACA-9146-492C-92CE-F181F6B22B41}" destId="{8EAD2E40-3AE6-4833-B617-54E869999A92}" srcOrd="0" destOrd="0" parTransId="{FE85BB0E-8FEA-4BE5-8752-517456B7D122}" sibTransId="{E0FC9110-5258-409C-B97B-0D558A33A6E1}"/>
    <dgm:cxn modelId="{6548B60C-BD5D-430D-AFDD-6E3F545DAB08}" srcId="{6AC69E62-EE5F-4E9D-852C-519B14141068}" destId="{0188F39B-926F-43DF-85A2-6C961632409F}" srcOrd="0" destOrd="0" parTransId="{6C573309-DB3C-42C9-B546-6D10D4D198F0}" sibTransId="{00AA5629-61AD-4A9C-9917-8714E5F32533}"/>
    <dgm:cxn modelId="{5841A6B5-8092-4CAD-A73C-E677F9FEC691}" srcId="{E68F2C37-7C51-4B28-A0C9-A733B5633402}" destId="{FDDC8419-E2BA-49EF-A7E6-0FF4C7C643A4}" srcOrd="2" destOrd="0" parTransId="{B6C1CF17-0D64-4173-A5A2-FD0D2DE934D0}" sibTransId="{92A03BB6-7077-4DCA-9527-95E56ECBD40A}"/>
    <dgm:cxn modelId="{7EE84A79-06A5-4F20-AD6A-127F364DB5A7}" srcId="{E68F2C37-7C51-4B28-A0C9-A733B5633402}" destId="{6AC69E62-EE5F-4E9D-852C-519B14141068}" srcOrd="0" destOrd="0" parTransId="{11523946-73AB-4826-915D-84270FC36BFC}" sibTransId="{7E67F31D-D57D-411E-B911-E6DA75E031EC}"/>
    <dgm:cxn modelId="{2F61A9A6-4E95-4689-9D95-12ABEA8411CC}" type="presOf" srcId="{6AC69E62-EE5F-4E9D-852C-519B14141068}" destId="{2A7C1C0A-0E57-4F26-91AA-EC6762AE1A52}" srcOrd="0" destOrd="0" presId="urn:microsoft.com/office/officeart/2005/8/layout/vList2"/>
    <dgm:cxn modelId="{BEB5B87C-0686-4F16-92F9-A60931ED3D38}" type="presOf" srcId="{9C82D29E-209A-4988-BBD5-F654F9165E25}" destId="{1E1270A5-3419-4903-9A84-7DFAEE6FBC22}" srcOrd="0" destOrd="2" presId="urn:microsoft.com/office/officeart/2005/8/layout/vList2"/>
    <dgm:cxn modelId="{03396B8D-71FB-4D9C-A197-DDC80D1F3C15}" type="presOf" srcId="{8EAD2E40-3AE6-4833-B617-54E869999A92}" destId="{D8C2F4D9-427D-4F6F-AB8D-32301BC60CF8}" srcOrd="0" destOrd="0" presId="urn:microsoft.com/office/officeart/2005/8/layout/vList2"/>
    <dgm:cxn modelId="{C7FFA812-B600-4A9C-A6A9-391F769B3F95}" type="presOf" srcId="{AAAD9EF9-74CE-4932-A144-F63C4B1C8B67}" destId="{D8C2F4D9-427D-4F6F-AB8D-32301BC60CF8}" srcOrd="0" destOrd="1" presId="urn:microsoft.com/office/officeart/2005/8/layout/vList2"/>
    <dgm:cxn modelId="{A142225E-863D-4BE6-B690-B70618784FD7}" type="presOf" srcId="{E68F2C37-7C51-4B28-A0C9-A733B5633402}" destId="{C860A815-44FF-4AFB-BC1E-51C2F49CF012}" srcOrd="0" destOrd="0" presId="urn:microsoft.com/office/officeart/2005/8/layout/vList2"/>
    <dgm:cxn modelId="{A3C43BCE-8E6A-4322-B30A-7719FDAF81B2}" srcId="{FE077ACA-9146-492C-92CE-F181F6B22B41}" destId="{1A930408-B278-4C32-B47B-B97B1FFD8CDD}" srcOrd="2" destOrd="0" parTransId="{A23B6752-888E-45CF-BA99-5B5F0C019A52}" sibTransId="{B5C0CA9F-114C-4BA7-AED7-B81582F14180}"/>
    <dgm:cxn modelId="{C47A5F70-88E8-4C8C-821D-9D6508619108}" type="presOf" srcId="{1358E35F-C693-4BB3-ACE7-BED0EF43AA9F}" destId="{D8C2F4D9-427D-4F6F-AB8D-32301BC60CF8}" srcOrd="0" destOrd="3" presId="urn:microsoft.com/office/officeart/2005/8/layout/vList2"/>
    <dgm:cxn modelId="{6B077A17-17E0-4FC0-AFEC-5E092906DC36}" srcId="{FE077ACA-9146-492C-92CE-F181F6B22B41}" destId="{AAAD9EF9-74CE-4932-A144-F63C4B1C8B67}" srcOrd="1" destOrd="0" parTransId="{4D5DA7D4-8600-48C5-B515-F978DEC4B93D}" sibTransId="{5E770EDD-050A-44A4-B89C-D7E5B2A85832}"/>
    <dgm:cxn modelId="{F45C5700-35AD-4BE6-90D6-DD7D35ECC6BF}" type="presOf" srcId="{EA8DF6F6-9781-42ED-94E7-96D1FEF04C90}" destId="{1E1270A5-3419-4903-9A84-7DFAEE6FBC22}" srcOrd="0" destOrd="1" presId="urn:microsoft.com/office/officeart/2005/8/layout/vList2"/>
    <dgm:cxn modelId="{5EA1210B-998C-4016-BD21-9705EF3CE179}" type="presOf" srcId="{FDDC8419-E2BA-49EF-A7E6-0FF4C7C643A4}" destId="{9576C217-D153-42A7-B777-4467856959A5}" srcOrd="0" destOrd="0" presId="urn:microsoft.com/office/officeart/2005/8/layout/vList2"/>
    <dgm:cxn modelId="{1F806C66-1CBD-4CA7-B0E4-7E7110700B01}" srcId="{FE077ACA-9146-492C-92CE-F181F6B22B41}" destId="{1358E35F-C693-4BB3-ACE7-BED0EF43AA9F}" srcOrd="3" destOrd="0" parTransId="{05668F28-D91C-456A-ADC8-60ADAE3261C2}" sibTransId="{4EDAE353-88F5-423C-B0D0-91601D5ACC4F}"/>
    <dgm:cxn modelId="{E6680127-E924-4F95-92CD-4DAEF36AE562}" srcId="{E68F2C37-7C51-4B28-A0C9-A733B5633402}" destId="{FE077ACA-9146-492C-92CE-F181F6B22B41}" srcOrd="1" destOrd="0" parTransId="{8B92458A-B1DE-44B6-A075-A6F5E0A827B8}" sibTransId="{D262421B-1350-4F6F-9416-82C479B43768}"/>
    <dgm:cxn modelId="{ECC241D1-918B-4493-806C-0874BC73EC88}" type="presParOf" srcId="{C860A815-44FF-4AFB-BC1E-51C2F49CF012}" destId="{2A7C1C0A-0E57-4F26-91AA-EC6762AE1A52}" srcOrd="0" destOrd="0" presId="urn:microsoft.com/office/officeart/2005/8/layout/vList2"/>
    <dgm:cxn modelId="{E5B0F143-FE77-4DBC-9FDA-002D0246C771}" type="presParOf" srcId="{C860A815-44FF-4AFB-BC1E-51C2F49CF012}" destId="{1E1270A5-3419-4903-9A84-7DFAEE6FBC22}" srcOrd="1" destOrd="0" presId="urn:microsoft.com/office/officeart/2005/8/layout/vList2"/>
    <dgm:cxn modelId="{73A07F3D-7EA6-4C81-B27F-0DB6FD3E6A3F}" type="presParOf" srcId="{C860A815-44FF-4AFB-BC1E-51C2F49CF012}" destId="{F61BB64A-71EB-4BA4-ABA6-55871AF8F099}" srcOrd="2" destOrd="0" presId="urn:microsoft.com/office/officeart/2005/8/layout/vList2"/>
    <dgm:cxn modelId="{4D90A1CC-C884-43E2-AF43-28A7A738FD3A}" type="presParOf" srcId="{C860A815-44FF-4AFB-BC1E-51C2F49CF012}" destId="{D8C2F4D9-427D-4F6F-AB8D-32301BC60CF8}" srcOrd="3" destOrd="0" presId="urn:microsoft.com/office/officeart/2005/8/layout/vList2"/>
    <dgm:cxn modelId="{274B05E2-4C14-443C-9E5B-1898882FB056}" type="presParOf" srcId="{C860A815-44FF-4AFB-BC1E-51C2F49CF012}" destId="{9576C217-D153-42A7-B777-4467856959A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FE552A-3412-4494-8335-8C48EEDE5D49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1B330EBA-4CAF-4D38-9CE9-54289F1A3573}">
      <dgm:prSet custT="1"/>
      <dgm:spPr/>
      <dgm:t>
        <a:bodyPr/>
        <a:lstStyle/>
        <a:p>
          <a:pPr rtl="0"/>
          <a:r>
            <a:rPr lang="es-ES" sz="2800" smtClean="0"/>
            <a:t>*Venta de inmueble en subasta online 1%</a:t>
          </a:r>
          <a:endParaRPr lang="es-ES" sz="2800"/>
        </a:p>
      </dgm:t>
    </dgm:pt>
    <dgm:pt modelId="{6DA84BED-903A-4F36-95F9-E6C13A1CBEAC}" type="parTrans" cxnId="{F29ECECB-03E4-4FFA-B8EB-C35148AE4600}">
      <dgm:prSet/>
      <dgm:spPr/>
      <dgm:t>
        <a:bodyPr/>
        <a:lstStyle/>
        <a:p>
          <a:endParaRPr lang="es-ES" sz="2800"/>
        </a:p>
      </dgm:t>
    </dgm:pt>
    <dgm:pt modelId="{0EEE6D3A-9ED8-421A-AB4D-3F0924E0AAC2}" type="sibTrans" cxnId="{F29ECECB-03E4-4FFA-B8EB-C35148AE4600}">
      <dgm:prSet/>
      <dgm:spPr/>
      <dgm:t>
        <a:bodyPr/>
        <a:lstStyle/>
        <a:p>
          <a:endParaRPr lang="es-ES" sz="2800"/>
        </a:p>
      </dgm:t>
    </dgm:pt>
    <dgm:pt modelId="{886B0937-EF4A-41CD-91C6-A1D4C61A4F65}">
      <dgm:prSet custT="1"/>
      <dgm:spPr/>
      <dgm:t>
        <a:bodyPr/>
        <a:lstStyle/>
        <a:p>
          <a:pPr rtl="0"/>
          <a:r>
            <a:rPr lang="es-ES" sz="2800" dirty="0" smtClean="0"/>
            <a:t>*Avalúos 0.33% del valor comercial.</a:t>
          </a:r>
          <a:endParaRPr lang="es-ES" sz="2800" dirty="0"/>
        </a:p>
      </dgm:t>
    </dgm:pt>
    <dgm:pt modelId="{6759568B-5005-4C54-952C-FD6818E88A39}" type="parTrans" cxnId="{FDC0C50C-8877-45EF-B72E-8E4C2D2CB22D}">
      <dgm:prSet/>
      <dgm:spPr/>
      <dgm:t>
        <a:bodyPr/>
        <a:lstStyle/>
        <a:p>
          <a:endParaRPr lang="es-ES" sz="2800"/>
        </a:p>
      </dgm:t>
    </dgm:pt>
    <dgm:pt modelId="{AFC22BD2-46D9-4EFC-B119-3B92B4A22D56}" type="sibTrans" cxnId="{FDC0C50C-8877-45EF-B72E-8E4C2D2CB22D}">
      <dgm:prSet/>
      <dgm:spPr/>
      <dgm:t>
        <a:bodyPr/>
        <a:lstStyle/>
        <a:p>
          <a:endParaRPr lang="es-ES" sz="2800"/>
        </a:p>
      </dgm:t>
    </dgm:pt>
    <dgm:pt modelId="{8423888E-AA3E-459D-8C10-57EDA9929087}">
      <dgm:prSet custT="1"/>
      <dgm:spPr/>
      <dgm:t>
        <a:bodyPr/>
        <a:lstStyle/>
        <a:p>
          <a:pPr rtl="0"/>
          <a:r>
            <a:rPr lang="es-ES" sz="2800" smtClean="0"/>
            <a:t>*Avalúo, estudio de títulos y tramites ante notaria urbano: 3%.</a:t>
          </a:r>
          <a:endParaRPr lang="es-ES" sz="2800"/>
        </a:p>
      </dgm:t>
    </dgm:pt>
    <dgm:pt modelId="{40714268-8D31-4EA2-B678-22E9FB8866AC}" type="parTrans" cxnId="{CF1906CA-8C3A-47EE-BF2D-A2F7BE28DE7E}">
      <dgm:prSet/>
      <dgm:spPr/>
      <dgm:t>
        <a:bodyPr/>
        <a:lstStyle/>
        <a:p>
          <a:endParaRPr lang="es-ES" sz="2800"/>
        </a:p>
      </dgm:t>
    </dgm:pt>
    <dgm:pt modelId="{323B0631-28C2-432D-B463-2252CDEA6834}" type="sibTrans" cxnId="{CF1906CA-8C3A-47EE-BF2D-A2F7BE28DE7E}">
      <dgm:prSet/>
      <dgm:spPr/>
      <dgm:t>
        <a:bodyPr/>
        <a:lstStyle/>
        <a:p>
          <a:endParaRPr lang="es-ES" sz="2800"/>
        </a:p>
      </dgm:t>
    </dgm:pt>
    <dgm:pt modelId="{65A79ADC-B8F8-414C-951E-295ED9E416CF}">
      <dgm:prSet custT="1"/>
      <dgm:spPr/>
      <dgm:t>
        <a:bodyPr/>
        <a:lstStyle/>
        <a:p>
          <a:pPr rtl="0"/>
          <a:r>
            <a:rPr lang="es-ES" sz="2800" smtClean="0"/>
            <a:t>*Avalúo, estudio de títulos y tramites ante notaria rural: 5%.</a:t>
          </a:r>
          <a:endParaRPr lang="es-ES" sz="2800"/>
        </a:p>
      </dgm:t>
    </dgm:pt>
    <dgm:pt modelId="{D74919FD-8388-4853-9275-56D1A7FF8152}" type="parTrans" cxnId="{3ABF8084-013F-4761-89F6-4E37A2668B2F}">
      <dgm:prSet/>
      <dgm:spPr/>
      <dgm:t>
        <a:bodyPr/>
        <a:lstStyle/>
        <a:p>
          <a:endParaRPr lang="es-ES" sz="2800"/>
        </a:p>
      </dgm:t>
    </dgm:pt>
    <dgm:pt modelId="{F2D5F65C-9A8F-4C7B-A398-42305351FDB0}" type="sibTrans" cxnId="{3ABF8084-013F-4761-89F6-4E37A2668B2F}">
      <dgm:prSet/>
      <dgm:spPr/>
      <dgm:t>
        <a:bodyPr/>
        <a:lstStyle/>
        <a:p>
          <a:endParaRPr lang="es-ES" sz="2800"/>
        </a:p>
      </dgm:t>
    </dgm:pt>
    <dgm:pt modelId="{6C3FFAB2-734C-48E3-8290-FBB40D625957}" type="pres">
      <dgm:prSet presAssocID="{17FE552A-3412-4494-8335-8C48EEDE5D4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C37BFBA4-D126-49FA-BE2C-9E0ACDF5E00F}" type="pres">
      <dgm:prSet presAssocID="{1B330EBA-4CAF-4D38-9CE9-54289F1A3573}" presName="vertOne" presStyleCnt="0"/>
      <dgm:spPr/>
    </dgm:pt>
    <dgm:pt modelId="{44A54F5E-70DB-4478-9F14-11909D027869}" type="pres">
      <dgm:prSet presAssocID="{1B330EBA-4CAF-4D38-9CE9-54289F1A3573}" presName="txOne" presStyleLbl="node0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2605CEF-97EF-47A6-BFE9-A3CFC646E559}" type="pres">
      <dgm:prSet presAssocID="{1B330EBA-4CAF-4D38-9CE9-54289F1A3573}" presName="horzOne" presStyleCnt="0"/>
      <dgm:spPr/>
    </dgm:pt>
    <dgm:pt modelId="{EAEB29F2-718D-4E9A-8738-7C9E12652653}" type="pres">
      <dgm:prSet presAssocID="{0EEE6D3A-9ED8-421A-AB4D-3F0924E0AAC2}" presName="sibSpaceOne" presStyleCnt="0"/>
      <dgm:spPr/>
    </dgm:pt>
    <dgm:pt modelId="{B2F696D3-AEDA-40BE-A3D1-3208ED30A7A2}" type="pres">
      <dgm:prSet presAssocID="{886B0937-EF4A-41CD-91C6-A1D4C61A4F65}" presName="vertOne" presStyleCnt="0"/>
      <dgm:spPr/>
    </dgm:pt>
    <dgm:pt modelId="{21C7CE67-820D-47DF-8A1E-8E3E64A83546}" type="pres">
      <dgm:prSet presAssocID="{886B0937-EF4A-41CD-91C6-A1D4C61A4F65}" presName="txOne" presStyleLbl="node0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C07AEC2-22AD-4E06-A6C4-6B98CD7D7F49}" type="pres">
      <dgm:prSet presAssocID="{886B0937-EF4A-41CD-91C6-A1D4C61A4F65}" presName="horzOne" presStyleCnt="0"/>
      <dgm:spPr/>
    </dgm:pt>
    <dgm:pt modelId="{2A59D68D-1011-43DF-8B4A-5F81493BA684}" type="pres">
      <dgm:prSet presAssocID="{AFC22BD2-46D9-4EFC-B119-3B92B4A22D56}" presName="sibSpaceOne" presStyleCnt="0"/>
      <dgm:spPr/>
    </dgm:pt>
    <dgm:pt modelId="{C5F23C26-3D51-455C-B23F-E1FB5AB30B9F}" type="pres">
      <dgm:prSet presAssocID="{8423888E-AA3E-459D-8C10-57EDA9929087}" presName="vertOne" presStyleCnt="0"/>
      <dgm:spPr/>
    </dgm:pt>
    <dgm:pt modelId="{99735C5E-8545-4E01-89ED-C75A22586880}" type="pres">
      <dgm:prSet presAssocID="{8423888E-AA3E-459D-8C10-57EDA9929087}" presName="txOne" presStyleLbl="node0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6C726B2-1443-4E07-8BBD-0C2D91E51B24}" type="pres">
      <dgm:prSet presAssocID="{8423888E-AA3E-459D-8C10-57EDA9929087}" presName="horzOne" presStyleCnt="0"/>
      <dgm:spPr/>
    </dgm:pt>
    <dgm:pt modelId="{BA55D46B-F65A-4318-B7C1-0D51AB732772}" type="pres">
      <dgm:prSet presAssocID="{323B0631-28C2-432D-B463-2252CDEA6834}" presName="sibSpaceOne" presStyleCnt="0"/>
      <dgm:spPr/>
    </dgm:pt>
    <dgm:pt modelId="{E8CA1A02-9108-41FA-8782-C698FF2FC937}" type="pres">
      <dgm:prSet presAssocID="{65A79ADC-B8F8-414C-951E-295ED9E416CF}" presName="vertOne" presStyleCnt="0"/>
      <dgm:spPr/>
    </dgm:pt>
    <dgm:pt modelId="{55C006D3-149E-4DFF-8455-3BDDB27EC766}" type="pres">
      <dgm:prSet presAssocID="{65A79ADC-B8F8-414C-951E-295ED9E416CF}" presName="txOne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53486AA-7D09-4BB4-8A47-60BF97573854}" type="pres">
      <dgm:prSet presAssocID="{65A79ADC-B8F8-414C-951E-295ED9E416CF}" presName="horzOne" presStyleCnt="0"/>
      <dgm:spPr/>
    </dgm:pt>
  </dgm:ptLst>
  <dgm:cxnLst>
    <dgm:cxn modelId="{2F5097BD-986B-4485-B44F-0744346B6533}" type="presOf" srcId="{886B0937-EF4A-41CD-91C6-A1D4C61A4F65}" destId="{21C7CE67-820D-47DF-8A1E-8E3E64A83546}" srcOrd="0" destOrd="0" presId="urn:microsoft.com/office/officeart/2005/8/layout/hierarchy4"/>
    <dgm:cxn modelId="{3ABF8084-013F-4761-89F6-4E37A2668B2F}" srcId="{17FE552A-3412-4494-8335-8C48EEDE5D49}" destId="{65A79ADC-B8F8-414C-951E-295ED9E416CF}" srcOrd="3" destOrd="0" parTransId="{D74919FD-8388-4853-9275-56D1A7FF8152}" sibTransId="{F2D5F65C-9A8F-4C7B-A398-42305351FDB0}"/>
    <dgm:cxn modelId="{1AB8B185-58DA-4E30-BC3B-F6DE502DF86A}" type="presOf" srcId="{8423888E-AA3E-459D-8C10-57EDA9929087}" destId="{99735C5E-8545-4E01-89ED-C75A22586880}" srcOrd="0" destOrd="0" presId="urn:microsoft.com/office/officeart/2005/8/layout/hierarchy4"/>
    <dgm:cxn modelId="{E78A9DF2-FE1A-4F26-BD08-F5D90190AF48}" type="presOf" srcId="{1B330EBA-4CAF-4D38-9CE9-54289F1A3573}" destId="{44A54F5E-70DB-4478-9F14-11909D027869}" srcOrd="0" destOrd="0" presId="urn:microsoft.com/office/officeart/2005/8/layout/hierarchy4"/>
    <dgm:cxn modelId="{CF1906CA-8C3A-47EE-BF2D-A2F7BE28DE7E}" srcId="{17FE552A-3412-4494-8335-8C48EEDE5D49}" destId="{8423888E-AA3E-459D-8C10-57EDA9929087}" srcOrd="2" destOrd="0" parTransId="{40714268-8D31-4EA2-B678-22E9FB8866AC}" sibTransId="{323B0631-28C2-432D-B463-2252CDEA6834}"/>
    <dgm:cxn modelId="{8BBD5422-375C-41B5-A1FE-758190515686}" type="presOf" srcId="{65A79ADC-B8F8-414C-951E-295ED9E416CF}" destId="{55C006D3-149E-4DFF-8455-3BDDB27EC766}" srcOrd="0" destOrd="0" presId="urn:microsoft.com/office/officeart/2005/8/layout/hierarchy4"/>
    <dgm:cxn modelId="{F6CB06A3-34A8-421B-A267-7B7A0D5A12CA}" type="presOf" srcId="{17FE552A-3412-4494-8335-8C48EEDE5D49}" destId="{6C3FFAB2-734C-48E3-8290-FBB40D625957}" srcOrd="0" destOrd="0" presId="urn:microsoft.com/office/officeart/2005/8/layout/hierarchy4"/>
    <dgm:cxn modelId="{F29ECECB-03E4-4FFA-B8EB-C35148AE4600}" srcId="{17FE552A-3412-4494-8335-8C48EEDE5D49}" destId="{1B330EBA-4CAF-4D38-9CE9-54289F1A3573}" srcOrd="0" destOrd="0" parTransId="{6DA84BED-903A-4F36-95F9-E6C13A1CBEAC}" sibTransId="{0EEE6D3A-9ED8-421A-AB4D-3F0924E0AAC2}"/>
    <dgm:cxn modelId="{FDC0C50C-8877-45EF-B72E-8E4C2D2CB22D}" srcId="{17FE552A-3412-4494-8335-8C48EEDE5D49}" destId="{886B0937-EF4A-41CD-91C6-A1D4C61A4F65}" srcOrd="1" destOrd="0" parTransId="{6759568B-5005-4C54-952C-FD6818E88A39}" sibTransId="{AFC22BD2-46D9-4EFC-B119-3B92B4A22D56}"/>
    <dgm:cxn modelId="{9B02785D-8D97-49CE-BE77-7C7C99AD5B47}" type="presParOf" srcId="{6C3FFAB2-734C-48E3-8290-FBB40D625957}" destId="{C37BFBA4-D126-49FA-BE2C-9E0ACDF5E00F}" srcOrd="0" destOrd="0" presId="urn:microsoft.com/office/officeart/2005/8/layout/hierarchy4"/>
    <dgm:cxn modelId="{1581D2B7-2645-4B80-800A-8913D382D1A9}" type="presParOf" srcId="{C37BFBA4-D126-49FA-BE2C-9E0ACDF5E00F}" destId="{44A54F5E-70DB-4478-9F14-11909D027869}" srcOrd="0" destOrd="0" presId="urn:microsoft.com/office/officeart/2005/8/layout/hierarchy4"/>
    <dgm:cxn modelId="{3709C9E4-5063-4F7C-8430-61207B9CAF50}" type="presParOf" srcId="{C37BFBA4-D126-49FA-BE2C-9E0ACDF5E00F}" destId="{52605CEF-97EF-47A6-BFE9-A3CFC646E559}" srcOrd="1" destOrd="0" presId="urn:microsoft.com/office/officeart/2005/8/layout/hierarchy4"/>
    <dgm:cxn modelId="{1FD1B52A-876C-4CF8-85ED-5FDFD61CED53}" type="presParOf" srcId="{6C3FFAB2-734C-48E3-8290-FBB40D625957}" destId="{EAEB29F2-718D-4E9A-8738-7C9E12652653}" srcOrd="1" destOrd="0" presId="urn:microsoft.com/office/officeart/2005/8/layout/hierarchy4"/>
    <dgm:cxn modelId="{ACC1CCBC-1D51-4DB8-8FD2-8C2B8E3580F1}" type="presParOf" srcId="{6C3FFAB2-734C-48E3-8290-FBB40D625957}" destId="{B2F696D3-AEDA-40BE-A3D1-3208ED30A7A2}" srcOrd="2" destOrd="0" presId="urn:microsoft.com/office/officeart/2005/8/layout/hierarchy4"/>
    <dgm:cxn modelId="{11558779-63EE-44BE-8D55-59811DDFC8F5}" type="presParOf" srcId="{B2F696D3-AEDA-40BE-A3D1-3208ED30A7A2}" destId="{21C7CE67-820D-47DF-8A1E-8E3E64A83546}" srcOrd="0" destOrd="0" presId="urn:microsoft.com/office/officeart/2005/8/layout/hierarchy4"/>
    <dgm:cxn modelId="{0ACF7858-8282-475F-AD92-627B088AE65A}" type="presParOf" srcId="{B2F696D3-AEDA-40BE-A3D1-3208ED30A7A2}" destId="{7C07AEC2-22AD-4E06-A6C4-6B98CD7D7F49}" srcOrd="1" destOrd="0" presId="urn:microsoft.com/office/officeart/2005/8/layout/hierarchy4"/>
    <dgm:cxn modelId="{BA08876D-CB18-4DDC-A5AF-9985FAD97A30}" type="presParOf" srcId="{6C3FFAB2-734C-48E3-8290-FBB40D625957}" destId="{2A59D68D-1011-43DF-8B4A-5F81493BA684}" srcOrd="3" destOrd="0" presId="urn:microsoft.com/office/officeart/2005/8/layout/hierarchy4"/>
    <dgm:cxn modelId="{6B773F77-8762-4B32-B5AC-AD143867A743}" type="presParOf" srcId="{6C3FFAB2-734C-48E3-8290-FBB40D625957}" destId="{C5F23C26-3D51-455C-B23F-E1FB5AB30B9F}" srcOrd="4" destOrd="0" presId="urn:microsoft.com/office/officeart/2005/8/layout/hierarchy4"/>
    <dgm:cxn modelId="{3406D4F5-E45E-41E6-8A7D-10DF44FD151B}" type="presParOf" srcId="{C5F23C26-3D51-455C-B23F-E1FB5AB30B9F}" destId="{99735C5E-8545-4E01-89ED-C75A22586880}" srcOrd="0" destOrd="0" presId="urn:microsoft.com/office/officeart/2005/8/layout/hierarchy4"/>
    <dgm:cxn modelId="{8D72B811-0144-4267-8237-DE84B520C91F}" type="presParOf" srcId="{C5F23C26-3D51-455C-B23F-E1FB5AB30B9F}" destId="{46C726B2-1443-4E07-8BBD-0C2D91E51B24}" srcOrd="1" destOrd="0" presId="urn:microsoft.com/office/officeart/2005/8/layout/hierarchy4"/>
    <dgm:cxn modelId="{D7421C1D-C79A-4D9F-9CE4-5C8519EB8E45}" type="presParOf" srcId="{6C3FFAB2-734C-48E3-8290-FBB40D625957}" destId="{BA55D46B-F65A-4318-B7C1-0D51AB732772}" srcOrd="5" destOrd="0" presId="urn:microsoft.com/office/officeart/2005/8/layout/hierarchy4"/>
    <dgm:cxn modelId="{65956A80-0E13-4B28-8B27-7CA5AE7FEEDD}" type="presParOf" srcId="{6C3FFAB2-734C-48E3-8290-FBB40D625957}" destId="{E8CA1A02-9108-41FA-8782-C698FF2FC937}" srcOrd="6" destOrd="0" presId="urn:microsoft.com/office/officeart/2005/8/layout/hierarchy4"/>
    <dgm:cxn modelId="{7634B547-E4F3-4F62-87E8-B5DF82A8175F}" type="presParOf" srcId="{E8CA1A02-9108-41FA-8782-C698FF2FC937}" destId="{55C006D3-149E-4DFF-8455-3BDDB27EC766}" srcOrd="0" destOrd="0" presId="urn:microsoft.com/office/officeart/2005/8/layout/hierarchy4"/>
    <dgm:cxn modelId="{789CB999-164F-4787-9385-F95C7AACBFB0}" type="presParOf" srcId="{E8CA1A02-9108-41FA-8782-C698FF2FC937}" destId="{353486AA-7D09-4BB4-8A47-60BF9757385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C8427-04E8-41B9-8AF2-13BF23965F94}">
      <dsp:nvSpPr>
        <dsp:cNvPr id="0" name=""/>
        <dsp:cNvSpPr/>
      </dsp:nvSpPr>
      <dsp:spPr>
        <a:xfrm>
          <a:off x="0" y="32316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smtClean="0"/>
            <a:t>No sé cuanto tiempo va a tardar, meses, años….</a:t>
          </a:r>
          <a:endParaRPr lang="es-ES" sz="2000" kern="1200"/>
        </a:p>
      </dsp:txBody>
      <dsp:txXfrm>
        <a:off x="23417" y="55733"/>
        <a:ext cx="10468766" cy="432866"/>
      </dsp:txXfrm>
    </dsp:sp>
    <dsp:sp modelId="{BDFCD990-35FA-4982-83DD-21064945F9C0}">
      <dsp:nvSpPr>
        <dsp:cNvPr id="0" name=""/>
        <dsp:cNvSpPr/>
      </dsp:nvSpPr>
      <dsp:spPr>
        <a:xfrm>
          <a:off x="0" y="569616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smtClean="0"/>
            <a:t>¿Cómo determino el precio de venta real?</a:t>
          </a:r>
          <a:endParaRPr lang="es-ES" sz="2000" kern="1200"/>
        </a:p>
      </dsp:txBody>
      <dsp:txXfrm>
        <a:off x="23417" y="593033"/>
        <a:ext cx="10468766" cy="432866"/>
      </dsp:txXfrm>
    </dsp:sp>
    <dsp:sp modelId="{DA479373-8042-49FD-9A46-F86E7427FCEB}">
      <dsp:nvSpPr>
        <dsp:cNvPr id="0" name=""/>
        <dsp:cNvSpPr/>
      </dsp:nvSpPr>
      <dsp:spPr>
        <a:xfrm>
          <a:off x="0" y="1106916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smtClean="0"/>
            <a:t>Es difícil obtener una oferta seria</a:t>
          </a:r>
          <a:endParaRPr lang="es-ES" sz="2000" kern="1200"/>
        </a:p>
      </dsp:txBody>
      <dsp:txXfrm>
        <a:off x="23417" y="1130333"/>
        <a:ext cx="10468766" cy="432866"/>
      </dsp:txXfrm>
    </dsp:sp>
    <dsp:sp modelId="{C731669C-033E-4C9E-B7B7-08CDC8698360}">
      <dsp:nvSpPr>
        <dsp:cNvPr id="0" name=""/>
        <dsp:cNvSpPr/>
      </dsp:nvSpPr>
      <dsp:spPr>
        <a:xfrm>
          <a:off x="0" y="1644217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smtClean="0"/>
            <a:t>¿Cómo saber que mi comprador es confiable?</a:t>
          </a:r>
          <a:endParaRPr lang="es-ES" sz="2000" kern="1200"/>
        </a:p>
      </dsp:txBody>
      <dsp:txXfrm>
        <a:off x="23417" y="1667634"/>
        <a:ext cx="10468766" cy="432866"/>
      </dsp:txXfrm>
    </dsp:sp>
    <dsp:sp modelId="{07A264DB-3534-4B3D-87F9-1ED9541827C9}">
      <dsp:nvSpPr>
        <dsp:cNvPr id="0" name=""/>
        <dsp:cNvSpPr/>
      </dsp:nvSpPr>
      <dsp:spPr>
        <a:xfrm>
          <a:off x="0" y="2181517"/>
          <a:ext cx="105156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smtClean="0"/>
            <a:t>¿Qué tramites tengo que hacer, a donde tengo que ir?</a:t>
          </a:r>
          <a:endParaRPr lang="es-ES" sz="2000" kern="1200"/>
        </a:p>
      </dsp:txBody>
      <dsp:txXfrm>
        <a:off x="23417" y="2204934"/>
        <a:ext cx="10468766" cy="432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7C1C0A-0E57-4F26-91AA-EC6762AE1A52}">
      <dsp:nvSpPr>
        <dsp:cNvPr id="0" name=""/>
        <dsp:cNvSpPr/>
      </dsp:nvSpPr>
      <dsp:spPr>
        <a:xfrm>
          <a:off x="0" y="179430"/>
          <a:ext cx="10515600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smtClean="0"/>
            <a:t>Hipótesis:</a:t>
          </a:r>
          <a:endParaRPr lang="es-ES" sz="1800" kern="1200"/>
        </a:p>
      </dsp:txBody>
      <dsp:txXfrm>
        <a:off x="34906" y="214336"/>
        <a:ext cx="10445788" cy="645240"/>
      </dsp:txXfrm>
    </dsp:sp>
    <dsp:sp modelId="{1E1270A5-3419-4903-9A84-7DFAEE6FBC22}">
      <dsp:nvSpPr>
        <dsp:cNvPr id="0" name=""/>
        <dsp:cNvSpPr/>
      </dsp:nvSpPr>
      <dsp:spPr>
        <a:xfrm>
          <a:off x="0" y="894483"/>
          <a:ext cx="10515600" cy="931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E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kern="1200" dirty="0" smtClean="0"/>
            <a:t>A los vendedores de finca raíz les interesa una plataforma de subastas para vender sus inmuebles de manera rápida, con acompañamiento y sin rebajar demasiado el precio.</a:t>
          </a:r>
          <a:endParaRPr lang="es-E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ES" sz="1400" kern="1200" dirty="0"/>
        </a:p>
      </dsp:txBody>
      <dsp:txXfrm>
        <a:off x="0" y="894483"/>
        <a:ext cx="10515600" cy="931500"/>
      </dsp:txXfrm>
    </dsp:sp>
    <dsp:sp modelId="{F61BB64A-71EB-4BA4-ABA6-55871AF8F099}">
      <dsp:nvSpPr>
        <dsp:cNvPr id="0" name=""/>
        <dsp:cNvSpPr/>
      </dsp:nvSpPr>
      <dsp:spPr>
        <a:xfrm>
          <a:off x="0" y="1825983"/>
          <a:ext cx="10515600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smtClean="0"/>
            <a:t>Hallazgos:</a:t>
          </a:r>
          <a:endParaRPr lang="es-ES" sz="1800" kern="1200"/>
        </a:p>
      </dsp:txBody>
      <dsp:txXfrm>
        <a:off x="34906" y="1860889"/>
        <a:ext cx="10445788" cy="645240"/>
      </dsp:txXfrm>
    </dsp:sp>
    <dsp:sp modelId="{D8C2F4D9-427D-4F6F-AB8D-32301BC60CF8}">
      <dsp:nvSpPr>
        <dsp:cNvPr id="0" name=""/>
        <dsp:cNvSpPr/>
      </dsp:nvSpPr>
      <dsp:spPr>
        <a:xfrm>
          <a:off x="0" y="2541036"/>
          <a:ext cx="10515600" cy="1415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2860" rIns="128016" bIns="2286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kern="1200" dirty="0" smtClean="0"/>
            <a:t>El 86% de los encuestados piensa que si es un problema el tiempo actual que toma vender un inmueble.</a:t>
          </a:r>
          <a:endParaRPr lang="es-E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kern="1200" smtClean="0"/>
            <a:t>Los principales problemas que afirman tener son: tramitología, cantidad de intermediarios, tiempo de los procesos y la seguridad.</a:t>
          </a:r>
          <a:endParaRPr lang="es-ES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kern="1200" dirty="0" smtClean="0"/>
            <a:t>El 71% afirma que hace falta acompañamiento en el proceso de venta.</a:t>
          </a:r>
          <a:endParaRPr lang="es-E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kern="1200" dirty="0" smtClean="0"/>
            <a:t>Al 86% la llama la atención la propuesta de SUBASTAYA.</a:t>
          </a:r>
          <a:endParaRPr lang="es-E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_tradnl" sz="1400" kern="1200" smtClean="0"/>
            <a:t>El 43% de las personas estaría dispuesto a colocar su inmueble en una subasta por un valor inicial del 70%, mientras que el otro 57,1% no estaría dispuesto, ellos elegirían el precio inicial de apertura.</a:t>
          </a:r>
          <a:endParaRPr lang="es-ES" sz="1400" kern="1200"/>
        </a:p>
      </dsp:txBody>
      <dsp:txXfrm>
        <a:off x="0" y="2541036"/>
        <a:ext cx="10515600" cy="1415880"/>
      </dsp:txXfrm>
    </dsp:sp>
    <dsp:sp modelId="{9576C217-D153-42A7-B777-4467856959A5}">
      <dsp:nvSpPr>
        <dsp:cNvPr id="0" name=""/>
        <dsp:cNvSpPr/>
      </dsp:nvSpPr>
      <dsp:spPr>
        <a:xfrm>
          <a:off x="0" y="3956916"/>
          <a:ext cx="10515600" cy="715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smtClean="0"/>
            <a:t>Instrumento: encuesta online, a 7 compradores y vendedores, 3 proveedores de tecnología, 2 empresarios y 1 avaluador de inmuebles.</a:t>
          </a:r>
          <a:endParaRPr lang="es-ES" sz="1800" kern="1200"/>
        </a:p>
      </dsp:txBody>
      <dsp:txXfrm>
        <a:off x="34906" y="3991822"/>
        <a:ext cx="10445788" cy="645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54F5E-70DB-4478-9F14-11909D027869}">
      <dsp:nvSpPr>
        <dsp:cNvPr id="0" name=""/>
        <dsp:cNvSpPr/>
      </dsp:nvSpPr>
      <dsp:spPr>
        <a:xfrm>
          <a:off x="2392" y="0"/>
          <a:ext cx="2333662" cy="39481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smtClean="0"/>
            <a:t>*Venta de inmueble en subasta online 1%</a:t>
          </a:r>
          <a:endParaRPr lang="es-ES" sz="2800" kern="1200"/>
        </a:p>
      </dsp:txBody>
      <dsp:txXfrm>
        <a:off x="70743" y="68351"/>
        <a:ext cx="2196960" cy="3811456"/>
      </dsp:txXfrm>
    </dsp:sp>
    <dsp:sp modelId="{21C7CE67-820D-47DF-8A1E-8E3E64A83546}">
      <dsp:nvSpPr>
        <dsp:cNvPr id="0" name=""/>
        <dsp:cNvSpPr/>
      </dsp:nvSpPr>
      <dsp:spPr>
        <a:xfrm>
          <a:off x="2728110" y="0"/>
          <a:ext cx="2333662" cy="39481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*Avalúos 0.33% del valor comercial.</a:t>
          </a:r>
          <a:endParaRPr lang="es-ES" sz="2800" kern="1200" dirty="0"/>
        </a:p>
      </dsp:txBody>
      <dsp:txXfrm>
        <a:off x="2796461" y="68351"/>
        <a:ext cx="2196960" cy="3811456"/>
      </dsp:txXfrm>
    </dsp:sp>
    <dsp:sp modelId="{99735C5E-8545-4E01-89ED-C75A22586880}">
      <dsp:nvSpPr>
        <dsp:cNvPr id="0" name=""/>
        <dsp:cNvSpPr/>
      </dsp:nvSpPr>
      <dsp:spPr>
        <a:xfrm>
          <a:off x="5453827" y="0"/>
          <a:ext cx="2333662" cy="39481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smtClean="0"/>
            <a:t>*Avalúo, estudio de títulos y tramites ante notaria urbano: 3%.</a:t>
          </a:r>
          <a:endParaRPr lang="es-ES" sz="2800" kern="1200"/>
        </a:p>
      </dsp:txBody>
      <dsp:txXfrm>
        <a:off x="5522178" y="68351"/>
        <a:ext cx="2196960" cy="3811456"/>
      </dsp:txXfrm>
    </dsp:sp>
    <dsp:sp modelId="{55C006D3-149E-4DFF-8455-3BDDB27EC766}">
      <dsp:nvSpPr>
        <dsp:cNvPr id="0" name=""/>
        <dsp:cNvSpPr/>
      </dsp:nvSpPr>
      <dsp:spPr>
        <a:xfrm>
          <a:off x="8179545" y="0"/>
          <a:ext cx="2333662" cy="39481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smtClean="0"/>
            <a:t>*Avalúo, estudio de títulos y tramites ante notaria rural: 5%.</a:t>
          </a:r>
          <a:endParaRPr lang="es-ES" sz="2800" kern="1200"/>
        </a:p>
      </dsp:txBody>
      <dsp:txXfrm>
        <a:off x="8247896" y="68351"/>
        <a:ext cx="2196960" cy="3811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77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082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970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83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81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26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703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8520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67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774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579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E003C05-1722-41C0-9F89-3F3161756513}" type="datetimeFigureOut">
              <a:rPr lang="es-ES" smtClean="0"/>
              <a:t>04/06/2021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9354FB-ECC3-4CEA-9BF9-88395D36A0FD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52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66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0"/>
            <a:ext cx="12192000" cy="6940731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3577264" y="4195244"/>
            <a:ext cx="503746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SUBASTA</a:t>
            </a:r>
            <a:r>
              <a:rPr lang="es-ES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YA</a:t>
            </a:r>
            <a:endParaRPr lang="es-ES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5155471" y="2413857"/>
            <a:ext cx="1881053" cy="1785257"/>
            <a:chOff x="5277396" y="2865120"/>
            <a:chExt cx="1497874" cy="1436914"/>
          </a:xfrm>
        </p:grpSpPr>
        <p:sp>
          <p:nvSpPr>
            <p:cNvPr id="14" name="Elipse 13"/>
            <p:cNvSpPr/>
            <p:nvPr/>
          </p:nvSpPr>
          <p:spPr>
            <a:xfrm>
              <a:off x="5277396" y="2865120"/>
              <a:ext cx="1497874" cy="14369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30555" y="3086143"/>
              <a:ext cx="1130885" cy="9948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88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29417"/>
            <a:ext cx="10515600" cy="1325563"/>
          </a:xfrm>
        </p:spPr>
        <p:txBody>
          <a:bodyPr/>
          <a:lstStyle/>
          <a:p>
            <a:r>
              <a:rPr lang="es-CO" dirty="0" smtClean="0"/>
              <a:t>Finanzas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2445" y="2308851"/>
            <a:ext cx="5440680" cy="29379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O" sz="2400" dirty="0" smtClean="0"/>
              <a:t>TIR: 26,13%</a:t>
            </a:r>
          </a:p>
          <a:p>
            <a:pPr marL="0" indent="0">
              <a:buNone/>
            </a:pPr>
            <a:r>
              <a:rPr lang="es-CO" sz="2400" dirty="0" smtClean="0"/>
              <a:t>VPN: $52,560,185</a:t>
            </a:r>
          </a:p>
          <a:p>
            <a:pPr marL="0" indent="0">
              <a:buNone/>
            </a:pPr>
            <a:r>
              <a:rPr lang="es-CO" sz="2400" dirty="0" smtClean="0"/>
              <a:t>Tiempo de recuperación: 3,87 años</a:t>
            </a:r>
          </a:p>
          <a:p>
            <a:pPr marL="0" indent="0">
              <a:buNone/>
            </a:pPr>
            <a:r>
              <a:rPr lang="es-CO" sz="2400" dirty="0" smtClean="0"/>
              <a:t>Inversión: $25,000,000</a:t>
            </a:r>
          </a:p>
          <a:p>
            <a:pPr marL="0" indent="0">
              <a:buNone/>
            </a:pPr>
            <a:r>
              <a:rPr lang="es-CO" sz="2400" dirty="0" smtClean="0"/>
              <a:t>Préstamo: $155,920,000</a:t>
            </a:r>
          </a:p>
          <a:p>
            <a:pPr marL="0" indent="0">
              <a:buNone/>
            </a:pPr>
            <a:r>
              <a:rPr lang="es-CO" sz="2400" dirty="0" smtClean="0"/>
              <a:t>Inversión total: $180,920,000</a:t>
            </a:r>
            <a:endParaRPr lang="es-ES" sz="24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7397636"/>
              </p:ext>
            </p:extLst>
          </p:nvPr>
        </p:nvGraphicFramePr>
        <p:xfrm>
          <a:off x="7134493" y="1402526"/>
          <a:ext cx="4219303" cy="2376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789967"/>
              </p:ext>
            </p:extLst>
          </p:nvPr>
        </p:nvGraphicFramePr>
        <p:xfrm>
          <a:off x="6947260" y="3927566"/>
          <a:ext cx="4593771" cy="244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upo 6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8" name="Rectángulo 7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9" name="Grupo 8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10" name="Grupo 9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12" name="Elipse 11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3" name="Imagen 12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11" name="Elipse 10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825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73834"/>
            <a:ext cx="10515600" cy="1325563"/>
          </a:xfrm>
        </p:spPr>
        <p:txBody>
          <a:bodyPr/>
          <a:lstStyle/>
          <a:p>
            <a:r>
              <a:rPr lang="es-CO" dirty="0" smtClean="0"/>
              <a:t>Pasos a seguir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304596"/>
            <a:ext cx="10515600" cy="3617233"/>
          </a:xfrm>
        </p:spPr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s-CO" sz="2400" dirty="0" smtClean="0">
                <a:solidFill>
                  <a:schemeClr val="tx1"/>
                </a:solidFill>
              </a:rPr>
              <a:t>Aprobación de la financiación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CO" sz="2400" dirty="0" smtClean="0">
                <a:solidFill>
                  <a:schemeClr val="tx1"/>
                </a:solidFill>
              </a:rPr>
              <a:t>Creación y desarrollo de la plataforma web de subasta online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CO" sz="2400" dirty="0" smtClean="0">
                <a:solidFill>
                  <a:schemeClr val="tx1"/>
                </a:solidFill>
              </a:rPr>
              <a:t>Toma en arriendo de oficina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CO" sz="2400" dirty="0" smtClean="0">
                <a:solidFill>
                  <a:schemeClr val="tx1"/>
                </a:solidFill>
              </a:rPr>
              <a:t>Compra de activo fijo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CO" sz="2400" dirty="0" smtClean="0">
                <a:solidFill>
                  <a:schemeClr val="tx1"/>
                </a:solidFill>
              </a:rPr>
              <a:t>Contratación de personal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s-CO" sz="2400" dirty="0" smtClean="0">
                <a:solidFill>
                  <a:schemeClr val="tx1"/>
                </a:solidFill>
              </a:rPr>
              <a:t>Inicio de la operación</a:t>
            </a:r>
            <a:endParaRPr lang="es-ES" sz="2400" dirty="0">
              <a:solidFill>
                <a:schemeClr val="tx1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5" name="Rectángulo 4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6" name="Grupo 5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9" name="Elipse 8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0" name="Imagen 9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8" name="Elipse 7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173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6017" y="95159"/>
            <a:ext cx="10515600" cy="697321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Modelo de negocio</a:t>
            </a:r>
            <a:endParaRPr lang="es-ES" dirty="0"/>
          </a:p>
        </p:txBody>
      </p:sp>
      <p:pic>
        <p:nvPicPr>
          <p:cNvPr id="4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1811" y="862149"/>
            <a:ext cx="11649892" cy="5791200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6" name="Rectángulo 5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10" name="Elipse 9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1" name="Imagen 10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9" name="Elipse 8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610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 b="12293"/>
          <a:stretch/>
        </p:blipFill>
        <p:spPr>
          <a:xfrm>
            <a:off x="7880654" y="2243712"/>
            <a:ext cx="3013769" cy="354233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Perfil emprendedor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65577" y="2147917"/>
            <a:ext cx="6145417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O" sz="2400" b="1" dirty="0" smtClean="0"/>
              <a:t>Alexander Molina Rozo</a:t>
            </a:r>
          </a:p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r>
              <a:rPr lang="es-CO" sz="2400" dirty="0" smtClean="0"/>
              <a:t>Profesional en finanzas y comercio internacional con mas de 6 años de experiencia en análisis financiero de empresas de diferentes sectores y tamaños.</a:t>
            </a:r>
          </a:p>
          <a:p>
            <a:pPr marL="0" indent="0">
              <a:buNone/>
            </a:pPr>
            <a:endParaRPr lang="es-CO" sz="2400" dirty="0"/>
          </a:p>
          <a:p>
            <a:pPr marL="0" indent="0">
              <a:buNone/>
            </a:pPr>
            <a:r>
              <a:rPr lang="es-CO" sz="2400" dirty="0" smtClean="0"/>
              <a:t>Estudiante de tercer semestre de maestría en innovación, apasionado por los negocios y el emprendimiento.</a:t>
            </a:r>
            <a:endParaRPr lang="es-ES" sz="2400" dirty="0"/>
          </a:p>
        </p:txBody>
      </p:sp>
      <p:grpSp>
        <p:nvGrpSpPr>
          <p:cNvPr id="5" name="Grupo 4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6" name="Rectángulo 5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10" name="Elipse 9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1" name="Imagen 10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9" name="Elipse 8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98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1739" y="475424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¿Alguna vez han intentado vender un inmueble?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3651" y="452845"/>
            <a:ext cx="4169230" cy="4169230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6" name="Rectángulo 5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10" name="Elipse 9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1" name="Imagen 10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9" name="Elipse 8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934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P</a:t>
            </a:r>
            <a:r>
              <a:rPr lang="es-CO" dirty="0" smtClean="0"/>
              <a:t>roblemas</a:t>
            </a:r>
            <a:endParaRPr lang="es-ES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479526"/>
              </p:ext>
            </p:extLst>
          </p:nvPr>
        </p:nvGraphicFramePr>
        <p:xfrm>
          <a:off x="1097280" y="2647406"/>
          <a:ext cx="10515600" cy="2693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97830" y="154099"/>
            <a:ext cx="1511939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2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648688"/>
            <a:ext cx="10515600" cy="966255"/>
          </a:xfrm>
        </p:spPr>
        <p:txBody>
          <a:bodyPr>
            <a:normAutofit/>
          </a:bodyPr>
          <a:lstStyle/>
          <a:p>
            <a:r>
              <a:rPr lang="es-CO" sz="4000" dirty="0" smtClean="0"/>
              <a:t>SUBASTAYA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56846"/>
            <a:ext cx="10907560" cy="4743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dirty="0" smtClean="0"/>
              <a:t>Es una plataforma online en la cual podrás publicar tu inmueble para venderlo al mejor precio a través del proceso de subasta online y máximo en un periodo de tiempo de un mes. 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r>
              <a:rPr lang="es-CO" dirty="0" smtClean="0"/>
              <a:t> </a:t>
            </a: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A27BB0D-9B0F-4D3F-B55C-34C785F7A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095" y="3352979"/>
            <a:ext cx="2128927" cy="220045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C786FC3-9BB0-4695-9616-999ED726DFEE}"/>
              </a:ext>
            </a:extLst>
          </p:cNvPr>
          <p:cNvSpPr txBox="1"/>
          <p:nvPr/>
        </p:nvSpPr>
        <p:spPr>
          <a:xfrm>
            <a:off x="640855" y="565518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>
                <a:latin typeface="Berlin Sans FB"/>
              </a:rPr>
              <a:t>Comprador</a:t>
            </a:r>
            <a:endParaRPr lang="es-ES" b="1" dirty="0">
              <a:latin typeface="Berlin Sans FB"/>
              <a:cs typeface="Calibri"/>
            </a:endParaRPr>
          </a:p>
        </p:txBody>
      </p:sp>
      <p:pic>
        <p:nvPicPr>
          <p:cNvPr id="6" name="Imagen 4">
            <a:extLst>
              <a:ext uri="{FF2B5EF4-FFF2-40B4-BE49-F238E27FC236}">
                <a16:creationId xmlns:a16="http://schemas.microsoft.com/office/drawing/2014/main" id="{3ADCC6BF-9F8E-4F44-87DF-20E7ADE73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603" y="2472092"/>
            <a:ext cx="2303432" cy="2303432"/>
          </a:xfrm>
          <a:prstGeom prst="rect">
            <a:avLst/>
          </a:prstGeom>
        </p:spPr>
      </p:pic>
      <p:pic>
        <p:nvPicPr>
          <p:cNvPr id="7" name="Imagen 6" descr="Imagen que contiene Forma&#10;&#10;Descripción generada automáticamente">
            <a:extLst>
              <a:ext uri="{FF2B5EF4-FFF2-40B4-BE49-F238E27FC236}">
                <a16:creationId xmlns:a16="http://schemas.microsoft.com/office/drawing/2014/main" id="{64E36A8F-D7BE-40E4-AE9A-A4B2CDA85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173" y="3481810"/>
            <a:ext cx="2743200" cy="151693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026429" y="4453206"/>
            <a:ext cx="1585892" cy="3581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CO" sz="3200" b="1" i="1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SUBASTA</a:t>
            </a:r>
            <a:r>
              <a:rPr lang="es-CO" sz="32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</a:t>
            </a:r>
            <a:endParaRPr lang="es-ES" sz="3200" b="1" i="1" dirty="0">
              <a:ln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5BC8C45-3629-4935-B7C4-51C7D57F8066}"/>
              </a:ext>
            </a:extLst>
          </p:cNvPr>
          <p:cNvSpPr txBox="1"/>
          <p:nvPr/>
        </p:nvSpPr>
        <p:spPr>
          <a:xfrm>
            <a:off x="8353729" y="518545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b="1" dirty="0">
                <a:latin typeface="Berlin Sans FB"/>
              </a:rPr>
              <a:t>Vendedor</a:t>
            </a:r>
            <a:endParaRPr lang="es-ES" dirty="0"/>
          </a:p>
        </p:txBody>
      </p:sp>
      <p:pic>
        <p:nvPicPr>
          <p:cNvPr id="17" name="Imagen 29" descr="Imagen que contiene cuchillo&#10;&#10;Descripción generada automáticamente">
            <a:extLst>
              <a:ext uri="{FF2B5EF4-FFF2-40B4-BE49-F238E27FC236}">
                <a16:creationId xmlns:a16="http://schemas.microsoft.com/office/drawing/2014/main" id="{89B7121D-82DE-4D44-A4C9-8C2996991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450340">
            <a:off x="3271038" y="3440187"/>
            <a:ext cx="1443112" cy="488217"/>
          </a:xfrm>
          <a:prstGeom prst="rect">
            <a:avLst/>
          </a:prstGeom>
        </p:spPr>
      </p:pic>
      <p:pic>
        <p:nvPicPr>
          <p:cNvPr id="18" name="Imagen 28" descr="Imagen que contiene Texto&#10;&#10;Descripción generada automáticamente">
            <a:extLst>
              <a:ext uri="{FF2B5EF4-FFF2-40B4-BE49-F238E27FC236}">
                <a16:creationId xmlns:a16="http://schemas.microsoft.com/office/drawing/2014/main" id="{29794A50-1969-4890-97E7-807F9C8DB8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25961" flipV="1">
            <a:off x="6881795" y="3398868"/>
            <a:ext cx="1488561" cy="570856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6429" y="5185453"/>
            <a:ext cx="1407485" cy="1063433"/>
          </a:xfrm>
          <a:prstGeom prst="rect">
            <a:avLst/>
          </a:prstGeom>
        </p:spPr>
      </p:pic>
      <p:grpSp>
        <p:nvGrpSpPr>
          <p:cNvPr id="22" name="Grupo 21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23" name="Rectángulo 22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4" name="Grupo 23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25" name="Grupo 24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27" name="Elipse 26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28" name="Imagen 27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26" name="Elipse 25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471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3406" y="129849"/>
            <a:ext cx="10058400" cy="1450757"/>
          </a:xfrm>
        </p:spPr>
        <p:txBody>
          <a:bodyPr/>
          <a:lstStyle/>
          <a:p>
            <a:r>
              <a:rPr lang="es-CO" dirty="0" smtClean="0"/>
              <a:t>Mercado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433253" y="2179796"/>
            <a:ext cx="5061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Ubicación: Bogotá</a:t>
            </a:r>
          </a:p>
          <a:p>
            <a:r>
              <a:rPr lang="es-CO" sz="2400" dirty="0" smtClean="0"/>
              <a:t>Trabajo: independiente o empresario</a:t>
            </a:r>
          </a:p>
          <a:p>
            <a:r>
              <a:rPr lang="es-CO" sz="2400" dirty="0" smtClean="0"/>
              <a:t>Edad: 50 años</a:t>
            </a:r>
          </a:p>
          <a:p>
            <a:r>
              <a:rPr lang="es-CO" sz="2400" dirty="0" smtClean="0"/>
              <a:t>Familia: casado con hijos</a:t>
            </a:r>
          </a:p>
          <a:p>
            <a:r>
              <a:rPr lang="es-CO" sz="2400" dirty="0" smtClean="0"/>
              <a:t>Carácter: analítico</a:t>
            </a:r>
          </a:p>
          <a:p>
            <a:r>
              <a:rPr lang="es-CO" sz="2400" dirty="0" smtClean="0"/>
              <a:t>Ingresos: $15,000,000</a:t>
            </a:r>
          </a:p>
          <a:p>
            <a:r>
              <a:rPr lang="es-CO" sz="2400" dirty="0" smtClean="0"/>
              <a:t>Nivel educativo: postgrado</a:t>
            </a:r>
          </a:p>
          <a:p>
            <a:r>
              <a:rPr lang="es-CO" sz="2400" dirty="0" smtClean="0"/>
              <a:t>Pasión: hacer negocios e inversiones.</a:t>
            </a:r>
          </a:p>
          <a:p>
            <a:endParaRPr lang="es-CO" sz="2000" dirty="0" smtClean="0"/>
          </a:p>
          <a:p>
            <a:endParaRPr lang="es-CO" sz="2000" dirty="0" smtClean="0"/>
          </a:p>
          <a:p>
            <a:endParaRPr lang="es-ES" sz="2000" dirty="0"/>
          </a:p>
        </p:txBody>
      </p:sp>
      <p:pic>
        <p:nvPicPr>
          <p:cNvPr id="1026" name="Picture 2" descr="Familia Y Perro Que Se Sientan En El Parque Contra Esquema De La Casa En  Fondo Foto de archivo - Imagen de hierba, hombre: 879751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62"/>
          <a:stretch/>
        </p:blipFill>
        <p:spPr bwMode="auto">
          <a:xfrm>
            <a:off x="5290070" y="1959429"/>
            <a:ext cx="6063730" cy="427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6" name="Rectángulo 5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10" name="Elipse 9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1" name="Imagen 10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9" name="Elipse 8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89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9823" y="220980"/>
            <a:ext cx="10515600" cy="1325563"/>
          </a:xfrm>
        </p:spPr>
        <p:txBody>
          <a:bodyPr/>
          <a:lstStyle/>
          <a:p>
            <a:r>
              <a:rPr lang="es-CO" dirty="0" smtClean="0"/>
              <a:t>Competencia</a:t>
            </a:r>
            <a:endParaRPr lang="es-ES" dirty="0"/>
          </a:p>
        </p:txBody>
      </p:sp>
      <p:pic>
        <p:nvPicPr>
          <p:cNvPr id="1026" name="Picture 2" descr="Martillo - Banco Popular. Ventas ágiles, compras segura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44" y="1772645"/>
            <a:ext cx="4276725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uperbid Marketplace Colombia - Subastas de Motos, Autos, Camiones,  Autobuses, Maquinarias e Inmueb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638" y="341856"/>
            <a:ext cx="4431099" cy="101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i Remate Seinco S.A.S. – Arriendos, Subastas, Permutas y Remates  Inmobiliari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23" y="3077832"/>
            <a:ext cx="3587327" cy="179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3408" y="3063970"/>
            <a:ext cx="3530030" cy="1112916"/>
          </a:xfrm>
          <a:prstGeom prst="rect">
            <a:avLst/>
          </a:prstGeom>
        </p:spPr>
      </p:pic>
      <p:pic>
        <p:nvPicPr>
          <p:cNvPr id="1032" name="Picture 8" descr="Subasta.la - Valor Tierr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260" y="4541368"/>
            <a:ext cx="293370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V Inmobiliari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250" y="2319676"/>
            <a:ext cx="2090058" cy="132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6543" y="5218674"/>
            <a:ext cx="2836817" cy="1015740"/>
          </a:xfrm>
          <a:prstGeom prst="rect">
            <a:avLst/>
          </a:prstGeom>
        </p:spPr>
      </p:pic>
      <p:pic>
        <p:nvPicPr>
          <p:cNvPr id="1036" name="Picture 12" descr="Inmobiliaria Bogotá - Venda o Arriende su Inmueble con Nosotr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620" y="5091728"/>
            <a:ext cx="3987818" cy="79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64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5" y="0"/>
            <a:ext cx="10515600" cy="1325563"/>
          </a:xfrm>
        </p:spPr>
        <p:txBody>
          <a:bodyPr>
            <a:normAutofit/>
          </a:bodyPr>
          <a:lstStyle/>
          <a:p>
            <a:r>
              <a:rPr lang="es-CO" sz="4400" dirty="0" smtClean="0"/>
              <a:t>Validación y hallazgos </a:t>
            </a:r>
            <a:endParaRPr lang="es-ES" sz="4400" dirty="0"/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258448"/>
              </p:ext>
            </p:extLst>
          </p:nvPr>
        </p:nvGraphicFramePr>
        <p:xfrm>
          <a:off x="838200" y="1325563"/>
          <a:ext cx="105156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upo 3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5" name="Rectángulo 4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6" name="Grupo 5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7" name="Grupo 6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9" name="Elipse 8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0" name="Imagen 9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8" name="Elipse 7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816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S</a:t>
            </a:r>
            <a:r>
              <a:rPr lang="es-CO" dirty="0" smtClean="0"/>
              <a:t>ervicios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349590"/>
              </p:ext>
            </p:extLst>
          </p:nvPr>
        </p:nvGraphicFramePr>
        <p:xfrm>
          <a:off x="868680" y="1963783"/>
          <a:ext cx="10515600" cy="3948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upo 5"/>
          <p:cNvGrpSpPr/>
          <p:nvPr/>
        </p:nvGrpSpPr>
        <p:grpSpPr>
          <a:xfrm>
            <a:off x="10546080" y="165463"/>
            <a:ext cx="1510364" cy="988091"/>
            <a:chOff x="2874296" y="1617371"/>
            <a:chExt cx="6521179" cy="4560771"/>
          </a:xfrm>
        </p:grpSpPr>
        <p:sp>
          <p:nvSpPr>
            <p:cNvPr id="7" name="Rectángulo 6"/>
            <p:cNvSpPr/>
            <p:nvPr/>
          </p:nvSpPr>
          <p:spPr>
            <a:xfrm>
              <a:off x="2874296" y="4191247"/>
              <a:ext cx="6521179" cy="19868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s-CO" sz="2000" b="1" i="1" dirty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SUBASTA</a:t>
              </a:r>
              <a:r>
                <a:rPr lang="es-CO" sz="2000" b="1" i="1" dirty="0">
                  <a:ln/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YA</a:t>
              </a:r>
              <a:endParaRPr lang="es-ES" sz="2000" b="1" i="1" dirty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8" name="Grupo 7"/>
            <p:cNvGrpSpPr/>
            <p:nvPr/>
          </p:nvGrpSpPr>
          <p:grpSpPr>
            <a:xfrm>
              <a:off x="4844141" y="1617371"/>
              <a:ext cx="2346962" cy="2458240"/>
              <a:chOff x="4881153" y="3655177"/>
              <a:chExt cx="2346962" cy="2458240"/>
            </a:xfrm>
          </p:grpSpPr>
          <p:grpSp>
            <p:nvGrpSpPr>
              <p:cNvPr id="9" name="Grupo 8">
                <a:extLst>
                  <a:ext uri="{FF2B5EF4-FFF2-40B4-BE49-F238E27FC236}">
                    <a16:creationId xmlns:a16="http://schemas.microsoft.com/office/drawing/2014/main" id="{AD50EA8C-6BB0-4283-A599-47452D2FBFD4}"/>
                  </a:ext>
                </a:extLst>
              </p:cNvPr>
              <p:cNvGrpSpPr/>
              <p:nvPr/>
            </p:nvGrpSpPr>
            <p:grpSpPr>
              <a:xfrm>
                <a:off x="4881153" y="3655177"/>
                <a:ext cx="2272937" cy="2223108"/>
                <a:chOff x="4381040" y="7084"/>
                <a:chExt cx="1008562" cy="982387"/>
              </a:xfrm>
            </p:grpSpPr>
            <p:sp>
              <p:nvSpPr>
                <p:cNvPr id="11" name="Elipse 10">
                  <a:extLst>
                    <a:ext uri="{FF2B5EF4-FFF2-40B4-BE49-F238E27FC236}">
                      <a16:creationId xmlns:a16="http://schemas.microsoft.com/office/drawing/2014/main" id="{8163B9B1-A5FB-4F25-AF09-FEE2F5F5168F}"/>
                    </a:ext>
                  </a:extLst>
                </p:cNvPr>
                <p:cNvSpPr/>
                <p:nvPr/>
              </p:nvSpPr>
              <p:spPr>
                <a:xfrm>
                  <a:off x="4381040" y="7084"/>
                  <a:ext cx="1008562" cy="9823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50800" dir="5400000" algn="ctr" rotWithShape="0">
                    <a:schemeClr val="bg1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/>
                </a:p>
              </p:txBody>
            </p:sp>
            <p:pic>
              <p:nvPicPr>
                <p:cNvPr id="12" name="Imagen 11" descr="Icono&#10;&#10;Descripción generada automáticamente">
                  <a:extLst>
                    <a:ext uri="{FF2B5EF4-FFF2-40B4-BE49-F238E27FC236}">
                      <a16:creationId xmlns:a16="http://schemas.microsoft.com/office/drawing/2014/main" id="{2223DD2B-6431-4320-B796-8667BEE630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duotone>
                    <a:prstClr val="black"/>
                    <a:srgbClr val="228B92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6589" y="111085"/>
                  <a:ext cx="774384" cy="774384"/>
                </a:xfrm>
                <a:prstGeom prst="rect">
                  <a:avLst/>
                </a:prstGeom>
              </p:spPr>
            </p:pic>
          </p:grpSp>
          <p:sp>
            <p:nvSpPr>
              <p:cNvPr id="10" name="Elipse 9"/>
              <p:cNvSpPr/>
              <p:nvPr/>
            </p:nvSpPr>
            <p:spPr>
              <a:xfrm>
                <a:off x="4946467" y="3770812"/>
                <a:ext cx="2281648" cy="2342605"/>
              </a:xfrm>
              <a:prstGeom prst="ellipse">
                <a:avLst/>
              </a:prstGeom>
              <a:noFill/>
              <a:ln w="19050"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71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1382</TotalTime>
  <Words>474</Words>
  <Application>Microsoft Office PowerPoint</Application>
  <PresentationFormat>Panorámica</PresentationFormat>
  <Paragraphs>73</Paragraphs>
  <Slides>12</Slides>
  <Notes>0</Notes>
  <HiddenSlides>1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Berlin Sans FB</vt:lpstr>
      <vt:lpstr>Calibri</vt:lpstr>
      <vt:lpstr>Calibri Light</vt:lpstr>
      <vt:lpstr>Retrospección</vt:lpstr>
      <vt:lpstr>Presentación de PowerPoint</vt:lpstr>
      <vt:lpstr>Perfil emprendedor</vt:lpstr>
      <vt:lpstr>¿Alguna vez han intentado vender un inmueble?</vt:lpstr>
      <vt:lpstr>Problemas</vt:lpstr>
      <vt:lpstr>SUBASTAYA</vt:lpstr>
      <vt:lpstr>Mercado</vt:lpstr>
      <vt:lpstr>Competencia</vt:lpstr>
      <vt:lpstr>Validación y hallazgos </vt:lpstr>
      <vt:lpstr>Servicios</vt:lpstr>
      <vt:lpstr>Finanzas</vt:lpstr>
      <vt:lpstr>Pasos a seguir</vt:lpstr>
      <vt:lpstr>Modelo de negocio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SUBASTAYA</dc:title>
  <dc:creator>sebastian molina rozo</dc:creator>
  <cp:lastModifiedBy>sebastian molina rozo</cp:lastModifiedBy>
  <cp:revision>48</cp:revision>
  <dcterms:created xsi:type="dcterms:W3CDTF">2021-05-25T01:16:06Z</dcterms:created>
  <dcterms:modified xsi:type="dcterms:W3CDTF">2021-06-05T02:44:00Z</dcterms:modified>
</cp:coreProperties>
</file>